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1" r:id="rId3"/>
    <p:sldId id="262" r:id="rId4"/>
    <p:sldId id="268" r:id="rId5"/>
    <p:sldId id="267" r:id="rId6"/>
    <p:sldId id="269" r:id="rId7"/>
    <p:sldId id="274" r:id="rId8"/>
    <p:sldId id="272" r:id="rId9"/>
    <p:sldId id="273" r:id="rId10"/>
    <p:sldId id="283" r:id="rId11"/>
    <p:sldId id="282" r:id="rId12"/>
    <p:sldId id="284" r:id="rId13"/>
    <p:sldId id="287" r:id="rId14"/>
    <p:sldId id="285" r:id="rId15"/>
    <p:sldId id="28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80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2F5F-411E-4D25-9008-A6BD45A273B2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44BCC-BA46-4225-917F-B7A28C82C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a-uchitel.ru/publ/konkursy_dlja_uchitelej_vospitatelej_detej/konkursy_soobshhestva_quot_ja_uchitel_quot/ii_mezhdunarodnyj_konkurs_raduga_prezentacij_2014/2-1-0-405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796" y="1"/>
            <a:ext cx="9144000" cy="6857999"/>
          </a:xfrm>
          <a:prstGeom prst="rect">
            <a:avLst/>
          </a:prstGeo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24077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"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5499" y="522649"/>
            <a:ext cx="8474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МАДОУ № 47 «Дельфин»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D0C640-C78F-4013-ABE7-944CC5EB36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494" y="1107424"/>
            <a:ext cx="8474174" cy="17455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DB48C2-5C4F-46AA-A940-9E750034040C}"/>
              </a:ext>
            </a:extLst>
          </p:cNvPr>
          <p:cNvSpPr txBox="1"/>
          <p:nvPr/>
        </p:nvSpPr>
        <p:spPr>
          <a:xfrm>
            <a:off x="1691680" y="5445224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воспитатель 1 </a:t>
            </a:r>
            <a:r>
              <a:rPr lang="ru-RU" sz="2400" b="1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r>
              <a:rPr lang="ru-RU" sz="24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категории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Ислентьева А.Д.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23728" y="260648"/>
            <a:ext cx="65642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</a:t>
            </a:r>
            <a:r>
              <a:rPr lang="ru-RU" sz="4000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второе:</a:t>
            </a:r>
          </a:p>
          <a:p>
            <a:pPr algn="just"/>
            <a:r>
              <a:rPr lang="ru-RU" sz="4000" b="1" i="1" dirty="0">
                <a:solidFill>
                  <a:srgbClr val="C00000"/>
                </a:solidFill>
              </a:rPr>
              <a:t>НЕ ЗАЛИВАЙ </a:t>
            </a:r>
            <a:r>
              <a:rPr lang="ru-RU" sz="4000" b="1" i="1" dirty="0">
                <a:solidFill>
                  <a:srgbClr val="002060"/>
                </a:solidFill>
              </a:rPr>
              <a:t>водой горящие электроприборы.</a:t>
            </a:r>
          </a:p>
        </p:txBody>
      </p:sp>
      <p:pic>
        <p:nvPicPr>
          <p:cNvPr id="7" name="Рисунок 6" descr="img1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3000372"/>
            <a:ext cx="2786081" cy="27162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839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9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31017" y="172935"/>
            <a:ext cx="65642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</a:t>
            </a:r>
            <a:r>
              <a:rPr lang="ru-RU" sz="4000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третье:</a:t>
            </a:r>
          </a:p>
          <a:p>
            <a:pPr algn="just"/>
            <a:r>
              <a:rPr lang="ru-RU" sz="4000" b="1" i="1" dirty="0">
                <a:solidFill>
                  <a:srgbClr val="C00000"/>
                </a:solidFill>
              </a:rPr>
              <a:t>НЕ  ОТКРЫВАЙ </a:t>
            </a:r>
            <a:r>
              <a:rPr lang="ru-RU" sz="4000" b="1" i="1" dirty="0">
                <a:solidFill>
                  <a:srgbClr val="002060"/>
                </a:solidFill>
              </a:rPr>
              <a:t>окно.</a:t>
            </a:r>
          </a:p>
        </p:txBody>
      </p:sp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0487" y="2883804"/>
            <a:ext cx="3043025" cy="2588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2857496"/>
            <a:ext cx="3043025" cy="2588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5009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9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23728" y="260648"/>
            <a:ext cx="65642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</a:t>
            </a:r>
            <a:r>
              <a:rPr lang="ru-RU" sz="4000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четвёртое:</a:t>
            </a:r>
          </a:p>
          <a:p>
            <a:pPr algn="just"/>
            <a:r>
              <a:rPr lang="ru-RU" sz="4000" b="1" i="1" dirty="0">
                <a:solidFill>
                  <a:srgbClr val="002060"/>
                </a:solidFill>
              </a:rPr>
              <a:t>прятаться во время пожара </a:t>
            </a:r>
            <a:r>
              <a:rPr lang="ru-RU" sz="4000" b="1" i="1" dirty="0">
                <a:solidFill>
                  <a:srgbClr val="C00000"/>
                </a:solidFill>
              </a:rPr>
              <a:t>нельзя</a:t>
            </a:r>
            <a:r>
              <a:rPr lang="ru-RU" sz="4000" b="1" i="1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6" name="Рисунок 5" descr="1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4645" y="3088634"/>
            <a:ext cx="3214709" cy="28803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5882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53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9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23728" y="-662681"/>
            <a:ext cx="65642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kumimoji="0" lang="ru-RU" sz="4000" b="1" i="1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</a:t>
            </a:r>
            <a:r>
              <a:rPr lang="ru-RU" sz="4000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пятое:</a:t>
            </a:r>
          </a:p>
          <a:p>
            <a:pPr algn="just"/>
            <a:r>
              <a:rPr lang="ru-RU" sz="4000" b="1" i="1" dirty="0">
                <a:solidFill>
                  <a:srgbClr val="002060"/>
                </a:solidFill>
              </a:rPr>
              <a:t>постарайся </a:t>
            </a:r>
            <a:r>
              <a:rPr lang="ru-RU" sz="4000" b="1" i="1" dirty="0">
                <a:solidFill>
                  <a:srgbClr val="C00000"/>
                </a:solidFill>
              </a:rPr>
              <a:t>покинуть помещение! </a:t>
            </a:r>
            <a:r>
              <a:rPr lang="ru-RU" sz="4000" b="1" i="1" dirty="0">
                <a:solidFill>
                  <a:srgbClr val="002060"/>
                </a:solidFill>
              </a:rPr>
              <a:t>Двигайся вдоль стены, закрыв нос и рот от дыма мокрой тряпкой.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916" y="3429000"/>
            <a:ext cx="3208260" cy="2514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9085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9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23728" y="-308158"/>
            <a:ext cx="648072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</a:t>
            </a:r>
            <a:r>
              <a:rPr lang="ru-RU" sz="4000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шестое:</a:t>
            </a:r>
          </a:p>
          <a:p>
            <a:pPr algn="just"/>
            <a:r>
              <a:rPr lang="ru-RU" sz="4000" b="1" i="1" dirty="0">
                <a:solidFill>
                  <a:srgbClr val="002060"/>
                </a:solidFill>
              </a:rPr>
              <a:t>лифтом пользоваться </a:t>
            </a:r>
            <a:r>
              <a:rPr lang="ru-RU" sz="4000" b="1" i="1" dirty="0">
                <a:solidFill>
                  <a:srgbClr val="C00000"/>
                </a:solidFill>
              </a:rPr>
              <a:t>нельзя</a:t>
            </a:r>
            <a:r>
              <a:rPr lang="ru-RU" sz="4000" b="1" i="1" dirty="0">
                <a:solidFill>
                  <a:srgbClr val="002060"/>
                </a:solidFill>
              </a:rPr>
              <a:t>!</a:t>
            </a:r>
          </a:p>
        </p:txBody>
      </p:sp>
      <p:pic>
        <p:nvPicPr>
          <p:cNvPr id="7" name="Рисунок 6" descr="1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4645" y="3121833"/>
            <a:ext cx="3214710" cy="27376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1417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9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23728" y="-1293042"/>
            <a:ext cx="648072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endParaRPr lang="ru-RU" sz="3200" b="1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</a:t>
            </a:r>
            <a:r>
              <a:rPr lang="ru-RU" sz="4000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седьмое:</a:t>
            </a:r>
          </a:p>
          <a:p>
            <a:pPr algn="just"/>
            <a:r>
              <a:rPr lang="ru-RU" sz="4000" b="1" i="1" dirty="0">
                <a:solidFill>
                  <a:srgbClr val="002060"/>
                </a:solidFill>
              </a:rPr>
              <a:t>если сам не смог вызвать пожарных, </a:t>
            </a:r>
            <a:r>
              <a:rPr lang="ru-RU" sz="4000" b="1" i="1" dirty="0">
                <a:solidFill>
                  <a:srgbClr val="C00000"/>
                </a:solidFill>
              </a:rPr>
              <a:t>сообщи о пожаре</a:t>
            </a:r>
            <a:r>
              <a:rPr lang="ru-RU" sz="4000" b="1" i="1" dirty="0">
                <a:solidFill>
                  <a:srgbClr val="002060"/>
                </a:solidFill>
              </a:rPr>
              <a:t> соседям.</a:t>
            </a:r>
          </a:p>
        </p:txBody>
      </p:sp>
      <p:pic>
        <p:nvPicPr>
          <p:cNvPr id="6" name="Рисунок 5" descr="1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4645" y="3428999"/>
            <a:ext cx="3214710" cy="2733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5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0"/>
            <a:ext cx="9358346" cy="6857999"/>
          </a:xfrm>
          <a:prstGeom prst="rect">
            <a:avLst/>
          </a:prstGeom>
        </p:spPr>
      </p:pic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4356"/>
            <a:ext cx="2447365" cy="4345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71736" y="785794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dirty="0">
                <a:solidFill>
                  <a:srgbClr val="002060"/>
                </a:solidFill>
              </a:rPr>
              <a:t>Здравствуйте, Ребята!</a:t>
            </a:r>
            <a:r>
              <a:rPr lang="ru-RU" sz="2400" b="1" i="1" dirty="0">
                <a:solidFill>
                  <a:srgbClr val="002060"/>
                </a:solidFill>
              </a:rPr>
              <a:t>                                                       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8561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47365" y="1442310"/>
            <a:ext cx="641091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>
                <a:solidFill>
                  <a:srgbClr val="002060"/>
                </a:solidFill>
              </a:rPr>
              <a:t>Я - Иван Царевич из Тридевятого царства.  У Вас здесь совсем не так, как у нас. А вот  Правила ПОЖАРНОЙ безопасности такие же! И я вам о них сегодня расскажу. Вы должны знать, как  вести себя дома, чтобы не случилось беды.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00298" y="285728"/>
            <a:ext cx="628654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первое:</a:t>
            </a:r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НЕЛЬЗЯ</a:t>
            </a: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оставлять без присмотра включенные газовые или электрические плиты.</a:t>
            </a:r>
            <a:endParaRPr kumimoji="0" lang="ru-RU" sz="3200" b="1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image_image_34682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2633559"/>
            <a:ext cx="5943600" cy="38004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00298" y="285728"/>
            <a:ext cx="628654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</a:t>
            </a: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второе:</a:t>
            </a:r>
          </a:p>
          <a:p>
            <a:pPr algn="just"/>
            <a:r>
              <a:rPr lang="ru-RU" sz="3200" b="1" i="1" dirty="0">
                <a:solidFill>
                  <a:srgbClr val="C00000"/>
                </a:solidFill>
              </a:rPr>
              <a:t>НЕЛЬЗЯ </a:t>
            </a:r>
            <a:r>
              <a:rPr lang="ru-RU" sz="3200" b="1" i="1" dirty="0">
                <a:solidFill>
                  <a:srgbClr val="002060"/>
                </a:solidFill>
              </a:rPr>
              <a:t>зажигать свечи, спички без взрослых, и играть со спичками и зажженными свечами.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1403790579_spichki-detyam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7322" y="2928921"/>
            <a:ext cx="5929355" cy="350046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95459" y="332656"/>
            <a:ext cx="6564212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третье:</a:t>
            </a:r>
            <a:endParaRPr lang="ru-RU" sz="3200" b="1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i="1" dirty="0">
                <a:solidFill>
                  <a:srgbClr val="C00000"/>
                </a:solidFill>
              </a:rPr>
              <a:t>НЕЛЬЗЯ </a:t>
            </a:r>
            <a:r>
              <a:rPr lang="ru-RU" sz="2800" b="1" i="1" dirty="0">
                <a:solidFill>
                  <a:srgbClr val="002060"/>
                </a:solidFill>
              </a:rPr>
              <a:t>самому, без взрослых, пользоваться микроволновой печью, тостером, утюгом, электрочайником, другими электрическими нагревательными  приборами.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Dom_1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6017" y="3212976"/>
            <a:ext cx="4071966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357422" y="501171"/>
            <a:ext cx="642942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 четвёртое:</a:t>
            </a:r>
            <a:endParaRPr lang="ru-RU" sz="3200" b="1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i="1" dirty="0">
                <a:solidFill>
                  <a:srgbClr val="C00000"/>
                </a:solidFill>
              </a:rPr>
              <a:t>НЕЛЬЗЯ </a:t>
            </a:r>
            <a:r>
              <a:rPr lang="ru-RU" sz="2800" b="1" i="1" dirty="0">
                <a:solidFill>
                  <a:srgbClr val="002060"/>
                </a:solidFill>
              </a:rPr>
              <a:t>оставлять без присмотра включенные электрические приборы, электролампы, электронагреватели.</a:t>
            </a:r>
          </a:p>
          <a:p>
            <a:pPr algn="just"/>
            <a:endParaRPr lang="ru-RU" sz="3200" b="1" i="1" dirty="0">
              <a:solidFill>
                <a:srgbClr val="C00000"/>
              </a:solidFill>
            </a:endParaRPr>
          </a:p>
        </p:txBody>
      </p:sp>
      <p:pic>
        <p:nvPicPr>
          <p:cNvPr id="8" name="Рисунок 7" descr="utyu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0199" y="2928921"/>
            <a:ext cx="5643602" cy="350046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46" y="1"/>
            <a:ext cx="9358346" cy="6857999"/>
          </a:xfrm>
          <a:prstGeom prst="rect">
            <a:avLst/>
          </a:prstGeom>
        </p:spPr>
      </p:pic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4356"/>
            <a:ext cx="2447365" cy="4345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71736" y="785794"/>
            <a:ext cx="62865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4000" b="1" i="1" dirty="0">
              <a:solidFill>
                <a:srgbClr val="002060"/>
              </a:solidFill>
            </a:endParaRPr>
          </a:p>
          <a:p>
            <a:pPr algn="just"/>
            <a:r>
              <a:rPr lang="ru-RU" sz="4000" b="1" i="1" dirty="0">
                <a:solidFill>
                  <a:srgbClr val="002060"/>
                </a:solidFill>
              </a:rPr>
              <a:t>А знаете ли вы,</a:t>
            </a:r>
            <a:r>
              <a:rPr lang="ru-RU" sz="4000" dirty="0"/>
              <a:t> </a:t>
            </a:r>
            <a:r>
              <a:rPr lang="ru-RU" sz="4000" b="1" i="1" dirty="0">
                <a:solidFill>
                  <a:srgbClr val="002060"/>
                </a:solidFill>
              </a:rPr>
              <a:t>как правильно действовать при пожаре?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8561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00298" y="285728"/>
            <a:ext cx="628654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Первое действие</a:t>
            </a:r>
            <a:r>
              <a:rPr lang="ru-RU" sz="3200" b="1" i="1" dirty="0">
                <a:solidFill>
                  <a:srgbClr val="002060"/>
                </a:solidFill>
              </a:rPr>
              <a:t>, которое надо выполнить при пожаре – вызвать специальные службы. Единый телефон пожарных и спасателей – </a:t>
            </a:r>
            <a:r>
              <a:rPr lang="ru-RU" sz="3200" b="1" i="1" dirty="0">
                <a:solidFill>
                  <a:srgbClr val="C00000"/>
                </a:solidFill>
              </a:rPr>
              <a:t>01</a:t>
            </a:r>
            <a:r>
              <a:rPr lang="ru-RU" sz="3200" b="1" i="1" dirty="0">
                <a:solidFill>
                  <a:srgbClr val="002060"/>
                </a:solidFill>
              </a:rPr>
              <a:t>.</a:t>
            </a:r>
          </a:p>
          <a:p>
            <a:pPr algn="just"/>
            <a:endParaRPr lang="ru-RU" sz="3200" b="1" i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0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36" y="3068960"/>
            <a:ext cx="4000528" cy="321720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lmz.ru_b_612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200834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00298" y="285728"/>
            <a:ext cx="6286544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3200" b="1" i="1" dirty="0">
                <a:solidFill>
                  <a:srgbClr val="C00000"/>
                </a:solidFill>
              </a:rPr>
              <a:t> </a:t>
            </a:r>
          </a:p>
          <a:p>
            <a:pPr algn="just"/>
            <a:endParaRPr lang="ru-RU" sz="2800" b="1" i="1" dirty="0">
              <a:solidFill>
                <a:srgbClr val="002060"/>
              </a:solidFill>
            </a:endParaRPr>
          </a:p>
          <a:p>
            <a:pPr algn="just"/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285984" y="214290"/>
            <a:ext cx="6643734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Позвонив по телефону, необходимо сообщить следующую информацию:</a:t>
            </a:r>
            <a:endParaRPr kumimoji="0" lang="ru-RU" sz="32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i="1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786058"/>
            <a:ext cx="85011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sz="32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точный адрес (улица, проспект, проезд, площадь, бульвар,);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•</a:t>
            </a:r>
            <a:r>
              <a:rPr lang="ru-RU" sz="3200" b="1" i="1" dirty="0"/>
              <a:t> </a:t>
            </a:r>
            <a:r>
              <a:rPr lang="ru-RU" sz="3200" b="1" i="1" dirty="0">
                <a:solidFill>
                  <a:srgbClr val="002060"/>
                </a:solidFill>
              </a:rPr>
              <a:t>номер дома, строения, корпуса;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•</a:t>
            </a:r>
            <a:r>
              <a:rPr lang="ru-RU" sz="3200" b="1" i="1" dirty="0"/>
              <a:t> </a:t>
            </a:r>
            <a:r>
              <a:rPr lang="ru-RU" sz="3200" b="1" i="1" dirty="0">
                <a:solidFill>
                  <a:srgbClr val="002060"/>
                </a:solidFill>
              </a:rPr>
              <a:t>что горит (дом, квартира, мусоропровод);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•</a:t>
            </a:r>
            <a:r>
              <a:rPr lang="ru-RU" sz="3200" b="1" i="1" dirty="0"/>
              <a:t> </a:t>
            </a:r>
            <a:r>
              <a:rPr lang="ru-RU" sz="3200" b="1" i="1" dirty="0">
                <a:solidFill>
                  <a:srgbClr val="002060"/>
                </a:solidFill>
              </a:rPr>
              <a:t>на каком этаже пожар;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•</a:t>
            </a: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>
                <a:solidFill>
                  <a:srgbClr val="002060"/>
                </a:solidFill>
              </a:rPr>
              <a:t>фамилию и телефон (с которого звоните).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299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*Питер-Company*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 Каленюк</dc:creator>
  <cp:lastModifiedBy>User</cp:lastModifiedBy>
  <cp:revision>114</cp:revision>
  <dcterms:created xsi:type="dcterms:W3CDTF">2015-04-04T13:59:13Z</dcterms:created>
  <dcterms:modified xsi:type="dcterms:W3CDTF">2019-11-18T10:02:29Z</dcterms:modified>
</cp:coreProperties>
</file>