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18"/>
  </p:notesMasterIdLst>
  <p:sldIdLst>
    <p:sldId id="279" r:id="rId2"/>
    <p:sldId id="284" r:id="rId3"/>
    <p:sldId id="261" r:id="rId4"/>
    <p:sldId id="280" r:id="rId5"/>
    <p:sldId id="290" r:id="rId6"/>
    <p:sldId id="281" r:id="rId7"/>
    <p:sldId id="285" r:id="rId8"/>
    <p:sldId id="256" r:id="rId9"/>
    <p:sldId id="257" r:id="rId10"/>
    <p:sldId id="265" r:id="rId11"/>
    <p:sldId id="292" r:id="rId12"/>
    <p:sldId id="267" r:id="rId13"/>
    <p:sldId id="294" r:id="rId14"/>
    <p:sldId id="295" r:id="rId15"/>
    <p:sldId id="272" r:id="rId16"/>
    <p:sldId id="29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4T12:22:01.69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53471-B9B8-4B45-8CE5-C5E104EC51E2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29F6A-1BEE-4D89-897B-ED48E9D2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0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3F86545C-6243-4245-A653-48B1B813845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23ED8F8-E586-431F-8270-8CC6671B72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7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3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42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54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8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8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8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97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144ED-0899-4439-89A7-DE93994F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92101"/>
            <a:ext cx="10970684" cy="13827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B541F3C7-6C88-4734-A884-BD748A171F36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1" y="1905001"/>
            <a:ext cx="10970684" cy="41132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21E9DC-7914-48AC-B2B2-39E189EA1A8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9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C9F18-246F-4D98-9A8C-94FA342DD44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601" y="6245226"/>
            <a:ext cx="3858684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BFA6A-1B61-4917-AF1C-0C4D00C2709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1" y="6245226"/>
            <a:ext cx="2842684" cy="474663"/>
          </a:xfrm>
        </p:spPr>
        <p:txBody>
          <a:bodyPr/>
          <a:lstStyle>
            <a:lvl1pPr>
              <a:defRPr/>
            </a:lvl1pPr>
          </a:lstStyle>
          <a:p>
            <a:fld id="{D97DF8DD-C0D5-4135-BCE7-CCDDE9C129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27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5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8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0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2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9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398E-7ED0-4CD9-98D9-B1842CD620A2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BF056F-2E2A-4818-A376-FFB6D08DC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6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1BB0B1-17FF-4E0E-9176-97752F49551E}"/>
              </a:ext>
            </a:extLst>
          </p:cNvPr>
          <p:cNvSpPr/>
          <p:nvPr/>
        </p:nvSpPr>
        <p:spPr>
          <a:xfrm>
            <a:off x="1298713" y="797511"/>
            <a:ext cx="993912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ОХРАНА ЖИЗНИ И ЗДОРОВЬЯ ДЕТЕЙ В ДОУ</a:t>
            </a:r>
          </a:p>
          <a:p>
            <a:pPr lvl="0" algn="just"/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воспитатель группы №4</a:t>
            </a:r>
          </a:p>
          <a:p>
            <a:pPr lvl="0" algn="r"/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Ислентьева Анна Дмитриевна</a:t>
            </a:r>
          </a:p>
          <a:p>
            <a:pPr lvl="0" algn="ctr"/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о. Мытищи - 2019</a:t>
            </a:r>
          </a:p>
        </p:txBody>
      </p:sp>
    </p:spTree>
    <p:extLst>
      <p:ext uri="{BB962C8B-B14F-4D97-AF65-F5344CB8AC3E}">
        <p14:creationId xmlns:p14="http://schemas.microsoft.com/office/powerpoint/2010/main" val="119833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2BC42E-3F3B-484B-BE2D-A39D429AAE0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4130" y="365125"/>
            <a:ext cx="4415972" cy="6381560"/>
          </a:xfrm>
        </p:spPr>
      </p:pic>
      <p:pic>
        <p:nvPicPr>
          <p:cNvPr id="1026" name="Picture 2" descr="http://julianadanilova.ru/wp-content/uploads/2016/08/1-11-0828-1_thumb-1024x683.jpg">
            <a:extLst>
              <a:ext uri="{FF2B5EF4-FFF2-40B4-BE49-F238E27FC236}">
                <a16:creationId xmlns:a16="http://schemas.microsoft.com/office/drawing/2014/main" id="{131E34DA-A262-46CA-99D0-5905AA62B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13" y="1245703"/>
            <a:ext cx="6533322" cy="445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4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ravmaoff.ru/wp-content/uploads/2017/03/ozhog-pishhevoda7.jpg">
            <a:extLst>
              <a:ext uri="{FF2B5EF4-FFF2-40B4-BE49-F238E27FC236}">
                <a16:creationId xmlns:a16="http://schemas.microsoft.com/office/drawing/2014/main" id="{225F1F1C-2AEF-4852-97D4-7FBBAEC0F50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3284" cy="48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xn----ctbjbobhg4cmbl8a.xn--80acgfbsl1azdqr.xn--p1ai/media/news/news_61595_image_900x_.jpg">
            <a:extLst>
              <a:ext uri="{FF2B5EF4-FFF2-40B4-BE49-F238E27FC236}">
                <a16:creationId xmlns:a16="http://schemas.microsoft.com/office/drawing/2014/main" id="{25992071-C5AA-4FDB-A7F4-F4F7C8C1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84" y="3273287"/>
            <a:ext cx="5788716" cy="35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4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3B35AC-E60B-4F7F-8C8C-71882E8981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596385"/>
            <a:ext cx="5977248" cy="4190378"/>
          </a:xfrm>
        </p:spPr>
      </p:pic>
      <p:pic>
        <p:nvPicPr>
          <p:cNvPr id="5122" name="Picture 2" descr="http://www.o-krohe.ru/images/article/orig/2017/11/chto-delat-esli-rebenok-proglotil-kostochku.jpg">
            <a:extLst>
              <a:ext uri="{FF2B5EF4-FFF2-40B4-BE49-F238E27FC236}">
                <a16:creationId xmlns:a16="http://schemas.microsoft.com/office/drawing/2014/main" id="{0C10705D-4083-4ED8-978C-3284398C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01" y="2040835"/>
            <a:ext cx="6282499" cy="46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3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05A3A9-6D8A-4A39-B017-A2AEB1FF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6" y="292100"/>
            <a:ext cx="9617923" cy="217280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АПТЕЧКА</a:t>
            </a:r>
            <a:b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первой помощи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289F10A-BA06-404A-A149-914CFFB182D7}"/>
              </a:ext>
            </a:extLst>
          </p:cNvPr>
          <p:cNvSpPr txBox="1">
            <a:spLocks/>
          </p:cNvSpPr>
          <p:nvPr/>
        </p:nvSpPr>
        <p:spPr>
          <a:xfrm>
            <a:off x="677333" y="2584174"/>
            <a:ext cx="10534006" cy="39358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ЛЁД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ПЕРЕКИСЬ ВОДОРОДА  3%</a:t>
            </a:r>
          </a:p>
          <a:p>
            <a:pPr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ЗЕЛЁНКА (1% раствор)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Стерильные салфетки</a:t>
            </a:r>
          </a:p>
        </p:txBody>
      </p:sp>
      <p:pic>
        <p:nvPicPr>
          <p:cNvPr id="1026" name="Picture 2" descr="https://i2.wp.com/img11.wild-mistress.ru/3702803/3702803-0303.jpg">
            <a:extLst>
              <a:ext uri="{FF2B5EF4-FFF2-40B4-BE49-F238E27FC236}">
                <a16:creationId xmlns:a16="http://schemas.microsoft.com/office/drawing/2014/main" id="{E18E82F1-1F07-4984-B63E-A9D0226D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80" y="2464904"/>
            <a:ext cx="3598793" cy="39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7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A7614B2-5FEC-4821-A60A-6D3E4DC2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0" y="292100"/>
            <a:ext cx="9432392" cy="1616213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при</a:t>
            </a:r>
            <a:b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несчастном случае с ребенком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7CEEE2-063C-42B5-A9C6-3F3C7280D758}"/>
              </a:ext>
            </a:extLst>
          </p:cNvPr>
          <p:cNvSpPr/>
          <p:nvPr/>
        </p:nvSpPr>
        <p:spPr>
          <a:xfrm>
            <a:off x="861390" y="2060210"/>
            <a:ext cx="91705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Aft>
                <a:spcPts val="0"/>
              </a:spcAft>
              <a:buFont typeface="+mj-lt"/>
              <a:buAutoNum type="arabicPeriod"/>
              <a:tabLst>
                <a:tab pos="449580" algn="l"/>
                <a:tab pos="449580" algn="l"/>
                <a:tab pos="629285" algn="l"/>
                <a:tab pos="808990" algn="l"/>
                <a:tab pos="809625" algn="l"/>
                <a:tab pos="988695" algn="l"/>
                <a:tab pos="1259205" algn="l"/>
              </a:tabLst>
            </a:pP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 2" panose="05020102010507070707" pitchFamily="18" charset="2"/>
              </a:rPr>
              <a:t>Оказать первую доврачебную помощь пострадавшему</a:t>
            </a:r>
          </a:p>
          <a:p>
            <a:pPr marL="514350" lvl="0" indent="-514350" algn="just">
              <a:spcAft>
                <a:spcPts val="0"/>
              </a:spcAft>
              <a:buFont typeface="+mj-lt"/>
              <a:buAutoNum type="arabicPeriod"/>
              <a:tabLst>
                <a:tab pos="449580" algn="l"/>
                <a:tab pos="449580" algn="l"/>
                <a:tab pos="629285" algn="l"/>
                <a:tab pos="808990" algn="l"/>
                <a:tab pos="809625" algn="l"/>
                <a:tab pos="988695" algn="l"/>
                <a:tab pos="1259205" algn="l"/>
              </a:tabLst>
            </a:pP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 2" panose="05020102010507070707" pitchFamily="18" charset="2"/>
              </a:rPr>
              <a:t>Вызвать медицинского работника детского сада на место происшествия либо отвести пострадавшего в медицинский кабинет</a:t>
            </a:r>
          </a:p>
          <a:p>
            <a:pPr marL="514350" lvl="0" indent="-514350" algn="just">
              <a:spcAft>
                <a:spcPts val="0"/>
              </a:spcAft>
              <a:buFont typeface="+mj-lt"/>
              <a:buAutoNum type="arabicPeriod"/>
              <a:tabLst>
                <a:tab pos="449580" algn="l"/>
                <a:tab pos="449580" algn="l"/>
                <a:tab pos="629285" algn="l"/>
                <a:tab pos="808990" algn="l"/>
                <a:tab pos="809625" algn="l"/>
                <a:tab pos="988695" algn="l"/>
                <a:tab pos="1259205" algn="l"/>
              </a:tabLst>
            </a:pP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 2" panose="05020102010507070707" pitchFamily="18" charset="2"/>
              </a:rPr>
              <a:t>Сообщить о несчастном случае заведующей ДОУ либо лицу ее замещающему</a:t>
            </a:r>
          </a:p>
          <a:p>
            <a:pPr marL="514350" lvl="0" indent="-514350" algn="just">
              <a:spcAft>
                <a:spcPts val="0"/>
              </a:spcAft>
              <a:buFont typeface="+mj-lt"/>
              <a:buAutoNum type="arabicPeriod"/>
              <a:tabLst>
                <a:tab pos="449580" algn="l"/>
                <a:tab pos="449580" algn="l"/>
                <a:tab pos="629285" algn="l"/>
                <a:tab pos="808990" algn="l"/>
                <a:tab pos="809625" algn="l"/>
                <a:tab pos="988695" algn="l"/>
                <a:tab pos="1259205" algn="l"/>
              </a:tabLst>
            </a:pP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 2" panose="05020102010507070707" pitchFamily="18" charset="2"/>
              </a:rPr>
              <a:t>При необходимости вызвать скорую медицинскую помощь по тел. 112</a:t>
            </a:r>
          </a:p>
          <a:p>
            <a:pPr marL="514350" lvl="0" indent="-514350" algn="just">
              <a:spcAft>
                <a:spcPts val="0"/>
              </a:spcAft>
              <a:buFont typeface="+mj-lt"/>
              <a:buAutoNum type="arabicPeriod"/>
              <a:tabLst>
                <a:tab pos="449580" algn="l"/>
                <a:tab pos="449580" algn="l"/>
                <a:tab pos="629285" algn="l"/>
                <a:tab pos="808990" algn="l"/>
                <a:tab pos="809625" algn="l"/>
                <a:tab pos="988695" algn="l"/>
                <a:tab pos="1259205" algn="l"/>
              </a:tabLst>
            </a:pP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Wingdings 2" panose="05020102010507070707" pitchFamily="18" charset="2"/>
              </a:rPr>
              <a:t>Сообщить о случившемся родителям пострадавшего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77349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B6296-9411-46FC-9685-764A5825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106017"/>
            <a:ext cx="10402956" cy="2292626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детей одних,</a:t>
            </a:r>
            <a:b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присмотра!!!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B8023A-2D3B-461F-9176-F0D697A74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11" y="1737297"/>
            <a:ext cx="6836229" cy="50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70F19-286C-413E-BF54-00A393A3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5" y="2279928"/>
            <a:ext cx="10970684" cy="138271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 ЗА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9911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02B80-0F39-48E1-B67A-F31FAE97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37930"/>
            <a:ext cx="9990667" cy="2126974"/>
          </a:xfrm>
        </p:spPr>
        <p:txBody>
          <a:bodyPr>
            <a:noAutofit/>
          </a:bodyPr>
          <a:lstStyle/>
          <a:p>
            <a:r>
              <a:rPr lang="ru-RU" sz="5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причины</a:t>
            </a:r>
            <a:br>
              <a:rPr lang="ru-RU" sz="5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травматизма</a:t>
            </a:r>
            <a:endParaRPr lang="ru-RU" sz="5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E83827-7F34-49F6-8BDA-A302BD08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292626"/>
            <a:ext cx="10401484" cy="42274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высокая подвижность ребенка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склонность к необдуманному риску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неумение оценивать ситуацию и последствия своего поступка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расторможенность и высокая возбудимость (азарт и лихачество особенно у мальчиков)</a:t>
            </a:r>
            <a:endParaRPr lang="ru-RU" sz="36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9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907AB2FF-22F2-447F-9DC6-F625AE558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7739" y="292099"/>
            <a:ext cx="8753061" cy="1775239"/>
          </a:xfrm>
          <a:ln/>
        </p:spPr>
        <p:txBody>
          <a:bodyPr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5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Предупреждение несчастных случаев: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D3325D57-6E61-455E-8474-88A73701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269" y="4035426"/>
            <a:ext cx="500932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F3300"/>
              </a:buClr>
              <a:buSzPct val="120000"/>
              <a:buFont typeface="Tahoma" panose="020B0604030504040204" pitchFamily="34" charset="0"/>
              <a:buChar char="•"/>
            </a:pPr>
            <a:r>
              <a:rPr lang="ru-RU" altLang="ru-RU" sz="3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Устранение неблагоприятных условий среды, в которой протекает жизнь ребенка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A41C049D-7A7B-4F24-A971-577CD87E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07" y="4035426"/>
            <a:ext cx="4675188" cy="241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F3300"/>
              </a:buClr>
              <a:buSzPct val="120000"/>
              <a:buFont typeface="Tahoma" panose="020B0604030504040204" pitchFamily="34" charset="0"/>
              <a:buChar char="•"/>
            </a:pPr>
            <a:r>
              <a:rPr lang="ru-RU" altLang="ru-RU" sz="3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Воспитание у детей умения распознавать травмоопасные ситуации и избегать их</a:t>
            </a: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D6AED98B-F4E5-4478-BD47-1FBA0A52A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305" y="2403681"/>
            <a:ext cx="720725" cy="1368425"/>
          </a:xfrm>
          <a:prstGeom prst="downArrow">
            <a:avLst>
              <a:gd name="adj1" fmla="val 50000"/>
              <a:gd name="adj2" fmla="val 47467"/>
            </a:avLst>
          </a:prstGeom>
          <a:solidFill>
            <a:srgbClr val="6666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CFD2893A-49DA-4FAB-83F4-BD9BC9FF1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144" y="2220876"/>
            <a:ext cx="719137" cy="1441450"/>
          </a:xfrm>
          <a:prstGeom prst="downArrow">
            <a:avLst>
              <a:gd name="adj1" fmla="val 50000"/>
              <a:gd name="adj2" fmla="val 50110"/>
            </a:avLst>
          </a:prstGeom>
          <a:solidFill>
            <a:srgbClr val="6666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1" dur="2000" fill="hold"/>
                                        <p:tgtEl>
                                          <p:spTgt spid="1126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20" dur="2000" fill="hold"/>
                                        <p:tgtEl>
                                          <p:spTgt spid="11269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02B80-0F39-48E1-B67A-F31FAE97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01553" cy="1855304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безопасных условий пребывания ребенка в ДОУ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E83827-7F34-49F6-8BDA-A302BD08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84174"/>
            <a:ext cx="10534006" cy="39358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мебель в группах и кабинетах надежно закреплена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игровое оборудование прочно установлено и исправно (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без острых выступов углов, гвоздей, шероховатостей и выступающих болтов),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соответствовать возрасту детей </a:t>
            </a:r>
            <a:endParaRPr lang="ru-RU" sz="2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использовать сломанные игрушки и инвентарь для взрослых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недоступном месте бытовую химию, ножи, ножницы, аптечки, лекарства</a:t>
            </a:r>
          </a:p>
        </p:txBody>
      </p:sp>
    </p:spTree>
    <p:extLst>
      <p:ext uri="{BB962C8B-B14F-4D97-AF65-F5344CB8AC3E}">
        <p14:creationId xmlns:p14="http://schemas.microsoft.com/office/powerpoint/2010/main" val="307205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06C96B-D444-42CD-AE6E-8115D8014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65" y="2584174"/>
            <a:ext cx="9660836" cy="3723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требующие осторожного обращения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Пожар. Пожароопасные предметы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Балкон и открытое окно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Контакты с незнакомыми людьми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Ядовитые растения и грибы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Телефон помощи при угрозе жизни и здоровью -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51D4429-45A4-4A0A-AA00-C53B1110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65" y="371546"/>
            <a:ext cx="9945544" cy="2490924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дошкольников безопасному поведению (ОБЖ)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15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6A9EC-E604-4CB5-BDF8-0BF9B4AD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25287"/>
            <a:ext cx="9937658" cy="9011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 ТРАВМ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690C5-DB11-4B88-BB22-FC8B3F0AC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69" y="1245704"/>
            <a:ext cx="10495721" cy="5208105"/>
          </a:xfrm>
        </p:spPr>
        <p:txBody>
          <a:bodyPr>
            <a:noAutofit/>
          </a:bodyPr>
          <a:lstStyle/>
          <a:p>
            <a:pPr indent="342900" algn="just" fontAlgn="base"/>
            <a:r>
              <a:rPr lang="ru-RU" sz="3000" b="1" i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с горок, «шведских стенок»</a:t>
            </a:r>
          </a:p>
          <a:p>
            <a:pPr indent="342900" algn="just" fontAlgn="base"/>
            <a:r>
              <a:rPr lang="ru-RU" sz="3000" b="1" i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травмирование о металлические или деревянные конструкции во время  подвижных игр</a:t>
            </a:r>
          </a:p>
          <a:p>
            <a:pPr indent="342900" algn="just" fontAlgn="base"/>
            <a:r>
              <a:rPr lang="ru-RU" sz="3000" b="1" i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укусы насекомых (пчелы, осы, клещи)</a:t>
            </a:r>
          </a:p>
          <a:p>
            <a:pPr indent="342900" algn="just" fontAlgn="base"/>
            <a:r>
              <a:rPr lang="ru-RU" sz="3000" b="1" i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порезы битым стеклом, сухими ветками, занозы от палок, досок, деревянного оборудования</a:t>
            </a:r>
          </a:p>
          <a:p>
            <a:pPr indent="342900" algn="just" fontAlgn="base"/>
            <a:r>
              <a:rPr lang="ru-RU" sz="3000" b="1" i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ног при наличии ямок и выбоин на участке,  спрыгивании с игрового оборудования</a:t>
            </a:r>
          </a:p>
          <a:p>
            <a:pPr indent="342900" algn="just" fontAlgn="base"/>
            <a:r>
              <a:rPr lang="ru-RU" sz="3000" b="1" i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или солнечный удар при перегреве</a:t>
            </a:r>
            <a:endParaRPr 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6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02B80-0F39-48E1-B67A-F31FAE97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01553" cy="1855304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ребенка в детском саду – не случайность!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E83827-7F34-49F6-8BDA-A302BD08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84174"/>
            <a:ext cx="10534006" cy="39358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Неправильно организованная деятельность детей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Беспечность и непредусмотрительность взрослых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бдительности педагога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Пренебрежение должностными обязанностями и халатность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контроля со стороны руководства</a:t>
            </a:r>
          </a:p>
        </p:txBody>
      </p:sp>
    </p:spTree>
    <p:extLst>
      <p:ext uri="{BB962C8B-B14F-4D97-AF65-F5344CB8AC3E}">
        <p14:creationId xmlns:p14="http://schemas.microsoft.com/office/powerpoint/2010/main" val="325179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f2/001609f1-b719be1c/img11.jpg">
            <a:extLst>
              <a:ext uri="{FF2B5EF4-FFF2-40B4-BE49-F238E27FC236}">
                <a16:creationId xmlns:a16="http://schemas.microsoft.com/office/drawing/2014/main" id="{82FC6374-568C-4269-B1C8-8B4EC5CD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80" y="1890929"/>
            <a:ext cx="8198958" cy="461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475178-EFB2-4673-9F9F-B9F417A8C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39057"/>
            <a:ext cx="4412706" cy="29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28E92E-5091-4619-9F9B-264A079E2A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962955" cy="3802111"/>
          </a:xfrm>
        </p:spPr>
      </p:pic>
      <p:pic>
        <p:nvPicPr>
          <p:cNvPr id="2050" name="Picture 2" descr="https://mr-build.ru/wp-content/uploads/2015/12/%D0%B1%D0%B5%D0%B7%D0%BE%D0%BF%D0%B0%D1%81%D0%BD%D0%BE%D1%81%D1%82%D1%8C.jpg">
            <a:extLst>
              <a:ext uri="{FF2B5EF4-FFF2-40B4-BE49-F238E27FC236}">
                <a16:creationId xmlns:a16="http://schemas.microsoft.com/office/drawing/2014/main" id="{AE35674C-C601-45CE-AE4B-FDC3DADA8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55" y="0"/>
            <a:ext cx="5693079" cy="66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2799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362</Words>
  <Application>Microsoft Office PowerPoint</Application>
  <PresentationFormat>Широкоэкранный</PresentationFormat>
  <Paragraphs>54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Объективные причины  детского травматизма</vt:lpstr>
      <vt:lpstr>Предупреждение несчастных случаев:</vt:lpstr>
      <vt:lpstr>Создание безопасных условий пребывания ребенка в ДОУ</vt:lpstr>
      <vt:lpstr>Обучение дошкольников безопасному поведению (ОБЖ)</vt:lpstr>
      <vt:lpstr>ВИДЫ  ТРАВМ</vt:lpstr>
      <vt:lpstr>Травма ребенка в детском саду – не случайность!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АПТЕЧКА оказания первой помощи</vt:lpstr>
      <vt:lpstr>Алгоритм действий при несчастном случае с ребенком</vt:lpstr>
      <vt:lpstr>Не оставляйте детей одних,  без присмотра!!!</vt:lpstr>
      <vt:lpstr>СПАСИБО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</cp:revision>
  <cp:lastPrinted>2019-09-24T06:55:34Z</cp:lastPrinted>
  <dcterms:created xsi:type="dcterms:W3CDTF">2019-02-25T11:57:25Z</dcterms:created>
  <dcterms:modified xsi:type="dcterms:W3CDTF">2019-11-18T09:44:56Z</dcterms:modified>
</cp:coreProperties>
</file>