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6" r:id="rId3"/>
    <p:sldId id="256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3" r:id="rId14"/>
    <p:sldId id="268" r:id="rId15"/>
    <p:sldId id="269" r:id="rId16"/>
    <p:sldId id="270" r:id="rId17"/>
    <p:sldId id="271" r:id="rId18"/>
    <p:sldId id="272" r:id="rId19"/>
    <p:sldId id="277" r:id="rId20"/>
    <p:sldId id="273" r:id="rId21"/>
    <p:sldId id="274" r:id="rId22"/>
    <p:sldId id="275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title>
      <c:layout/>
      <c:overlay val="1"/>
      <c:txPr>
        <a:bodyPr/>
        <a:lstStyle/>
        <a:p>
          <a:pPr>
            <a:defRPr sz="3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Здоровье людей</c:v>
                </c:pt>
              </c:strCache>
            </c:strRef>
          </c:tx>
          <c:explosion val="7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F1AF-48E8-9498-6FFB2DA587E3}"/>
              </c:ext>
            </c:extLst>
          </c:dPt>
          <c:cat>
            <c:strRef>
              <c:f>Лист1!$A$2:$A$5</c:f>
              <c:strCache>
                <c:ptCount val="4"/>
                <c:pt idx="0">
                  <c:v>образ жизни</c:v>
                </c:pt>
                <c:pt idx="1">
                  <c:v>окружающая среда</c:v>
                </c:pt>
                <c:pt idx="2">
                  <c:v>генетическая предрасположенность</c:v>
                </c:pt>
                <c:pt idx="3">
                  <c:v>здравоохранение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AF-48E8-9498-6FFB2DA58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384775476032464"/>
          <c:y val="0.21536154099168722"/>
          <c:w val="0.33413811207830318"/>
          <c:h val="0.75069471612611982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0.18947</cdr:x>
      <cdr:y>0.73306</cdr:y>
    </cdr:from>
    <cdr:to>
      <cdr:x>0.28421</cdr:x>
      <cdr:y>0.82033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0" y="3200400"/>
          <a:ext cx="685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20 %</a:t>
          </a:r>
        </a:p>
      </cdr:txBody>
    </cdr:sp>
  </cdr:relSizeAnchor>
  <cdr:relSizeAnchor xmlns:cdr="http://schemas.openxmlformats.org/drawingml/2006/chartDrawing">
    <cdr:from>
      <cdr:x>0.14737</cdr:x>
      <cdr:y>0.40144</cdr:y>
    </cdr:from>
    <cdr:to>
      <cdr:x>0.23158</cdr:x>
      <cdr:y>0.48871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66800" y="1752600"/>
          <a:ext cx="609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20%</a:t>
          </a:r>
        </a:p>
      </cdr:txBody>
    </cdr:sp>
  </cdr:relSizeAnchor>
  <cdr:relSizeAnchor xmlns:cdr="http://schemas.openxmlformats.org/drawingml/2006/chartDrawing">
    <cdr:from>
      <cdr:x>0.22105</cdr:x>
      <cdr:y>0.20945</cdr:y>
    </cdr:from>
    <cdr:to>
      <cdr:x>0.33684</cdr:x>
      <cdr:y>0.31417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00200" y="914400"/>
          <a:ext cx="838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10 %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Vladimir_Putin_in_Japan_3-5_September_2000-22.jpg?uselang=ru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2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12" Type="http://schemas.openxmlformats.org/officeDocument/2006/relationships/slide" Target="slide2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slide" Target="slide20.xml"/><Relationship Id="rId5" Type="http://schemas.openxmlformats.org/officeDocument/2006/relationships/slide" Target="slide8.xml"/><Relationship Id="rId10" Type="http://schemas.openxmlformats.org/officeDocument/2006/relationships/slide" Target="slide18.xml"/><Relationship Id="rId4" Type="http://schemas.openxmlformats.org/officeDocument/2006/relationships/slide" Target="slide6.xml"/><Relationship Id="rId9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commons.wikimedia.org/wiki/File:Pilates_01.jpg?uselang=r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Формирование здорового образа жизни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4648200"/>
            <a:ext cx="3892296" cy="19812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/>
              <a:t>Выполнила  работу: воспитатель </a:t>
            </a:r>
          </a:p>
          <a:p>
            <a:pPr algn="l"/>
            <a:r>
              <a:rPr lang="ru-RU" sz="2400" dirty="0"/>
              <a:t>МАДОУ № 47  </a:t>
            </a:r>
            <a:r>
              <a:rPr lang="ru-RU" sz="2400" err="1"/>
              <a:t>г</a:t>
            </a:r>
            <a:r>
              <a:rPr lang="ru-RU" sz="2400"/>
              <a:t>. Мытищи</a:t>
            </a:r>
            <a:endParaRPr lang="ru-RU" sz="2400" dirty="0"/>
          </a:p>
          <a:p>
            <a:pPr algn="l"/>
            <a:r>
              <a:rPr lang="ru-RU" sz="2400" dirty="0"/>
              <a:t>Кондратьева В.С.</a:t>
            </a:r>
          </a:p>
          <a:p>
            <a:pPr algn="l"/>
            <a:r>
              <a:rPr lang="ru-RU" sz="2400" dirty="0"/>
              <a:t>2018г.</a:t>
            </a:r>
          </a:p>
        </p:txBody>
      </p:sp>
      <p:pic>
        <p:nvPicPr>
          <p:cNvPr id="4" name="Рисунок 3" descr="55fa38fc07135.png"/>
          <p:cNvPicPr>
            <a:picLocks noChangeAspect="1"/>
          </p:cNvPicPr>
          <p:nvPr/>
        </p:nvPicPr>
        <p:blipFill>
          <a:blip r:embed="rId2"/>
          <a:srcRect l="10360" r="10360"/>
          <a:stretch>
            <a:fillRect/>
          </a:stretch>
        </p:blipFill>
        <p:spPr>
          <a:xfrm>
            <a:off x="228600" y="2819400"/>
            <a:ext cx="4114800" cy="3896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066800"/>
            <a:ext cx="8458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здоровое питание: умеренное, соответствующее физиологическим особенностям конкретного человека, информированность о качестве употребляемых продуктов;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2203_html_7f8317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91" y="2057400"/>
            <a:ext cx="7773251" cy="4572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066800"/>
            <a:ext cx="8305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движения: физически активная жизнь, включая специальные физические упражнения с учётом возрастных и физиологических особенностей;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6400800" cy="47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838200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личная и общественная гигиена: совокупность гигиенических правил, соблюдение и выполнение которых способствует сохранению и укреплению здоровья, владение навыками первой помощи.</a:t>
            </a:r>
          </a:p>
        </p:txBody>
      </p:sp>
      <p:pic>
        <p:nvPicPr>
          <p:cNvPr id="3" name="Рисунок 2" descr="img6.jpg"/>
          <p:cNvPicPr>
            <a:picLocks noChangeAspect="1"/>
          </p:cNvPicPr>
          <p:nvPr/>
        </p:nvPicPr>
        <p:blipFill>
          <a:blip r:embed="rId2"/>
          <a:srcRect l="3333" t="3293" b="3293"/>
          <a:stretch>
            <a:fillRect/>
          </a:stretch>
        </p:blipFill>
        <p:spPr>
          <a:xfrm>
            <a:off x="1143000" y="1933903"/>
            <a:ext cx="6553200" cy="4745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4800" y="914400"/>
            <a:ext cx="8534400" cy="54649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Формирование образа жизни,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способствующего укреплению здоровья человека,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осуществляется на трёх уровнях: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социальном: пропаганда, информационно-просветительская работа;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инфраструктурном: конкретные условия в основных сферах жизнедеятельности (наличие свободного времени, материальных средств), профилактические учреждения, экологический контроль;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личностном: система ценностных ориентиров человека, стандартизация бытового уклада.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 пропагандой здорового образа жизни понимают целый ряд мероприятий, направленных на его популяризацию, среди которых важнейшими являются просветительские и выездные программы, реклама в СМИ (радио, телевидение, Интернет).</a:t>
            </a:r>
          </a:p>
        </p:txBody>
      </p:sp>
      <p:sp>
        <p:nvSpPr>
          <p:cNvPr id="20483" name="AutoShape 3" descr="https://upload.wikimedia.org/wikipedia/commons/thumb/2/26/Vladimir_Putin_in_Japan_3-5_September_2000-22.jpg/220px-Vladimir_Putin_in_Japan_3-5_September_2000-22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0" y="-365125"/>
            <a:ext cx="209550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762000"/>
            <a:ext cx="44958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Здоровый образ жизни в детском саду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Здоровый образ жизни является основой для гармоничного развития ребенка, причем, чем в более раннем возрасте человеку начинают прививаться здоровые привычки и порядки, тем более эффективным становится воспитание здорового образа жизни .</a:t>
            </a:r>
          </a:p>
        </p:txBody>
      </p:sp>
      <p:pic>
        <p:nvPicPr>
          <p:cNvPr id="4" name="Рисунок 3" descr="image618802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289" y="1447800"/>
            <a:ext cx="423333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0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Период дошкольного возраста является по-настоящему уникальным: столь интенсивного развития человек больше не переживает никогда – за 7 лет его формирование достигает невероятных высот, что становится возможным благодаря особому детскому потенциалу развития – психического и физического. В дошкольном возрасте формируются основные жизненные понятия, в том числе понятие здоровья и правильного здорового поведения. Полученные в этом возрасте представления порой бывают необычайно стойкими и ложатся в основу дальнейшего развития человека.</a:t>
            </a:r>
          </a:p>
        </p:txBody>
      </p:sp>
      <p:pic>
        <p:nvPicPr>
          <p:cNvPr id="3" name="Рисунок 2" descr="697b315ac0f25223659a0195d65f6405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59624"/>
            <a:ext cx="3733800" cy="3399428"/>
          </a:xfrm>
          <a:prstGeom prst="rect">
            <a:avLst/>
          </a:prstGeom>
        </p:spPr>
      </p:pic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352800"/>
            <a:ext cx="3505200" cy="35052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Компоненты здорового образа жизни ребенка дошкольного возраста практически идентичны таковым для образа жизни любого другого возраста, однако, естественно, существуют определенные нюансы, характерные именно для возраста 2-7 лет.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24000"/>
            <a:ext cx="4191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Рациональный режим дня</a:t>
            </a:r>
          </a:p>
          <a:p>
            <a:pPr algn="ctr"/>
            <a:endParaRPr lang="ru-RU" sz="2000" dirty="0"/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Режим дня подразумевает особое распределение времени и чередование различных видов деятельности в течение дня. Соблюдение режима дает возможность наладить функционирование всех органов и систем, облегчить процесс обучения, сделать процессы работы и восстановления организма наиболее эффективными. Именно поэтому режим дня становится основой формирования здоровья с самых первых дней жизни.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209800"/>
            <a:ext cx="4769053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6858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Питание</a:t>
            </a:r>
          </a:p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связи с важностью такого компонента питания, как регулярность, в выходные и праздничные дни родителям рекомендуют придерживаться того же распорядка приема пищи, что и в дошкольном учреждении. Конечно, вполне допустимо отклонение от режима питания, обоснованное, например, выездом на природу, однако и в этом случае прием пищи лучше максимально приближать к привычному времени.</a:t>
            </a:r>
          </a:p>
        </p:txBody>
      </p:sp>
      <p:pic>
        <p:nvPicPr>
          <p:cNvPr id="3" name="Рисунок 2" descr="detskoe_pitanie_v_krymu.jpg"/>
          <p:cNvPicPr>
            <a:picLocks noChangeAspect="1"/>
          </p:cNvPicPr>
          <p:nvPr/>
        </p:nvPicPr>
        <p:blipFill>
          <a:blip r:embed="rId2"/>
          <a:srcRect t="6494"/>
          <a:stretch>
            <a:fillRect/>
          </a:stretch>
        </p:blipFill>
        <p:spPr>
          <a:xfrm>
            <a:off x="2057400" y="3276600"/>
            <a:ext cx="5867400" cy="342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09600"/>
            <a:ext cx="861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Физическая нагрузка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правило, в детском саду здоровый образ жизни реализуется в частности регулярными физическими нагрузками. Ежедневная зарядка, занятия физкультурой и танцами, подвижные игры на свежем воздухе являются обязательными практически в любом дошкольном учреждении. Не должны стать исключением и выходные дни. Старайтесь организовывать выезды на природу, посещать вместе спортзалы и стадионы, а в возрасте 5-6 лет вполне можно начинать заниматься некоторыми видами спорта в секциях.</a:t>
            </a:r>
          </a:p>
          <a:p>
            <a:pPr algn="just"/>
            <a:r>
              <a:rPr lang="ru-RU" dirty="0"/>
              <a:t>  </a:t>
            </a:r>
          </a:p>
        </p:txBody>
      </p:sp>
      <p:pic>
        <p:nvPicPr>
          <p:cNvPr id="3" name="Рисунок 2" descr="i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429000"/>
            <a:ext cx="5105400" cy="3344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09600"/>
            <a:ext cx="2590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Кроме активного развития костного скелета и мускулатуры рациональная физическая нагрузка учит дошкольника чувствовать свое тело и управлять им, к тому же движение активирует аппетит, улучшает обмен веществ и пищеварительные процессы, тренирует волю и характер, дает ребенку массу позитивных эмоций.</a:t>
            </a:r>
          </a:p>
        </p:txBody>
      </p:sp>
      <p:pic>
        <p:nvPicPr>
          <p:cNvPr id="3" name="Рисунок 2" descr="img25.jpg"/>
          <p:cNvPicPr>
            <a:picLocks noChangeAspect="1"/>
          </p:cNvPicPr>
          <p:nvPr/>
        </p:nvPicPr>
        <p:blipFill>
          <a:blip r:embed="rId2"/>
          <a:srcRect l="12000" t="12667" r="14000" b="4666"/>
          <a:stretch>
            <a:fillRect/>
          </a:stretch>
        </p:blipFill>
        <p:spPr>
          <a:xfrm>
            <a:off x="2819400" y="1219200"/>
            <a:ext cx="6002594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6868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Определения «Здоровье» и «Здоровый образ жизни».  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3сл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 чего зависит здоровье людей.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4 - 5 сл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Актуальность здорового образа жизни людей.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6 – 7сл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Элементы здорового образа жизни.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8 – 12 сл.)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здорового образа жизни.(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13 сл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Здоровый образ жизни в детском саду: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14 - 15 сл.)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0000">
              <a:buFont typeface="Courier New" pitchFamily="49" charset="0"/>
              <a:buChar char="o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Рациональный режим дня,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16сл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360000">
              <a:buFont typeface="Courier New" pitchFamily="49" charset="0"/>
              <a:buChar char="o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Питание,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17сл.)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0000">
              <a:buFont typeface="Courier New" pitchFamily="49" charset="0"/>
              <a:buChar char="o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Физическая нагрузка,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18 - 19 сл.)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0000">
              <a:buFont typeface="Courier New" pitchFamily="49" charset="0"/>
              <a:buChar char="o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Закаливание,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20 сл.)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0000">
              <a:buFont typeface="Courier New" pitchFamily="49" charset="0"/>
              <a:buChar char="o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Гигиена,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21 сл.)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0000">
              <a:buFont typeface="Courier New" pitchFamily="49" charset="0"/>
              <a:buChar char="o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Благополучная психологическая обстановка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22 сл.)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Заключение.</a:t>
            </a:r>
          </a:p>
          <a:p>
            <a:pPr>
              <a:buFont typeface="Wingdings" pitchFamily="2" charset="2"/>
              <a:buChar char="v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v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8200"/>
            <a:ext cx="891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Закаливание</a:t>
            </a:r>
          </a:p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Польза закаливающих процедур заключается в повышении сопротивляемости организма ребенка к различным инфекционным заболеваниям. Кроме того, замечено, что закаливание способствует повышению работоспособности и развитию целого комплекса компенсаторных реакций.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" name="Рисунок 2" descr="i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905125"/>
            <a:ext cx="3474369" cy="3952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zakalivan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0" y="2971800"/>
            <a:ext cx="45720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838201"/>
            <a:ext cx="44958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Гигиенические мероприятия и навыки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Гигиенические мероприятия должны стать для дошкольника обычными и субъективно необходимыми – этого можно достичь регулярностью и возможно более ранним их введением. Однако, несмотря на все воспитательные мероприятия, стоит учитывать, что ребенок дошкольного возраста в большинстве случаев нуждается в контроле. Напоминайте ребенку о необходимости мыть руки, контролируйте его умывание, поощряйте его самостоятельность в этих вопросах.</a:t>
            </a:r>
          </a:p>
          <a:p>
            <a:r>
              <a:rPr lang="ru-RU" dirty="0"/>
              <a:t> </a:t>
            </a:r>
          </a:p>
        </p:txBody>
      </p:sp>
      <p:pic>
        <p:nvPicPr>
          <p:cNvPr id="3" name="Рисунок 2" descr="13577_b52f4b8d1e35c5b85d5edec21643fc51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00200"/>
            <a:ext cx="3893527" cy="487863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12845"/>
            <a:ext cx="8534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Благополучная психологическая обстановка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Касательно психологической обстановки в дошкольном возрасте значение имеют два аспекта: отношения в семье и обстановка в дошкольном учреждении. Отношения в семье являются основой психологического состояния ребенка: именно от них зависит, насколько ребенок уверен в своих силах, насколько он весел и любознателен, насколько открыт общению и готов к настоящей дружбе. Если ребенок знает, что дома его ждут любящие родители, которым можно поверить все свои тревоги и неудачи, от которых он получит новый заряд любви и тепла, ему по силам будет перенести многие неприятности и невзгоды.</a:t>
            </a:r>
          </a:p>
        </p:txBody>
      </p:sp>
      <p:pic>
        <p:nvPicPr>
          <p:cNvPr id="3" name="Рисунок 2" descr="i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114800"/>
            <a:ext cx="3886200" cy="2637064"/>
          </a:xfrm>
          <a:prstGeom prst="rect">
            <a:avLst/>
          </a:prstGeom>
        </p:spPr>
      </p:pic>
      <p:pic>
        <p:nvPicPr>
          <p:cNvPr id="4" name="Рисунок 3" descr="hello_html_5b6a0ff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38600"/>
            <a:ext cx="3176588" cy="2620319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07824-8becd2b6210821db_714_auto_5_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940537" cy="5715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" y="228600"/>
            <a:ext cx="86867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Каждому ребенку хочется быть сильным, бодрым, энергичным - бегать, не уставая, кататься на велосипеде, плавать, играть вместе со сверстниками во дворе, не мучиться головными болями или бесконечными насморками. Наша задача - научить их думать о своем здоровье, заботиться о нем, радоваться жизни.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2050" name="Picture 2" descr="анимированные изображения улыбка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68563"/>
            <a:ext cx="4389437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71466"/>
      </p:ext>
    </p:extLst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514600"/>
            <a:ext cx="8229600" cy="138499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 это образ жизни человека, направленный на профилактику болезней и укрепление здоровья.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7620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- состояние любого живого организма, при котором он в целом и все его органы способны полностью выполнять свои функции; отсутствие недуга, болезни.</a:t>
            </a: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rcRect l="16344" r="16645"/>
          <a:stretch>
            <a:fillRect/>
          </a:stretch>
        </p:blipFill>
        <p:spPr>
          <a:xfrm>
            <a:off x="5253376" y="3505200"/>
            <a:ext cx="3305606" cy="31242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4800600"/>
            <a:ext cx="8382000" cy="1877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 оценкам специалистов, здоровье людей зависит на 50-55 % именно от образа жизни, на 20 % - от окружающей среды, на 18–20 % - от генетической предрасположенности, и лишь на 8–10 % - от здравоохранения.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38200" y="533400"/>
          <a:ext cx="7239000" cy="436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0" y="2667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50%</a:t>
            </a:r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8382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Занятия физкультурой - одна из основных составляющих здорового образа жизни.</a:t>
            </a:r>
          </a:p>
        </p:txBody>
      </p:sp>
      <p:pic>
        <p:nvPicPr>
          <p:cNvPr id="3" name="Рисунок 2" descr="6be39770663fc422b2a50451b51a86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7477206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0"/>
            <a:ext cx="868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Здоровый образ жизни является предпосылкой для развития разных сторон жизнедеятельности человека, достижения им активного долголетия и полноценного выполнения социальных функций, для активного участия в трудовой, общественной, семейно-бытовой,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формах жизнедеятельности.</a:t>
            </a:r>
          </a:p>
        </p:txBody>
      </p:sp>
      <p:pic>
        <p:nvPicPr>
          <p:cNvPr id="3" name="Рисунок 2" descr="8a2bd561216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133600"/>
            <a:ext cx="4533900" cy="4533900"/>
          </a:xfrm>
          <a:prstGeom prst="rect">
            <a:avLst/>
          </a:prstGeom>
        </p:spPr>
      </p:pic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0"/>
            <a:ext cx="3742822" cy="279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8382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Актуальность здорового образа жизни вызвана возрастанием и изменением характера нагрузок на организм человека в связи с усложнением общественной жизни, увеличением рисков техногенного, экологического, психологического, политического и военного характеров, провоцирующих негативные сдвиги в состоянии здоровья. В современном обществе все больше и больше возрастает тенденция вести здоровый образ жизни.</a:t>
            </a:r>
          </a:p>
        </p:txBody>
      </p:sp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429000"/>
            <a:ext cx="4034588" cy="3262007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962170"/>
            <a:ext cx="8382000" cy="18947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Элементы</a:t>
            </a:r>
            <a:r>
              <a:rPr kumimoji="0" lang="ru-RU" sz="2400" b="1" i="1" u="none" strike="noStrike" cap="none" normalizeH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здорового образа жизни:</a:t>
            </a:r>
            <a:endParaRPr kumimoji="0" lang="ru-RU" sz="2000" b="1" i="1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окружающая среда: безопасная и благоприятная для обитания, знания о влиянии неблагоприятных факторов окружающей среды на здоровье;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8ed8_6b12d031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6" y="2667000"/>
            <a:ext cx="4816539" cy="3848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269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429000"/>
            <a:ext cx="3927575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066800"/>
            <a:ext cx="746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отказ от курения, наркотиков и употребления алкоголя;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lechenie_zavisimost_alkogolis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76400"/>
            <a:ext cx="4838700" cy="483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444</TotalTime>
  <Words>650</Words>
  <Application>Microsoft Office PowerPoint</Application>
  <PresentationFormat>Экран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Формирование здорового образа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пк</dc:creator>
  <cp:lastModifiedBy>Zaved</cp:lastModifiedBy>
  <cp:revision>52</cp:revision>
  <dcterms:created xsi:type="dcterms:W3CDTF">2015-10-20T04:37:18Z</dcterms:created>
  <dcterms:modified xsi:type="dcterms:W3CDTF">2020-11-09T08:24:17Z</dcterms:modified>
</cp:coreProperties>
</file>