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60" r:id="rId4"/>
    <p:sldId id="261" r:id="rId5"/>
    <p:sldId id="262" r:id="rId6"/>
    <p:sldId id="259" r:id="rId7"/>
    <p:sldId id="265" r:id="rId8"/>
    <p:sldId id="263" r:id="rId9"/>
    <p:sldId id="264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9AB7-0FFE-4DE5-B56C-187E57759B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6E5C-3D47-4C6B-B10C-0E95301E1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74888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cs typeface="Aharoni" pitchFamily="2" charset="-79"/>
              </a:rPr>
              <a:t>Игры, помогающие в обучении чтению</a:t>
            </a:r>
          </a:p>
          <a:p>
            <a:pPr algn="ctr"/>
            <a:endParaRPr lang="ru-RU" sz="4400" b="1" dirty="0">
              <a:cs typeface="Aharoni" pitchFamily="2" charset="-79"/>
            </a:endParaRPr>
          </a:p>
          <a:p>
            <a:pPr algn="r"/>
            <a:endParaRPr lang="ru-RU" sz="2800" b="1" dirty="0" smtClean="0">
              <a:cs typeface="Aharoni" pitchFamily="2" charset="-79"/>
            </a:endParaRPr>
          </a:p>
          <a:p>
            <a:pPr algn="r"/>
            <a:endParaRPr lang="ru-RU" sz="2800" b="1" dirty="0">
              <a:cs typeface="Aharoni" pitchFamily="2" charset="-79"/>
            </a:endParaRPr>
          </a:p>
          <a:p>
            <a:pPr algn="r"/>
            <a:endParaRPr lang="ru-RU" sz="2800" b="1" dirty="0" smtClean="0">
              <a:cs typeface="Aharoni" pitchFamily="2" charset="-79"/>
            </a:endParaRPr>
          </a:p>
          <a:p>
            <a:pPr algn="r"/>
            <a:r>
              <a:rPr lang="ru-RU" sz="2800" b="1" dirty="0" smtClean="0">
                <a:cs typeface="Aharoni" pitchFamily="2" charset="-79"/>
              </a:rPr>
              <a:t>Подготовил:</a:t>
            </a:r>
          </a:p>
          <a:p>
            <a:pPr algn="r"/>
            <a:r>
              <a:rPr lang="ru-RU" sz="2800" b="1" dirty="0">
                <a:cs typeface="Aharoni" pitchFamily="2" charset="-79"/>
              </a:rPr>
              <a:t>у</a:t>
            </a:r>
            <a:r>
              <a:rPr lang="ru-RU" sz="2800" b="1" dirty="0" smtClean="0">
                <a:cs typeface="Aharoni" pitchFamily="2" charset="-79"/>
              </a:rPr>
              <a:t>читель-логопед Степанова Е.Г.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_hp\Desktop\image_5cee3c503a0cb.jpg"/>
          <p:cNvPicPr/>
          <p:nvPr/>
        </p:nvPicPr>
        <p:blipFill>
          <a:blip r:embed="rId2" cstate="print"/>
          <a:srcRect l="4226" t="1238" r="4143" b="28698"/>
          <a:stretch>
            <a:fillRect/>
          </a:stretch>
        </p:blipFill>
        <p:spPr bwMode="auto">
          <a:xfrm rot="4687211">
            <a:off x="6100808" y="4507579"/>
            <a:ext cx="2018215" cy="226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_hp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3284984" cy="328498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Игра «Цепочка слов»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каждое следующее слово начинается на последний </a:t>
            </a:r>
            <a:r>
              <a:rPr lang="ru-RU" sz="3600" b="1" dirty="0" smtClean="0">
                <a:solidFill>
                  <a:srgbClr val="002060"/>
                </a:solidFill>
              </a:rPr>
              <a:t>звук предыдущего слова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_hp\Desktop\ed2ec93e1a73107afb2586cf430d1650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916832"/>
            <a:ext cx="2298907" cy="201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48064" y="3717032"/>
            <a:ext cx="1018456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2555776" y="3645024"/>
            <a:ext cx="1018456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user_hp\Desktop\ске-етон-и-юстрация-вектора-нарисованная-рукой-61366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276872"/>
            <a:ext cx="2227312" cy="2227312"/>
          </a:xfrm>
          <a:prstGeom prst="rect">
            <a:avLst/>
          </a:prstGeom>
          <a:noFill/>
        </p:spPr>
      </p:pic>
      <p:sp>
        <p:nvSpPr>
          <p:cNvPr id="10" name="Содержимое 5"/>
          <p:cNvSpPr txBox="1">
            <a:spLocks/>
          </p:cNvSpPr>
          <p:nvPr/>
        </p:nvSpPr>
        <p:spPr>
          <a:xfrm rot="5400000">
            <a:off x="7301104" y="4588328"/>
            <a:ext cx="744824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 rot="10800000">
            <a:off x="4716016" y="5445224"/>
            <a:ext cx="1018456" cy="392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C:\Users\user_hp\Desktop\-ghoYCboCXk.jpg"/>
          <p:cNvPicPr/>
          <p:nvPr/>
        </p:nvPicPr>
        <p:blipFill>
          <a:blip r:embed="rId7" cstate="print"/>
          <a:srcRect t="17808" r="1053" b="16897"/>
          <a:stretch>
            <a:fillRect/>
          </a:stretch>
        </p:blipFill>
        <p:spPr bwMode="auto">
          <a:xfrm>
            <a:off x="899592" y="4653136"/>
            <a:ext cx="33123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легко выучить с ребенком буквы?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30425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Для того, чтобы выучить буквы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9600" u="sng" dirty="0" smtClean="0">
                <a:solidFill>
                  <a:schemeClr val="tx2">
                    <a:lumMod val="75000"/>
                  </a:schemeClr>
                </a:solidFill>
              </a:rPr>
              <a:t>можно их писать разнообразными способами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 карандашами, мелками, ручками и фломастерами, обычными красками, гуашью на листике бумаги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вырисовываем буквы с помощью палочки на песке, в манной крупе или на муке, насыпанной на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подносе.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Буквы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можно лепить – из глины, пластилина, соленого теста.</a:t>
            </a:r>
          </a:p>
          <a:p>
            <a:pPr algn="ctr">
              <a:buNone/>
            </a:pPr>
            <a:endParaRPr lang="ru-RU" sz="9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9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марина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933056"/>
            <a:ext cx="3744416" cy="229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легко выучить с ребенком буквы?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2520279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Можно вырезать буквы из листа бумаги или картона и предложить их разукрасить в тот цвет, который ребёнку больше нравится.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При изучении букв можно включать аппликацию. Для разнообразия можно делать аппликацию не только из цветной бумаги, но и из макаронных изделий, круп, ракушек, камушков песка, выкладывая ими буквы.</a:t>
            </a:r>
          </a:p>
          <a:p>
            <a:pPr algn="ctr">
              <a:buNone/>
            </a:pP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7200" dirty="0"/>
          </a:p>
        </p:txBody>
      </p:sp>
      <p:pic>
        <p:nvPicPr>
          <p:cNvPr id="6" name="Рисунок 5" descr="C:\Users\user_hp\Desktop\bukvyi-tvorchestvo.jpg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2555776" y="3645024"/>
            <a:ext cx="4698404" cy="282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hp\Desktop\main_38834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664296" cy="3024336"/>
          </a:xfrm>
          <a:prstGeom prst="rect">
            <a:avLst/>
          </a:prstGeom>
          <a:noFill/>
        </p:spPr>
      </p:pic>
      <p:pic>
        <p:nvPicPr>
          <p:cNvPr id="1027" name="Picture 3" descr="C:\Users\user_hp\Desktop\hello_html_417c11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830499" cy="244827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легко выучить с ребенком буквы? 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412776"/>
            <a:ext cx="3384376" cy="453650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dirty="0" smtClean="0"/>
              <a:t>         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           Интересно изучать буквы с помощью ассоциаций.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Буква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Д – похожа на дом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О – круглая, как колечко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ctr"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С – похожа на полумесяц,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а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Е – на лесенку, </a:t>
            </a:r>
            <a:endParaRPr lang="ru-RU" sz="7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Ё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– с шишками на голове и т. д.</a:t>
            </a:r>
          </a:p>
          <a:p>
            <a:pPr algn="ctr"/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Успехов Вам в обучении детей, уважаемые родители!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Школа раннего развития / Малыш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592935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>
                <a:solidFill>
                  <a:srgbClr val="002060"/>
                </a:solidFill>
              </a:rPr>
              <a:t>Многие известные психологи считают, что наиболее благоприятный возраст для начала обучения грамоте - 5 лет, а наиболее оптимальный для обучения </a:t>
            </a:r>
            <a:r>
              <a:rPr lang="ru-RU" sz="3100" b="1" dirty="0" smtClean="0">
                <a:solidFill>
                  <a:srgbClr val="002060"/>
                </a:solidFill>
              </a:rPr>
              <a:t>чтению – 6 лет</a:t>
            </a:r>
            <a:r>
              <a:rPr lang="ru-RU" sz="3100" dirty="0" smtClean="0">
                <a:solidFill>
                  <a:srgbClr val="002060"/>
                </a:solidFill>
              </a:rPr>
              <a:t>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Качественное </a:t>
            </a:r>
            <a:r>
              <a:rPr lang="ru-RU" sz="3100" dirty="0">
                <a:solidFill>
                  <a:srgbClr val="002060"/>
                </a:solidFill>
              </a:rPr>
              <a:t>обучение дошкольников грамоте возможно при условии развитого фонематического слуха и фонематического восприятия</a:t>
            </a:r>
            <a:r>
              <a:rPr lang="ru-RU" sz="3100" dirty="0" smtClean="0">
                <a:solidFill>
                  <a:srgbClr val="002060"/>
                </a:solidFill>
              </a:rPr>
              <a:t>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/>
            </a:r>
            <a:br>
              <a:rPr lang="ru-RU" sz="3100" dirty="0">
                <a:solidFill>
                  <a:srgbClr val="002060"/>
                </a:solidFill>
              </a:rPr>
            </a:br>
            <a:r>
              <a:rPr lang="ru-RU" sz="3100" dirty="0">
                <a:solidFill>
                  <a:srgbClr val="002060"/>
                </a:solidFill>
              </a:rPr>
              <a:t>Фонематический слух - это способность выделять, воспроизводить, различать </a:t>
            </a:r>
            <a:r>
              <a:rPr lang="ru-RU" sz="3100" b="1" dirty="0">
                <a:solidFill>
                  <a:srgbClr val="002060"/>
                </a:solidFill>
              </a:rPr>
              <a:t>звуки речи</a:t>
            </a:r>
            <a:r>
              <a:rPr lang="ru-RU" sz="3100" dirty="0" smtClean="0">
                <a:solidFill>
                  <a:srgbClr val="002060"/>
                </a:solidFill>
              </a:rPr>
              <a:t>.</a:t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Звуки речи бывают: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4000" dirty="0" smtClean="0">
                <a:solidFill>
                  <a:srgbClr val="002060"/>
                </a:solidFill>
              </a:rPr>
              <a:t>гласными</a:t>
            </a:r>
          </a:p>
          <a:p>
            <a:pPr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                  твёрдыми согласными</a:t>
            </a:r>
          </a:p>
          <a:p>
            <a:pPr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                  мягкими   согласными</a:t>
            </a: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endParaRPr lang="ru-RU" sz="4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Мягкими согласными делают стоящие за ними гласные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И, Е, Ё, Ю, Я   </a:t>
            </a:r>
            <a:r>
              <a:rPr lang="ru-RU" dirty="0" smtClean="0">
                <a:solidFill>
                  <a:srgbClr val="002060"/>
                </a:solidFill>
              </a:rPr>
              <a:t>и буква </a:t>
            </a:r>
            <a:r>
              <a:rPr lang="ru-RU" b="1" dirty="0" smtClean="0">
                <a:solidFill>
                  <a:schemeClr val="tx1"/>
                </a:solidFill>
              </a:rPr>
              <a:t>Ь.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763688" y="256490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63688" y="148478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63688" y="357301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548680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Различаем звуки и буквы: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/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098" name="Picture 2" descr="C:\Users\user_hp\Desktop\img2 (1).jpg"/>
          <p:cNvPicPr>
            <a:picLocks noChangeAspect="1" noChangeArrowheads="1"/>
          </p:cNvPicPr>
          <p:nvPr/>
        </p:nvPicPr>
        <p:blipFill>
          <a:blip r:embed="rId3" cstate="print"/>
          <a:srcRect t="2260" r="5453"/>
          <a:stretch>
            <a:fillRect/>
          </a:stretch>
        </p:blipFill>
        <p:spPr bwMode="auto">
          <a:xfrm>
            <a:off x="251520" y="1412776"/>
            <a:ext cx="3923927" cy="3042337"/>
          </a:xfrm>
          <a:prstGeom prst="rect">
            <a:avLst/>
          </a:prstGeom>
          <a:noFill/>
        </p:spPr>
      </p:pic>
      <p:pic>
        <p:nvPicPr>
          <p:cNvPr id="4099" name="Picture 3" descr="C:\Users\user_hp\Desktop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24944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1560" y="476672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Название </a:t>
            </a:r>
            <a:r>
              <a:rPr lang="ru-RU" sz="2800" b="1" dirty="0">
                <a:solidFill>
                  <a:srgbClr val="002060"/>
                </a:solidFill>
              </a:rPr>
              <a:t>букв</a:t>
            </a:r>
            <a:r>
              <a:rPr lang="ru-RU" sz="2800" dirty="0">
                <a:solidFill>
                  <a:srgbClr val="002060"/>
                </a:solidFill>
              </a:rPr>
              <a:t> даётся в соответствии с произнесением </a:t>
            </a:r>
            <a:r>
              <a:rPr lang="ru-RU" sz="2800" b="1" dirty="0">
                <a:solidFill>
                  <a:srgbClr val="002060"/>
                </a:solidFill>
              </a:rPr>
              <a:t>звука 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sz="2800" dirty="0">
                <a:solidFill>
                  <a:srgbClr val="002060"/>
                </a:solidFill>
              </a:rPr>
              <a:t>ни </a:t>
            </a:r>
            <a:r>
              <a:rPr lang="ru-RU" sz="2800" b="1" dirty="0" smtClean="0">
                <a:solidFill>
                  <a:srgbClr val="002060"/>
                </a:solidFill>
              </a:rPr>
              <a:t>[КА], </a:t>
            </a:r>
            <a:r>
              <a:rPr lang="ru-RU" sz="2800" dirty="0" smtClean="0">
                <a:solidFill>
                  <a:srgbClr val="002060"/>
                </a:solidFill>
              </a:rPr>
              <a:t>а </a:t>
            </a:r>
            <a:r>
              <a:rPr lang="ru-RU" sz="2800" b="1" dirty="0" smtClean="0">
                <a:solidFill>
                  <a:srgbClr val="002060"/>
                </a:solidFill>
              </a:rPr>
              <a:t>[К]</a:t>
            </a:r>
            <a:r>
              <a:rPr lang="ru-RU" sz="2800" dirty="0" smtClean="0">
                <a:solidFill>
                  <a:srgbClr val="002060"/>
                </a:solidFill>
              </a:rPr>
              <a:t>;  ни </a:t>
            </a:r>
            <a:r>
              <a:rPr lang="ru-RU" sz="2800" b="1" dirty="0" smtClean="0">
                <a:solidFill>
                  <a:srgbClr val="002060"/>
                </a:solidFill>
              </a:rPr>
              <a:t>[МЭ], </a:t>
            </a:r>
            <a:r>
              <a:rPr lang="ru-RU" sz="2800" dirty="0" smtClean="0">
                <a:solidFill>
                  <a:srgbClr val="002060"/>
                </a:solidFill>
              </a:rPr>
              <a:t>а </a:t>
            </a:r>
            <a:r>
              <a:rPr lang="ru-RU" sz="2800" b="1" dirty="0" smtClean="0">
                <a:solidFill>
                  <a:srgbClr val="002060"/>
                </a:solidFill>
              </a:rPr>
              <a:t>[М])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что </a:t>
            </a:r>
            <a:r>
              <a:rPr lang="ru-RU" sz="2800" dirty="0">
                <a:solidFill>
                  <a:srgbClr val="002060"/>
                </a:solidFill>
              </a:rPr>
              <a:t>способствует формированию навыка плавного, слитного </a:t>
            </a:r>
            <a:r>
              <a:rPr lang="ru-RU" sz="2800" dirty="0" err="1">
                <a:solidFill>
                  <a:srgbClr val="002060"/>
                </a:solidFill>
              </a:rPr>
              <a:t>послогового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чтения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Л</a:t>
            </a:r>
            <a:endParaRPr lang="ru-RU" sz="9600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3572613">
            <a:off x="2896064" y="3792108"/>
            <a:ext cx="57564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509120"/>
            <a:ext cx="129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/>
              <a:t>[</a:t>
            </a:r>
            <a:r>
              <a:rPr lang="ru-RU" sz="7200" b="1" dirty="0" smtClean="0"/>
              <a:t>л</a:t>
            </a:r>
            <a:r>
              <a:rPr lang="en-US" sz="7200" b="1" dirty="0" smtClean="0"/>
              <a:t>]</a:t>
            </a:r>
            <a:endParaRPr lang="ru-RU" sz="7200" b="1" dirty="0"/>
          </a:p>
        </p:txBody>
      </p:sp>
      <p:sp>
        <p:nvSpPr>
          <p:cNvPr id="11" name="Стрелка вниз 10"/>
          <p:cNvSpPr/>
          <p:nvPr/>
        </p:nvSpPr>
        <p:spPr>
          <a:xfrm rot="18464128">
            <a:off x="5546410" y="3910468"/>
            <a:ext cx="575642" cy="1289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3861048"/>
            <a:ext cx="15488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[</a:t>
            </a:r>
            <a:r>
              <a:rPr lang="ru-RU" sz="6600" b="1" dirty="0" smtClean="0"/>
              <a:t>лэ</a:t>
            </a:r>
            <a:r>
              <a:rPr lang="en-US" sz="6600" b="1" dirty="0" smtClean="0"/>
              <a:t>]</a:t>
            </a:r>
            <a:endParaRPr lang="ru-RU" sz="6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5085184"/>
            <a:ext cx="15343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[</a:t>
            </a:r>
            <a:r>
              <a:rPr lang="ru-RU" sz="6600" b="1" dirty="0" err="1" smtClean="0"/>
              <a:t>эл</a:t>
            </a:r>
            <a:r>
              <a:rPr lang="en-US" sz="6600" b="1" dirty="0" smtClean="0"/>
              <a:t>]</a:t>
            </a:r>
            <a:endParaRPr lang="ru-RU" sz="66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411760" y="3284984"/>
            <a:ext cx="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860032" y="3717032"/>
            <a:ext cx="1512168" cy="144016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8104" y="3429000"/>
            <a:ext cx="360040" cy="21602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Игры,</a:t>
            </a:r>
            <a:r>
              <a:rPr lang="ru-RU" sz="3600" b="1" u="sng" dirty="0" err="1" smtClean="0">
                <a:solidFill>
                  <a:srgbClr val="002060"/>
                </a:solidFill>
              </a:rPr>
              <a:t>которые</a:t>
            </a:r>
            <a:r>
              <a:rPr lang="ru-RU" sz="3600" b="1" u="sng" dirty="0" smtClean="0">
                <a:solidFill>
                  <a:srgbClr val="002060"/>
                </a:solidFill>
              </a:rPr>
              <a:t> помогают развивать </a:t>
            </a:r>
            <a:r>
              <a:rPr lang="ru-RU" sz="3600" b="1" u="sng" dirty="0" err="1" smtClean="0">
                <a:solidFill>
                  <a:srgbClr val="002060"/>
                </a:solidFill>
              </a:rPr>
              <a:t>фонематическиий</a:t>
            </a:r>
            <a:r>
              <a:rPr lang="ru-RU" sz="3600" b="1" u="sng" dirty="0" smtClean="0">
                <a:solidFill>
                  <a:srgbClr val="002060"/>
                </a:solidFill>
              </a:rPr>
              <a:t> слух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 descr="C:\Users\user_hp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56384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_hp\Desktop\im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74441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_hp\Desktop\img1 (1).jpg"/>
          <p:cNvPicPr/>
          <p:nvPr/>
        </p:nvPicPr>
        <p:blipFill>
          <a:blip r:embed="rId5" cstate="print"/>
          <a:srcRect l="3938" t="3129" r="7574" b="3129"/>
          <a:stretch>
            <a:fillRect/>
          </a:stretch>
        </p:blipFill>
        <p:spPr bwMode="auto">
          <a:xfrm>
            <a:off x="755576" y="1268760"/>
            <a:ext cx="338437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C:\Users\user_hp\Desktop\img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861048"/>
            <a:ext cx="3600400" cy="248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Игра «Хлопни, топни»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Если услышишь мягкий звук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Ль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, хлопни в ладоши, если твердый звук </a:t>
            </a:r>
            <a:r>
              <a:rPr lang="en-US" dirty="0" smtClean="0">
                <a:solidFill>
                  <a:srgbClr val="002060"/>
                </a:solidFill>
              </a:rPr>
              <a:t>[</a:t>
            </a:r>
            <a:r>
              <a:rPr lang="ru-RU" dirty="0" smtClean="0">
                <a:solidFill>
                  <a:srgbClr val="002060"/>
                </a:solidFill>
              </a:rPr>
              <a:t>Л</a:t>
            </a:r>
            <a:r>
              <a:rPr lang="en-US" dirty="0" smtClean="0">
                <a:solidFill>
                  <a:srgbClr val="002060"/>
                </a:solidFill>
              </a:rPr>
              <a:t>]</a:t>
            </a:r>
            <a:r>
              <a:rPr lang="ru-RU" dirty="0" smtClean="0">
                <a:solidFill>
                  <a:srgbClr val="002060"/>
                </a:solidFill>
              </a:rPr>
              <a:t>, топни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марина\Desktop\iррр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880" y="2204864"/>
            <a:ext cx="2802174" cy="2072842"/>
          </a:xfrm>
          <a:prstGeom prst="rect">
            <a:avLst/>
          </a:prstGeom>
          <a:noFill/>
        </p:spPr>
      </p:pic>
      <p:pic>
        <p:nvPicPr>
          <p:cNvPr id="6" name="Рисунок 5" descr="C:\Users\user_hp\Desktop\85dd654f9685df23bd105667eb8396d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92896"/>
            <a:ext cx="188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_hp\Desktop\im245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564904"/>
            <a:ext cx="1650057" cy="18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_hp\Desktop\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365104"/>
            <a:ext cx="1988840" cy="1944216"/>
          </a:xfrm>
          <a:prstGeom prst="rect">
            <a:avLst/>
          </a:prstGeom>
          <a:noFill/>
        </p:spPr>
      </p:pic>
      <p:pic>
        <p:nvPicPr>
          <p:cNvPr id="1028" name="Picture 4" descr="C:\Users\user_hp\Desktop\Акула-рисунки-для-детей-017-1024x5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293096"/>
            <a:ext cx="2655113" cy="1856134"/>
          </a:xfrm>
          <a:prstGeom prst="rect">
            <a:avLst/>
          </a:prstGeom>
          <a:noFill/>
        </p:spPr>
      </p:pic>
      <p:pic>
        <p:nvPicPr>
          <p:cNvPr id="1029" name="Picture 5" descr="C:\Users\user_hp\Desktop\CL-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365104"/>
            <a:ext cx="1916681" cy="187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Развивайте навык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звукового анализа и синтеза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Содержимое 11" descr="C:\Users\user_hp\Desktop\img7.jpg"/>
          <p:cNvPicPr>
            <a:picLocks noGrp="1"/>
          </p:cNvPicPr>
          <p:nvPr>
            <p:ph idx="1"/>
          </p:nvPr>
        </p:nvPicPr>
        <p:blipFill>
          <a:blip r:embed="rId3" cstate="print"/>
          <a:srcRect l="17200" t="12150" r="19747" b="22750"/>
          <a:stretch>
            <a:fillRect/>
          </a:stretch>
        </p:blipFill>
        <p:spPr bwMode="auto">
          <a:xfrm>
            <a:off x="2169680" y="2002949"/>
            <a:ext cx="4804639" cy="372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399"/>
            <a:ext cx="9144000" cy="688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4000" b="1" dirty="0" smtClean="0">
                <a:solidFill>
                  <a:srgbClr val="002060"/>
                </a:solidFill>
              </a:rPr>
              <a:t>Игра</a:t>
            </a:r>
            <a:r>
              <a:rPr lang="ru-RU" sz="4000" b="1" dirty="0">
                <a:solidFill>
                  <a:srgbClr val="002060"/>
                </a:solidFill>
              </a:rPr>
              <a:t> </a:t>
            </a:r>
            <a:r>
              <a:rPr lang="ru-RU" sz="4000" b="1" i="1" dirty="0">
                <a:solidFill>
                  <a:srgbClr val="002060"/>
                </a:solidFill>
              </a:rPr>
              <a:t>«Новое слово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Необходимо составить слово, выделив первые звуки из названий картинок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 descr="http://www.dmigr.ru/upload/page_id_2955/i_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1656184" cy="1703504"/>
          </a:xfrm>
          <a:prstGeom prst="rect">
            <a:avLst/>
          </a:prstGeom>
          <a:noFill/>
        </p:spPr>
      </p:pic>
      <p:pic>
        <p:nvPicPr>
          <p:cNvPr id="7" name="Picture 6" descr="http://www.graycell.ru/picture/big/indyu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36912"/>
            <a:ext cx="1656184" cy="1703503"/>
          </a:xfrm>
          <a:prstGeom prst="rect">
            <a:avLst/>
          </a:prstGeom>
          <a:noFill/>
        </p:spPr>
      </p:pic>
      <p:pic>
        <p:nvPicPr>
          <p:cNvPr id="8" name="Picture 8" descr="http://im0-tub-ru.yandex.net/i?id=851668354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36912"/>
            <a:ext cx="1247659" cy="1656184"/>
          </a:xfrm>
          <a:prstGeom prst="rect">
            <a:avLst/>
          </a:prstGeom>
          <a:noFill/>
        </p:spPr>
      </p:pic>
      <p:pic>
        <p:nvPicPr>
          <p:cNvPr id="9" name="Picture 12" descr="http://im4-tub-ru.yandex.net/i?id=566429140-5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780928"/>
            <a:ext cx="1356151" cy="18002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35696" y="407707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0" b="1" dirty="0" smtClean="0">
                <a:solidFill>
                  <a:srgbClr val="002060"/>
                </a:solidFill>
              </a:rPr>
              <a:t>л  и  </a:t>
            </a:r>
            <a:r>
              <a:rPr lang="ru-RU" sz="12000" b="1" dirty="0" err="1" smtClean="0">
                <a:solidFill>
                  <a:srgbClr val="002060"/>
                </a:solidFill>
              </a:rPr>
              <a:t>п</a:t>
            </a:r>
            <a:r>
              <a:rPr lang="ru-RU" sz="12000" b="1" dirty="0" smtClean="0">
                <a:solidFill>
                  <a:srgbClr val="002060"/>
                </a:solidFill>
              </a:rPr>
              <a:t>  а </a:t>
            </a:r>
            <a:endParaRPr lang="ru-RU" sz="1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296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Многие известные психологи считают, что наиболее благоприятный возраст для начала обучения грамоте - 5 лет, а наиболее оптимальный для обучения чтению – 6 лет.  Качественное обучение дошкольников грамоте возможно при условии развитого фонематического слуха и фонематического восприятия.  Фонематический слух - это способность выделять, воспроизводить, различать звуки речи.   </vt:lpstr>
      <vt:lpstr>Звуки речи бывают:</vt:lpstr>
      <vt:lpstr>Слайд 4</vt:lpstr>
      <vt:lpstr>Слайд 5</vt:lpstr>
      <vt:lpstr> Игры,которые помогают развивать фонематическиий слух:   </vt:lpstr>
      <vt:lpstr>Игра «Хлопни, топни» </vt:lpstr>
      <vt:lpstr>Развивайте навык звукового анализа и синтеза</vt:lpstr>
      <vt:lpstr> Игра «Новое слово»  Необходимо составить слово, выделив первые звуки из названий картинок</vt:lpstr>
      <vt:lpstr> Игра «Цепочка слов»  каждое следующее слово начинается на последний звук предыдущего слова.</vt:lpstr>
      <vt:lpstr>Как легко выучить с ребенком буквы? </vt:lpstr>
      <vt:lpstr>Как легко выучить с ребенком буквы? </vt:lpstr>
      <vt:lpstr>Как легко выучить с ребенком буквы? </vt:lpstr>
      <vt:lpstr>Успехов Вам в обучении детей, уважаемые родители!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user_hp</dc:creator>
  <cp:lastModifiedBy>user_hp</cp:lastModifiedBy>
  <cp:revision>25</cp:revision>
  <dcterms:created xsi:type="dcterms:W3CDTF">2021-01-29T17:11:26Z</dcterms:created>
  <dcterms:modified xsi:type="dcterms:W3CDTF">2021-02-03T15:13:46Z</dcterms:modified>
</cp:coreProperties>
</file>