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88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848" y="1102290"/>
            <a:ext cx="7315200" cy="3444658"/>
          </a:xfrm>
        </p:spPr>
        <p:txBody>
          <a:bodyPr>
            <a:normAutofit fontScale="90000"/>
          </a:bodyPr>
          <a:lstStyle/>
          <a:p>
            <a:pPr marL="270510" algn="ctr">
              <a:lnSpc>
                <a:spcPct val="107000"/>
              </a:lnSpc>
              <a:spcAft>
                <a:spcPts val="800"/>
              </a:spcAft>
            </a:pPr>
            <a:r>
              <a:rPr lang="ru-RU" sz="3100" b="1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ОСНОВНАЯ ОБРАЗОВАТЕЛЬНАЯ ПРОГРАММА</a:t>
            </a:r>
            <a:br>
              <a:rPr lang="ru-RU" sz="3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ОБРАЗОВАНИЯ</a:t>
            </a:r>
            <a:br>
              <a:rPr lang="ru-RU" sz="3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автономного дошкольного образовательного учреждения центр развития ребёнка детский сад № 47 «Дельфин»</a:t>
            </a:r>
            <a:b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городского округа Мытищи</a:t>
            </a:r>
            <a:br>
              <a:rPr lang="ru-RU" sz="2200" b="1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 период 2021 – 2025 гг.</a:t>
            </a:r>
            <a:b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677" y="4334005"/>
            <a:ext cx="8530224" cy="1565754"/>
          </a:xfrm>
        </p:spPr>
        <p:txBody>
          <a:bodyPr>
            <a:normAutofit fontScale="25000" lnSpcReduction="20000"/>
          </a:bodyPr>
          <a:lstStyle/>
          <a:p>
            <a:pPr marL="270510" algn="ctr">
              <a:lnSpc>
                <a:spcPct val="107000"/>
              </a:lnSpc>
              <a:spcAft>
                <a:spcPts val="800"/>
              </a:spcAft>
            </a:pPr>
            <a:r>
              <a:rPr lang="ru-RU" sz="6400" dirty="0">
                <a:solidFill>
                  <a:srgbClr val="2F549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Разработана в соответствии с ФГОС ДО (утверждён приказом </a:t>
            </a:r>
            <a:r>
              <a:rPr lang="ru-RU" sz="6400" dirty="0" err="1">
                <a:solidFill>
                  <a:srgbClr val="2F549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6400" dirty="0">
                <a:solidFill>
                  <a:srgbClr val="2F549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России от 17 октября 2013 г. № 1155, зарегистрировано в Минюсте России 14 ноября 2013 г., регистрационный № 30384)</a:t>
            </a:r>
            <a:endParaRPr lang="ru-RU" sz="6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ctr">
              <a:lnSpc>
                <a:spcPct val="107000"/>
              </a:lnSpc>
              <a:spcAft>
                <a:spcPts val="800"/>
              </a:spcAft>
            </a:pPr>
            <a:r>
              <a:rPr lang="ru-RU" sz="6400" dirty="0">
                <a:solidFill>
                  <a:srgbClr val="2F549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 с учётом примерной основной образовательной программы дошкольного образования (одобрена решением учебно-методического объединения по общему образованию, протокол от 20 мая 2015 г. № 2/15)</a:t>
            </a:r>
            <a:endParaRPr lang="ru-RU" sz="6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734" y="2346038"/>
            <a:ext cx="2935266" cy="20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03848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ОБРАЗОВАТЕЛЬНАЯ ОБЛАСТЬ «ПОЗНАВАТЕЛЬНОЕ РАЗВИТИЕ»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601249"/>
            <a:ext cx="7315200" cy="5383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тематические модули: «Формирование элементарных математических представлений». «Развитие познавательно-исследовательской деятельности». «Ознакомление с предметным окружением». «Ознакомление с социальным миром». «Ознакомление с миром природы»</a:t>
            </a:r>
          </a:p>
          <a:p>
            <a:pPr marL="0" indent="0">
              <a:buNone/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«Познавательное развитие» 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мира».</a:t>
            </a:r>
            <a:endParaRPr lang="ru-RU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564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2734" y="1123837"/>
            <a:ext cx="3432131" cy="4601183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/>
              <a:t>ОБРАЗОВАТЕЛЬНАЯ ОБЛАСТЬ </a:t>
            </a:r>
            <a:br>
              <a:rPr lang="ru-RU" sz="2400" b="1" dirty="0"/>
            </a:br>
            <a:r>
              <a:rPr lang="ru-RU" sz="2400" b="1" dirty="0"/>
              <a:t>«РЕЧЕВОЕ РАЗВИТИЕ»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тематические модули: «Развитие речи». «Художественная литература»</a:t>
            </a:r>
            <a:endParaRPr lang="en-US" b="1" dirty="0"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«Речевое развитие»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грамоте».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64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16374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ОБРАЗОВАТЕЛЬНАЯ ОБЛАСТЬ «ХУДОЖЕСТВЕННО-ЭСТЕТИЧЕСКОЕ РАЗВИТИЕ»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тематические модули: «Приобщение к искусству».  «Изобразительная деятельность». «Конструктивно-модельная деятельность». «Музыкальная деятельность»</a:t>
            </a:r>
            <a:endParaRPr lang="ru-RU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«Художественно-эстетическое развитие» предполагает 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 етей (изобразительной, конструктивно-модельной, музыкальной и др.)»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412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16374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ОБРАЗОВАТЕЛЬНАЯ ОБЛАСТЬ «ФИЗИЧЕСКОЕ РАЗВИТИЕ»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тематические модули: «Формирование начальных представлений о здоровом образе жизни».</a:t>
            </a:r>
            <a:r>
              <a:rPr lang="ru-RU" sz="22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 «</a:t>
            </a:r>
            <a:r>
              <a:rPr lang="ru-RU" sz="22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Физическая культура»</a:t>
            </a:r>
          </a:p>
          <a:p>
            <a:pPr marL="0" indent="0">
              <a:buNone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«Физическое развитие включает приобретение опыта в следующих видах деятельности детей: двигательной, в том числе связанной с выполнением упражнений, направленных на развитие таких физических качеств, как координация и гибкость; способствующих правильному формированию опорно-двигательной системы организма, развитию равновесия, координации движения, крупной и мелкой моторики обеих рук, а также с правильным, не наносящим ущерба организму, выполнением основных движений (ходьба, бег, мягкие прыжки, повороты в обе стороны), формирование начальных представлений о некоторых видах спорта, овладение подвижными играми с правилами; становление целенаправленности и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 двигательной сфере; становление ценностей здорового образа жизни, овладение его элементарными нормами и правилами (в питании, двигательном режиме, закаливании, при формировании полезных привычек и др.)»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22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a typeface="Calibri" panose="020F0502020204030204" pitchFamily="34" charset="0"/>
              </a:rPr>
              <a:t>СПОСОБЫ ПОДДЕРЖКИ ДЕТСКОЙ ИНИЦИАТИВЫ </a:t>
            </a: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ПО ВСЕМ НАПРАВЛЕНИЯМ РАЗВИТИЯ ДЕТЕЙ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7495" y="864108"/>
            <a:ext cx="8016657" cy="512064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82443" y="878765"/>
            <a:ext cx="2129424" cy="1538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СОЗДАНИЕ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УСЛОВИЙ</a:t>
            </a:r>
            <a:endParaRPr lang="ru-RU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07495" y="2667764"/>
            <a:ext cx="2104372" cy="172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ПОЗИЦИЯ 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ПЕДАГОГА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07495" y="4661626"/>
            <a:ext cx="2123164" cy="1323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ФОРМЫ</a:t>
            </a: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ОРГАНИЗАЦИИ ОБРАЗОВАТЕЛЬНОГО ПРОЦЕССА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74705" y="864108"/>
            <a:ext cx="5636714" cy="1553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создание предметно-пространственной среды для проявления самостоятельности при выборе ребенка деятельности по интересам; выбор ребенком сотоварищей; обращение ребенка к взрослым на основе собственного побуждения; содержать в открытом доступе различные атрибуты к развлечениям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74705" y="2667766"/>
            <a:ext cx="5636713" cy="172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предоставлять детям самостоятельность, помогая им реализовывать собственные замыслы; отмечать и приветствовать даже минимальные успехи детей; не критиковать результаты деятельности ребенка и его самого как личность; формировать у детей привычку самостоятельно находить для себя интересные занятия; формирование установок «Я могу», «Я сумею»; создание ситуации успеха для каждого ребенка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99967" y="4661627"/>
            <a:ext cx="5511452" cy="1323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Занятия (фронтальные, подгрупповые, работа в мини группах, индивидуальные), игры, проектная деятельность, конкурсы, викторины, досуги, развлечения, экспериментирование, беседа,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75894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" y="1123837"/>
            <a:ext cx="3181611" cy="4601183"/>
          </a:xfrm>
        </p:spPr>
        <p:txBody>
          <a:bodyPr>
            <a:normAutofit/>
          </a:bodyPr>
          <a:lstStyle/>
          <a:p>
            <a:r>
              <a:rPr lang="ru-RU" sz="2400" b="1" dirty="0">
                <a:ea typeface="Calibri" panose="020F0502020204030204" pitchFamily="34" charset="0"/>
              </a:rPr>
              <a:t>ОСОБЕННОСТИ ОРГАНИЗАЦИИ ОБРАЗОВАТЕЛЬНОЙ ДЕЯТЕЛЬНОСТИ  </a:t>
            </a: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В ГРУППАХ КРАТКОВРЕМЕННОГО ПРЕБЫВАНИЯ </a:t>
            </a: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(2-3 ГОДА)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517698" y="868680"/>
            <a:ext cx="3144033" cy="5120640"/>
          </a:xfrm>
        </p:spPr>
        <p:txBody>
          <a:bodyPr/>
          <a:lstStyle/>
          <a:p>
            <a:pPr marL="44767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принципа коммуникативной направленности воспитания и развития детей  2-3 летнего возраста.</a:t>
            </a:r>
          </a:p>
          <a:p>
            <a:pPr marL="44767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Целенаправленное формирование навыков общения со взрослыми и сверстниками в различных видах деятельности.</a:t>
            </a:r>
          </a:p>
          <a:p>
            <a:endParaRPr lang="ru-RU" dirty="0"/>
          </a:p>
        </p:txBody>
      </p:sp>
      <p:pic>
        <p:nvPicPr>
          <p:cNvPr id="1028" name="Picture 4" descr="https://avatars.mds.yandex.net/get-zen_doc/1945976/pub_5ea9a230d1cbcf0a0cd0c169_5f2c0c969fba436eb5d9d332/scale_12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73" y="1231934"/>
            <a:ext cx="5014437" cy="41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7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6510" y="1123837"/>
            <a:ext cx="4008329" cy="4601183"/>
          </a:xfrm>
        </p:spPr>
        <p:txBody>
          <a:bodyPr>
            <a:normAutofit/>
          </a:bodyPr>
          <a:lstStyle/>
          <a:p>
            <a:pPr marL="742950" lvl="1" indent="-285750" algn="l">
              <a:lnSpc>
                <a:spcPct val="107000"/>
              </a:lnSpc>
              <a:spcAft>
                <a:spcPts val="0"/>
              </a:spcAft>
            </a:pPr>
            <a:r>
              <a:rPr lang="ru-RU" sz="2400" b="1" kern="1200" spc="-6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+mj-cs"/>
              </a:rPr>
              <a:t>     КОРРЕКЦИОННО-РАЗВИВАЮЩАЯ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19606" y="651353"/>
            <a:ext cx="3532340" cy="558660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МАДОУ функционируют четыре группы комбинированной и четыре группы компенсирующей направленности для воспитанников 5-7 лет, в которых осуществляется совместное образование воспитанников с ТНР и здоровых детей и воспитанников с ЗПР.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– развивающую работу осуществляют специалисты МАДОУ: учителя-логопеды, педагоги-психологи, учителя-дефектологи в тесном взаимодействии с воспитателями групп</a:t>
            </a:r>
            <a:endParaRPr lang="ru-RU" sz="3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900" dirty="0">
              <a:latin typeface="+mj-lt"/>
            </a:endParaRPr>
          </a:p>
        </p:txBody>
      </p:sp>
      <p:pic>
        <p:nvPicPr>
          <p:cNvPr id="2050" name="Picture 2" descr="http://i.mycdn.me/i?r=AzEPZsRbOZEKgBhR0XGMT1RkXYggvDrJ_Y8_OifYY-2hLaaKTM5SRkZCeTgDn6uOyic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4"/>
          <a:stretch/>
        </p:blipFill>
        <p:spPr bwMode="auto">
          <a:xfrm>
            <a:off x="7139835" y="901874"/>
            <a:ext cx="4556999" cy="51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75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34" y="1123837"/>
            <a:ext cx="3219189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АДАПТИРОВАННАЯ ОБРАЗОВАТЕЛЬНАЯ ПРОГРАММА </a:t>
            </a:r>
            <a:br>
              <a:rPr lang="ru-RU" sz="2400" b="1" dirty="0"/>
            </a:br>
            <a:r>
              <a:rPr lang="ru-RU" sz="2400" b="1" dirty="0"/>
              <a:t>МАДОУ № 47 «ДЕЛЬФИН»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78942" y="868679"/>
            <a:ext cx="3604726" cy="523149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Адаптированная основная образовательная программа   для детей с тяжёлыми нарушениями речи разработана в соответствии с «Комплексной образовательной программой дошкольного образования для детей с тяжелыми нарушениями речи (общим недоразвитием речи) с 3 до 7 лет» Н.В. </a:t>
            </a:r>
            <a:r>
              <a:rPr lang="ru-RU" b="1" dirty="0" err="1"/>
              <a:t>Нищевой</a:t>
            </a:r>
            <a:r>
              <a:rPr lang="ru-RU" b="1" dirty="0"/>
              <a:t> </a:t>
            </a:r>
          </a:p>
          <a:p>
            <a:pPr marL="0" indent="0" algn="ctr">
              <a:buNone/>
            </a:pPr>
            <a:r>
              <a:rPr lang="ru-RU" b="1" dirty="0"/>
              <a:t>и примерными адаптированными образовательными программами дошкольного образования детей с тяжёлыми нарушениями речи и с задержкой психического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7562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86" y="1123837"/>
            <a:ext cx="3206663" cy="4601183"/>
          </a:xfrm>
        </p:spPr>
        <p:txBody>
          <a:bodyPr>
            <a:normAutofit/>
          </a:bodyPr>
          <a:lstStyle/>
          <a:p>
            <a:r>
              <a:rPr lang="ru-RU" sz="2000" b="1" dirty="0"/>
              <a:t>ОСОБЕННОСТИ ОРГАНИЗАЦИИ ОБРАЗОВАТЕЛЬНОГО ПРОЦЕССА </a:t>
            </a:r>
            <a:br>
              <a:rPr lang="ru-RU" sz="2000" b="1" dirty="0"/>
            </a:br>
            <a:r>
              <a:rPr lang="ru-RU" sz="2000" b="1" dirty="0"/>
              <a:t>В ГРУППАХ КОМБИНИРОВАННОЙ НАПРАВЛЕННОСТИ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82444" y="826718"/>
            <a:ext cx="8104340" cy="5611660"/>
          </a:xfrm>
        </p:spPr>
        <p:txBody>
          <a:bodyPr>
            <a:normAutofit fontScale="40000" lnSpcReduction="20000"/>
          </a:bodyPr>
          <a:lstStyle/>
          <a:p>
            <a:pPr marL="26733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5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образовательных областей реализуется в различных видах деятельности: </a:t>
            </a:r>
            <a:r>
              <a:rPr lang="ru-RU" sz="4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игровая (сюжетно-ролевая игра, игра с правилами и другие виды игры), коммуникативная (общение и взаимодействие со взрослыми и другими детьми), познавательно-исследовательская (исследование и познание природного и социального миров в процессе наблюдения и взаимодействия с ними),  восприятие художественной литературы и фольклора, самообслуживание и элементарный бытовой труд (в помещении и на улице), конструирование (конструкторы, модули, бумага, природный и иной материал), продуктивная (рисование, лепка, аппликация), музыкальная (восприятие и понимание смысла музыкальных произведений, пение, музыкально-ритмические движения, игры на детских музыкальных инструментах), двигательная (овладение основными движениями) формы активности ребенка.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В старшей возрастной группе предусмотрены следующие виды логопедических занятий: занятия по формированию связной речи; занятия по формированию лексико-грамматических средств языка; занятия по формированию произношения.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Во вторую половину дня воспитатель осуществляет индивидуальную работу с отдельными детьми по заданию учителя - логопеда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074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ОСОБЕННОСТИ ОРГАНИЗАЦИИ ОБРАЗОВАТЕЛЬНОГО ПРОЦЕССА </a:t>
            </a:r>
            <a:br>
              <a:rPr lang="ru-RU" sz="2000" b="1" dirty="0"/>
            </a:br>
            <a:r>
              <a:rPr lang="ru-RU" sz="2000" b="1" dirty="0"/>
              <a:t>В ГРУППАХ КОМПЕНСИРУЮЩЕЙ НАПРАВЛЕННОСТИ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848142"/>
              </p:ext>
            </p:extLst>
          </p:nvPr>
        </p:nvGraphicFramePr>
        <p:xfrm>
          <a:off x="3581405" y="765024"/>
          <a:ext cx="7892436" cy="5416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5575">
                  <a:extLst>
                    <a:ext uri="{9D8B030D-6E8A-4147-A177-3AD203B41FA5}">
                      <a16:colId xmlns:a16="http://schemas.microsoft.com/office/drawing/2014/main" val="2581279091"/>
                    </a:ext>
                  </a:extLst>
                </a:gridCol>
                <a:gridCol w="6046861">
                  <a:extLst>
                    <a:ext uri="{9D8B030D-6E8A-4147-A177-3AD203B41FA5}">
                      <a16:colId xmlns:a16="http://schemas.microsoft.com/office/drawing/2014/main" val="3838574453"/>
                    </a:ext>
                  </a:extLst>
                </a:gridCol>
              </a:tblGrid>
              <a:tr h="23780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Образовательная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деятельность,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осуществляемая 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процессе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различных видов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детской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Специально подготовленные специалистами занятия коррекционно-развивающей направленности для детей с задержкой психического развития, учитывающие: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программные требования к организации процесса обучения и воспитания дошкольника,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структуру дефекта, возраст особенности ребенка.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78110"/>
                  </a:ext>
                </a:extLst>
              </a:tr>
              <a:tr h="15801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Образовательная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деятельность,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осуществляемая 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ходе режимных моментов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Организация активного целенаправленного взаимодействия педагога с детьми на занятиях, в игре, в бытовой и общественно-полезной работе с целью достижения результата, отвечающего реализации потребностей каждого, совместной деятельности, на основе формирования и развития </a:t>
                      </a:r>
                      <a:r>
                        <a:rPr lang="ru-RU" sz="1400" dirty="0" err="1">
                          <a:effectLst/>
                        </a:rPr>
                        <a:t>межиндивидуальных</a:t>
                      </a:r>
                      <a:r>
                        <a:rPr lang="ru-RU" sz="1400" dirty="0">
                          <a:effectLst/>
                        </a:rPr>
                        <a:t> связей.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852085"/>
                  </a:ext>
                </a:extLst>
              </a:tr>
              <a:tr h="13142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Самостоятельная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деятельность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ребенка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Формирование специальных условий в процессе коррекционного обучения и воспитания ребенка с ОВЗ по закреплению и дальнейшему использованию навыков общения и регуляции поведения, ориентированное на повышение его адаптационных способностей и расширение жизненного опыта.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1220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86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2400" b="1" dirty="0"/>
              <a:t>ЦЕЛИ </a:t>
            </a:r>
            <a:br>
              <a:rPr lang="ru-RU" sz="2400" b="1" dirty="0"/>
            </a:br>
            <a:r>
              <a:rPr lang="ru-RU" sz="2400" b="1" dirty="0"/>
              <a:t>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Создание благоприятных условий для полноценного проживания ребенком дошкольного детства.</a:t>
            </a:r>
          </a:p>
          <a:p>
            <a:r>
              <a:rPr lang="ru-RU" sz="2800" dirty="0">
                <a:solidFill>
                  <a:schemeClr val="tx1"/>
                </a:solidFill>
              </a:rPr>
              <a:t>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к обучению в школе, обеспечение безопасности жизнедеятельности дошкольника.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375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СОДЕРЖАНИЕ ОБРАЗОВАТЕЛЬНОЙ РАБОТЫ, ФОРМИРУЕМОЙ УЧАСТНИКАМИ ОБРАЗОВАТЕЛЬНЫХ ОТНОШЕНИЙ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365305" y="868680"/>
            <a:ext cx="3927536" cy="5369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Программа представляет собой вариант проектирования образовательной области «Художественно-эстетическое развитие».</a:t>
            </a:r>
          </a:p>
          <a:p>
            <a:pPr marL="0" indent="0">
              <a:buNone/>
            </a:pPr>
            <a:r>
              <a:rPr lang="ru-RU" b="1" dirty="0"/>
              <a:t>Особенностью программы является то, что она ориентирована на создание условий для формирования у детей эстетического отношения к окружающему миру и целостной картины мира, последовательное воспитание у детей эстетической культуры в целях формирования эстетического отношения к окружающему миру и творческой самореализации.</a:t>
            </a:r>
          </a:p>
        </p:txBody>
      </p:sp>
      <p:pic>
        <p:nvPicPr>
          <p:cNvPr id="3076" name="Picture 4" descr="https://ds91.centerstart.ru/sites/ds91.centerstart.ru/files/archive/img/623207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74" y="868680"/>
            <a:ext cx="3519814" cy="50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5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41426" cy="4601183"/>
          </a:xfrm>
        </p:spPr>
        <p:txBody>
          <a:bodyPr/>
          <a:lstStyle/>
          <a:p>
            <a:r>
              <a:rPr lang="ru-RU" sz="2400" b="1" dirty="0"/>
              <a:t>СОДЕРЖАНИЕ ОБРАЗОВАТЕЛЬНОЙ РАБОТЫ, ФОРМИРУЕМОЙ УЧАСТНИКАМИ ОБРАЗОВАТЕЛЬНЫХ ОТНОШЕНИЙ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05443" y="868680"/>
            <a:ext cx="3718294" cy="51206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Программа в части реализации задач образовательной области «Физическое развитие».</a:t>
            </a:r>
          </a:p>
          <a:p>
            <a:pPr marL="0" indent="0">
              <a:buNone/>
            </a:pPr>
            <a:r>
              <a:rPr lang="ru-RU" b="1" dirty="0"/>
              <a:t>Цель программы: охрана и укрепление физического и психического здоровья ребенка, формирование привычки к здоровому образу жизни, развитие его физических качеств и совершенствование двигательных навыков.</a:t>
            </a:r>
          </a:p>
          <a:p>
            <a:pPr marL="0" indent="0">
              <a:buNone/>
            </a:pPr>
            <a:r>
              <a:rPr lang="ru-RU" b="1" dirty="0"/>
              <a:t>Программа построена на использовании индивидуально-дифференцированного подхода к каждому ребенку, в том числе с нарушениями развития</a:t>
            </a:r>
          </a:p>
        </p:txBody>
      </p:sp>
      <p:pic>
        <p:nvPicPr>
          <p:cNvPr id="4098" name="Picture 2" descr="https://main-cdn.goods.ru/big1/hlr-system/1570477414/100024291832b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39035"/>
            <a:ext cx="3820438" cy="537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8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66478" cy="4601183"/>
          </a:xfrm>
        </p:spPr>
        <p:txBody>
          <a:bodyPr/>
          <a:lstStyle/>
          <a:p>
            <a:r>
              <a:rPr lang="ru-RU" sz="2400" b="1" dirty="0"/>
              <a:t>СОДЕРЖАНИЕ ОБРАЗОВАТЕЛЬНОЙ РАБОТЫ, ФОРМИРУЕМОЙ УЧАСТНИКАМИ ОБРАЗОВАТЕЛЬНЫХ ОТНОШЕНИЙ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09144" y="868680"/>
            <a:ext cx="3883696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Программа психолого-педагогической поддержки позитивной социализации и гибкой индивидуализации, развития личности ребенка дошкольного возраста в разных видах общения и деятельности. </a:t>
            </a:r>
          </a:p>
          <a:p>
            <a:pPr marL="0" indent="0">
              <a:buNone/>
            </a:pPr>
            <a:r>
              <a:rPr lang="ru-RU" b="1" dirty="0"/>
              <a:t>Цель программы: становление культуры безопасности личности в процессе активной деятельности, расширение социокультурного опыта растущего человека, содействие формированию эмоционально-ценностного отношения к окружающему миру и «Я-концепции». </a:t>
            </a:r>
          </a:p>
        </p:txBody>
      </p:sp>
      <p:pic>
        <p:nvPicPr>
          <p:cNvPr id="5122" name="Picture 2" descr="https://mmedia.ozone.ru/multimedia/10165205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96" y="764088"/>
            <a:ext cx="3532340" cy="53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9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28900" cy="4601183"/>
          </a:xfrm>
        </p:spPr>
        <p:txBody>
          <a:bodyPr/>
          <a:lstStyle/>
          <a:p>
            <a:r>
              <a:rPr lang="ru-RU" sz="2400" b="1" dirty="0"/>
              <a:t>СОДЕРЖАНИЕ ОБРАЗОВАТЕЛЬНОЙ РАБОТЫ, ФОРМИРУЕМОЙ УЧАСТНИКАМИ ОБРАЗОВАТЕЛЬНЫХ ОТНОШЕНИЙ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78038" y="868680"/>
            <a:ext cx="3814802" cy="512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Содержание программы представляет одно из направлений образования в области «Речевое развитие», включающее не только решение речевых задач, но и формирование любознательности, познавательной мотивации, предпосылок учебной деятельности. </a:t>
            </a:r>
          </a:p>
          <a:p>
            <a:pPr marL="0" indent="0">
              <a:buNone/>
            </a:pPr>
            <a:r>
              <a:rPr lang="ru-RU" b="1" dirty="0"/>
              <a:t>Реализация программы предусматривает комплексный подход к речевому развитию детей: на одном занятии решаются разные взаимосвязанные речевые задачи - фонетические, лексические, грамматические и  на их основе - развитие связной речи.</a:t>
            </a:r>
          </a:p>
        </p:txBody>
      </p:sp>
      <p:pic>
        <p:nvPicPr>
          <p:cNvPr id="6146" name="Picture 2" descr="https://static.my-shop.ru/product/3/374/37325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27" y="777690"/>
            <a:ext cx="3569169" cy="52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63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03848" cy="4601183"/>
          </a:xfrm>
        </p:spPr>
        <p:txBody>
          <a:bodyPr>
            <a:normAutofit/>
          </a:bodyPr>
          <a:lstStyle/>
          <a:p>
            <a:r>
              <a:rPr lang="ru-RU" sz="2400" b="1" dirty="0">
                <a:ea typeface="Calibri" panose="020F0502020204030204" pitchFamily="34" charset="0"/>
              </a:rPr>
              <a:t>ОСОБЕННОСТИ ОРГАНИЗАЦИИ ДОПОЛНИТЕЛЬНОЙ ДЕЯТЕЛЬНОСТИ (КРУЖКОВАЯ РАБОТА)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82444" y="764089"/>
            <a:ext cx="3557392" cy="5386190"/>
          </a:xfrm>
        </p:spPr>
        <p:txBody>
          <a:bodyPr>
            <a:normAutofit fontScale="925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Тестопластика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«Театр своими руками»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«Игры с мячом»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«ТИКО - моделирование»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«ЮИДД»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«Разговор о правильном питании»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Эколята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 дошколята»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«Конструирование»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Наураша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«Добрый мир»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7170" name="Picture 2" descr="https://i0.wp.com/otyrar.kz/wp-content/uploads/2018/03/000ui-571982ce670f72.jpg?fit=1000%2C591&amp;amp;ssl=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02" y="1302707"/>
            <a:ext cx="4672540" cy="41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5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41426" cy="4601183"/>
          </a:xfrm>
        </p:spPr>
        <p:txBody>
          <a:bodyPr/>
          <a:lstStyle/>
          <a:p>
            <a:r>
              <a:rPr lang="ru-RU" sz="2400" b="1" dirty="0">
                <a:ea typeface="Calibri" panose="020F0502020204030204" pitchFamily="34" charset="0"/>
              </a:rPr>
              <a:t>ОСОБЕННОСТИ ОРГАНИЗАЦИИ ДОПОЛНИТЕЛЬНОЙ ДЕЯТЕЛЬНОСТИ (КРУЖКОВАЯ РАБОТА)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57600" y="864108"/>
            <a:ext cx="8004132" cy="512064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организации кружковой работы дошкольная организация ставит перед собой следующие задачи: </a:t>
            </a:r>
          </a:p>
          <a:p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развития личности ребенка; </a:t>
            </a:r>
          </a:p>
          <a:p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мотивацию дошкольников к познанию и творчеству; </a:t>
            </a:r>
          </a:p>
          <a:p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созданию эмоционального благополучия воспитанников; </a:t>
            </a:r>
          </a:p>
          <a:p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приобщать детей к общечеловеческим ценностям; </a:t>
            </a:r>
          </a:p>
          <a:p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развивать интеллектуальную и духовную стороны личности ребенка; </a:t>
            </a:r>
          </a:p>
          <a:p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профилактику и коррекцию психологического здоровья детей. </a:t>
            </a:r>
          </a:p>
          <a:p>
            <a:pPr marL="87630" indent="0">
              <a:spcAft>
                <a:spcPts val="0"/>
              </a:spcAft>
              <a:buNone/>
            </a:pP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В кружках могут заниматься дети от трёх лет до семи лет, независимо от способностей. </a:t>
            </a:r>
          </a:p>
          <a:p>
            <a:pPr marL="87630" indent="0">
              <a:spcAft>
                <a:spcPts val="0"/>
              </a:spcAft>
              <a:buNone/>
            </a:pP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Кружковая деятельность проводится во второй половине дня, длительность кружковой деятельности от 20 до 30 минут, в зависимости от возраста детей, </a:t>
            </a:r>
            <a:r>
              <a:rPr lang="ru-RU" sz="1800" b="1" spc="-45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 второй половине дня, один раз в неделю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3647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a typeface="Calibri" panose="020F0502020204030204" pitchFamily="34" charset="0"/>
              </a:rPr>
              <a:t>ВЗАИМОДЕЙСТВИЕ</a:t>
            </a: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 С СЕМЕЙ.</a:t>
            </a: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ОСНОВНЫЕ ЗАДАЧИ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818119" y="868679"/>
            <a:ext cx="3768455" cy="5120641"/>
          </a:xfrm>
        </p:spPr>
        <p:txBody>
          <a:bodyPr>
            <a:normAutofit lnSpcReduction="10000"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Поддержка родителей (законных представителей) в воспитании детей, охране и укреплении их здоровья; </a:t>
            </a:r>
          </a:p>
          <a:p>
            <a:pPr marL="0" lvl="0" indent="0">
              <a:spcAft>
                <a:spcPts val="0"/>
              </a:spcAft>
              <a:buNone/>
            </a:pPr>
            <a:endParaRPr lang="ru-RU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Вовлечение семей непосредственно в образовательную деятельность с учётом особенностей семейного воспитания. </a:t>
            </a:r>
          </a:p>
          <a:p>
            <a:endParaRPr lang="ru-RU" dirty="0"/>
          </a:p>
        </p:txBody>
      </p:sp>
      <p:pic>
        <p:nvPicPr>
          <p:cNvPr id="8194" name="Picture 2" descr="https://im0-tub-ru.yandex.net/i?id=d9ae3409ec633212d87e1a4aafd08186-l&amp;ref=rim&amp;n=13&amp;w=1080&amp;h=10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51" y="868679"/>
            <a:ext cx="4036774" cy="523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92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ea typeface="Calibri" panose="020F0502020204030204" pitchFamily="34" charset="0"/>
              </a:rPr>
              <a:t>ВЗАИМОДЕЙСТВИЕ</a:t>
            </a: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 С СЕМЕЙ.</a:t>
            </a:r>
            <a:br>
              <a:rPr lang="ru-RU" sz="2400" b="1" dirty="0">
                <a:ea typeface="Calibri" panose="020F0502020204030204" pitchFamily="34" charset="0"/>
              </a:rPr>
            </a:br>
            <a:br>
              <a:rPr lang="ru-RU" sz="2400" b="1" dirty="0">
                <a:ea typeface="Calibri" panose="020F0502020204030204" pitchFamily="34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ФОРМЫ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5179" y="864108"/>
            <a:ext cx="7928974" cy="5120640"/>
          </a:xfrm>
        </p:spPr>
        <p:txBody>
          <a:bodyPr/>
          <a:lstStyle/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общих родительских собраний; </a:t>
            </a:r>
          </a:p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беседы с родителями (индивидуальные и групповые); </a:t>
            </a:r>
          </a:p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дни открытых дверей; </a:t>
            </a:r>
          </a:p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экскурсии по детскому саду (для вновь поступающих детей и родителей); </a:t>
            </a:r>
          </a:p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занятия, детско-родительские проекты, праздники, досуги, фольклорные вечера, спортивные соревнования, дни здоровья, экскурсии и т.п.; </a:t>
            </a:r>
          </a:p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по вопросам адаптации ребёнка к детскому саду, развитие речи и речевой коммуникации по развитию у детей любознательности, воображения, креативности и др. </a:t>
            </a:r>
          </a:p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 для родителей по вопросам воспитания и развития, психологической помощи.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991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ВЗАИМОДЕЙСТВИЕ ДЕТСКОГО САДА </a:t>
            </a:r>
            <a:br>
              <a:rPr lang="ru-RU" sz="2400" b="1" dirty="0"/>
            </a:br>
            <a:r>
              <a:rPr lang="ru-RU" sz="2400" b="1" dirty="0"/>
              <a:t>С СОЦИУМОМ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818119" y="868680"/>
            <a:ext cx="3806033" cy="526256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образованием  г. о. Мытищи</a:t>
            </a:r>
          </a:p>
          <a:p>
            <a:r>
              <a:rPr lang="ru-RU" sz="2400" b="1" dirty="0">
                <a:latin typeface="+mj-lt"/>
                <a:ea typeface="Calibri" panose="020F0502020204030204" pitchFamily="34" charset="0"/>
              </a:rPr>
              <a:t>МБОУ ДПО «УМЦ»</a:t>
            </a:r>
          </a:p>
          <a:p>
            <a:r>
              <a:rPr lang="ru-RU" sz="2400" b="1" dirty="0">
                <a:latin typeface="+mj-lt"/>
                <a:ea typeface="Calibri" panose="020F0502020204030204" pitchFamily="34" charset="0"/>
              </a:rPr>
              <a:t>МБОУ СОШ № 1</a:t>
            </a:r>
          </a:p>
          <a:p>
            <a:r>
              <a:rPr lang="ru-RU" sz="2400" b="1" dirty="0">
                <a:latin typeface="+mj-lt"/>
                <a:ea typeface="Calibri" panose="020F0502020204030204" pitchFamily="34" charset="0"/>
              </a:rPr>
              <a:t>Детские сады г. о. Мытищи</a:t>
            </a:r>
          </a:p>
          <a:p>
            <a:r>
              <a:rPr lang="ru-RU" sz="2400" b="1" dirty="0">
                <a:latin typeface="+mj-lt"/>
                <a:ea typeface="Calibri" panose="020F0502020204030204" pitchFamily="34" charset="0"/>
              </a:rPr>
              <a:t>МБУ ДО Детская архитектурно-художественная школа «Архимед»</a:t>
            </a:r>
          </a:p>
          <a:p>
            <a:r>
              <a:rPr lang="ru-RU" sz="2400" b="1" dirty="0">
                <a:latin typeface="+mj-lt"/>
                <a:ea typeface="Calibri" panose="020F0502020204030204" pitchFamily="34" charset="0"/>
              </a:rPr>
              <a:t>Городская библиотека № 2</a:t>
            </a:r>
            <a:endParaRPr lang="ru-RU" sz="2400" b="1" dirty="0">
              <a:latin typeface="+mj-lt"/>
            </a:endParaRPr>
          </a:p>
        </p:txBody>
      </p:sp>
      <p:pic>
        <p:nvPicPr>
          <p:cNvPr id="9218" name="Picture 2" descr="http://photos.wikimapia.org/p/00/04/48/13/02_b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99" y="868680"/>
            <a:ext cx="4139116" cy="27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vatars.mds.yandex.net/get-altay/216588/2a0000015b1721a74a2951c110b6f04e2bf7/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98" y="3732337"/>
            <a:ext cx="4139117" cy="23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73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ОРГАНИЗАЦИЯ РЕЖИМА ПРЕБЫВАНИЯ ДЕТЕЙ В ДЕТСКОМ САДУ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18120" y="751563"/>
            <a:ext cx="3843612" cy="53379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  <a:ea typeface="Calibri" panose="020F0502020204030204" pitchFamily="34" charset="0"/>
              </a:rPr>
              <a:t>Правильный режим </a:t>
            </a:r>
            <a:r>
              <a:rPr lang="ru-RU" dirty="0">
                <a:latin typeface="+mj-lt"/>
                <a:ea typeface="Calibri" panose="020F0502020204030204" pitchFamily="34" charset="0"/>
              </a:rPr>
              <a:t>– это рациональное продолжительность и четкое чередование различных видов деятельности и отдыха детей в течение суток. </a:t>
            </a:r>
          </a:p>
          <a:p>
            <a:pPr marL="0" indent="0">
              <a:buNone/>
            </a:pPr>
            <a:r>
              <a:rPr lang="ru-RU" b="1" dirty="0">
                <a:latin typeface="+mj-lt"/>
                <a:ea typeface="Calibri" panose="020F0502020204030204" pitchFamily="34" charset="0"/>
              </a:rPr>
              <a:t>Основным принципом </a:t>
            </a:r>
            <a:r>
              <a:rPr lang="ru-RU" dirty="0">
                <a:latin typeface="+mj-lt"/>
                <a:ea typeface="Calibri" panose="020F0502020204030204" pitchFamily="34" charset="0"/>
              </a:rPr>
              <a:t>правильного построения режима является его соответствие возрастным психофизиологическим особенностям ребенка. </a:t>
            </a:r>
          </a:p>
          <a:p>
            <a:pPr marL="0" indent="0">
              <a:buNone/>
            </a:pPr>
            <a:r>
              <a:rPr lang="ru-RU" b="1" dirty="0">
                <a:latin typeface="+mj-lt"/>
                <a:ea typeface="Calibri" panose="020F0502020204030204" pitchFamily="34" charset="0"/>
              </a:rPr>
              <a:t>Основу режима </a:t>
            </a:r>
            <a:r>
              <a:rPr lang="ru-RU" dirty="0">
                <a:latin typeface="+mj-lt"/>
                <a:ea typeface="Calibri" panose="020F0502020204030204" pitchFamily="34" charset="0"/>
              </a:rPr>
              <a:t>составляет точно установленный распорядок сна и бодрствования, приемов пищи, гигиенических и оздоровительных процедур, непосредственно организованной образовательной деятельности, прогулок и самостоятельной деятельности детей. </a:t>
            </a:r>
            <a:endParaRPr lang="ru-RU" dirty="0">
              <a:latin typeface="+mj-lt"/>
            </a:endParaRPr>
          </a:p>
        </p:txBody>
      </p:sp>
      <p:pic>
        <p:nvPicPr>
          <p:cNvPr id="10242" name="Picture 2" descr="https://svidok.info/sites/default/files/styles/wide/public/x.jpg?itok=Yh4ZeM3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25" y="751562"/>
            <a:ext cx="4129462" cy="2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es-foto.ru/assets/gallery/3/8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974" y="3524637"/>
            <a:ext cx="4170563" cy="25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ОСНОВНЫЕ ЗАДАЧИ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0021" y="513567"/>
            <a:ext cx="8029183" cy="5987441"/>
          </a:xfrm>
        </p:spPr>
        <p:txBody>
          <a:bodyPr>
            <a:normAutofit fontScale="32500" lnSpcReduction="20000"/>
          </a:bodyPr>
          <a:lstStyle/>
          <a:p>
            <a:pPr marL="0" lvl="0" indent="0" algn="just">
              <a:spcAft>
                <a:spcPts val="0"/>
              </a:spcAft>
              <a:buNone/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Сохранить и укрепить физическое, психическое и эмоциональное здоровье воспитанников.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равные возможности для полноценного развития каждого воспитанника в период дошкольного детства, в </a:t>
            </a:r>
            <a:r>
              <a:rPr lang="ru-RU" sz="5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детей с ограниченными возможностями здоровья (далее – ОВЗ).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Приобщить воспитанников к социокультурным нормам, традициям семьи, общества и государства.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общую культуру личности, в том числе ценности здорового образа жизни, развития социальных, нравственных, эстетических, интеллектуальных и физических качеств, инициативности, самостоятельности, и ответственности, предпосылки к учебной деятельности, в </a:t>
            </a:r>
            <a:r>
              <a:rPr lang="ru-RU" sz="5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детей с ОВЗ.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Объединить обучение и воспитание в целостный образовательный процесс на основе духовно-нравственных и социокультурных ценностей, принятых в обществе правил и норм поведения в интересах человека, семьи и общества.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Создать благоприятные условия развития воспитанников в соответствии с их возрастными и индивидуальными особенностями и склонностями, в </a:t>
            </a:r>
            <a:r>
              <a:rPr lang="ru-RU" sz="5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детей с ОВЗ. 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Развить способности и творческой потенциал каждого воспитанника как субъекта отношений с самим собой, сверстниками, взрослыми и миром, в </a:t>
            </a:r>
            <a:r>
              <a:rPr lang="ru-RU" sz="5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детей с ОВЗ. </a:t>
            </a:r>
          </a:p>
          <a:p>
            <a:pPr marL="742950" lvl="0" indent="-742950" algn="just">
              <a:spcAft>
                <a:spcPts val="0"/>
              </a:spcAft>
              <a:buFont typeface="+mj-lt"/>
              <a:buAutoNum type="arabicPeriod"/>
            </a:pPr>
            <a:r>
              <a:rPr lang="ru-RU" sz="5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познавательные интересы и действия ребёнка в различных видах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084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УСЛОВИЯ РЕАЛИЗАЦИИ</a:t>
            </a:r>
            <a:br>
              <a:rPr lang="ru-RU" sz="2400" b="1" dirty="0"/>
            </a:br>
            <a:r>
              <a:rPr lang="ru-RU" sz="2400" b="1" dirty="0"/>
              <a:t>ПРОГРАММЫ.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КАДРОВЫЕ УСЛОВИЯ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79912" y="868680"/>
            <a:ext cx="3231714" cy="512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  <a:ea typeface="Calibri" panose="020F0502020204030204" pitchFamily="34" charset="0"/>
              </a:rPr>
              <a:t>В МАДОУ № 47 «Дельфин» образовательный процесс осуществляют квалифицированные педагоги: 28 воспитателей и 17 специалистов: шесть учителей-логопедов, три учителя-дефектолога, два педагога-психолога, три музыкальных руководителя, три инструктора по физической культуре.</a:t>
            </a:r>
          </a:p>
          <a:p>
            <a:pPr marL="0" indent="0">
              <a:buNone/>
            </a:pPr>
            <a:r>
              <a:rPr lang="ru-RU" b="1" dirty="0">
                <a:latin typeface="+mj-lt"/>
                <a:ea typeface="Calibri" panose="020F0502020204030204" pitchFamily="34" charset="0"/>
              </a:rPr>
              <a:t>С высшим образованием и высшей квалификационной категорией работают 28 педагогов.</a:t>
            </a:r>
          </a:p>
        </p:txBody>
      </p:sp>
      <p:pic>
        <p:nvPicPr>
          <p:cNvPr id="11266" name="Picture 2" descr="http://www.eduportal44.ru/koiro/CROS/foi/OVSiOA/KD/SiteAssets/SitePages/%D0%94%D0%BE%D0%BC%D0%B0%D1%88%D0%BD%D1%8F%D1%8F/kakoj-podarok-na-pamyat-podarit-na-vypusknoj-prepodavately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25" y="1462038"/>
            <a:ext cx="4710503" cy="35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27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50561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УСЛОВИЯ РЕАЛИЗАЦИИ</a:t>
            </a:r>
            <a:br>
              <a:rPr lang="ru-RU" sz="2400" b="1" dirty="0"/>
            </a:br>
            <a:r>
              <a:rPr lang="ru-RU" sz="2400" b="1" dirty="0"/>
              <a:t>ПРОГРАММЫ.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РАЗВИВАЮЩАЯ ПРЕДМЕТНО – ПРОСТРАНСТВЕННАЯ СРЕДА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66553" y="868680"/>
            <a:ext cx="3670125" cy="56824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Развивающая предметно-пространственная среда – это определенное пространство, организованно оформленное и предметно насыщенное, приспособленное для удовлетворения потребностей ребенка в познании, общении, труде, физическом и духовном развитии в целом.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МАДОУ № 47 «Дельфин» оснащён: групповыми комнатами, спальными помещениями, музыкальным и спортивным залами, бассейном, кабинетами для учителей-логопедов, педагога-психолога, сенсорной комнатой, компьютерным кабинетом, прогулочными верандами.</a:t>
            </a:r>
          </a:p>
          <a:p>
            <a:endParaRPr lang="ru-RU" b="1" dirty="0">
              <a:latin typeface="+mj-lt"/>
            </a:endParaRPr>
          </a:p>
        </p:txBody>
      </p:sp>
      <p:pic>
        <p:nvPicPr>
          <p:cNvPr id="12290" name="Picture 2" descr="https://apartmentinteriors.ru/wp-content/uploads/design-creative-corners-and-walls-in-kindergarten-photo-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52" y="780996"/>
            <a:ext cx="4224664" cy="27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doo123.edubishkek.kg/wp-content/uploads/sites/196/2019/09/wu9a3987-500x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52" y="3657598"/>
            <a:ext cx="4224664" cy="23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7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91530" cy="460118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Bookman Old Style" panose="02050604050505020204" pitchFamily="18" charset="0"/>
              </a:rPr>
              <a:t>МЫ ЖДЁМ ВАС !</a:t>
            </a:r>
            <a:br>
              <a:rPr lang="ru-RU" sz="4000" b="1" i="1" dirty="0">
                <a:latin typeface="Bookman Old Style" panose="02050604050505020204" pitchFamily="18" charset="0"/>
              </a:rPr>
            </a:br>
            <a:br>
              <a:rPr lang="ru-RU" sz="4000" b="1" i="1" dirty="0">
                <a:latin typeface="Bookman Old Style" panose="02050604050505020204" pitchFamily="18" charset="0"/>
              </a:rPr>
            </a:br>
            <a:r>
              <a:rPr lang="ru-RU" sz="4000" b="1" i="1" dirty="0">
                <a:latin typeface="Bookman Old Style" panose="02050604050505020204" pitchFamily="18" charset="0"/>
              </a:rPr>
              <a:t>У НАС ЗДОРОВО !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217" y="765789"/>
            <a:ext cx="8029069" cy="53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1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42" y="1123837"/>
            <a:ext cx="3106455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ОСНОВНАЯ ОБРАЗОВАТЕЛЬНАЯ ПРОГРАММА </a:t>
            </a:r>
            <a:br>
              <a:rPr lang="ru-RU" sz="2400" b="1" dirty="0"/>
            </a:br>
            <a:r>
              <a:rPr lang="ru-RU" sz="2400" b="1" dirty="0"/>
              <a:t>МАДОУ № 47 «ДЕЛЬФИН» РАЗРАБОТАНА </a:t>
            </a:r>
            <a:br>
              <a:rPr lang="ru-RU" sz="2400" b="1" dirty="0"/>
            </a:br>
            <a:r>
              <a:rPr lang="ru-RU" sz="2400" b="1" dirty="0"/>
              <a:t>В СООТВЕТСТВИИ С: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20022" y="868680"/>
            <a:ext cx="3532340" cy="5106235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Примерной общеобразовательной программы дошкольного образования «От рождения до школы» под редакцией Н.Е. </a:t>
            </a:r>
            <a:r>
              <a:rPr lang="ru-RU" sz="1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Вераксы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Т.С. Комаровой, М.А. Васильевой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800" b="1" dirty="0">
                <a:latin typeface="+mj-lt"/>
                <a:ea typeface="Calibri" panose="020F0502020204030204" pitchFamily="34" charset="0"/>
              </a:rPr>
              <a:t>Комплексной образовательной программы дошкольного образования для детей с тяжелыми нарушениями речи (общим недоразвитием речи) с 3 до 7 лет. </a:t>
            </a:r>
            <a:r>
              <a:rPr lang="ru-RU" sz="1800" b="1" dirty="0" err="1">
                <a:latin typeface="+mj-lt"/>
                <a:ea typeface="Calibri" panose="020F0502020204030204" pitchFamily="34" charset="0"/>
              </a:rPr>
              <a:t>Нищевой</a:t>
            </a:r>
            <a:r>
              <a:rPr lang="ru-RU" sz="1800" b="1" dirty="0">
                <a:latin typeface="+mj-lt"/>
                <a:ea typeface="Calibri" panose="020F0502020204030204" pitchFamily="34" charset="0"/>
              </a:rPr>
              <a:t> Н.В. </a:t>
            </a:r>
            <a:endParaRPr lang="ru-RU" sz="1800" b="1" dirty="0">
              <a:latin typeface="+mj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2362" y="764088"/>
            <a:ext cx="2298812" cy="3319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174" y="2931965"/>
            <a:ext cx="2273188" cy="31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a typeface="Calibri" panose="020F0502020204030204" pitchFamily="34" charset="0"/>
              </a:rPr>
              <a:t>ОСНОВНЫЕ ПРИНЦИПЫ ДОШКОЛЬНОГО ОБРАЗОВАНИЯ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52611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полноценное проживание ребёнком всех этапов детства (младенческого, раннего и дошкольного возраста), обогащения (амплификации) детского развития;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индивидуализация дошкольного образования;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и сотрудничество детей и взрослых, признание ребенка полноценным участником (субъектом) образовательных отношений;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поддержка инициативы детей в различных видах деятельности;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партнёрство  с семьёй;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приобщение детей к социокультурным нормам, традициям семьи, общества и государства;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познавательных интересов и познавательных действий ребенка в различных видах деятельности;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возрастная адекватность дошкольного образования (соответствие условий, требований, методов возрасту и особенностям развития);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учёт этнокультурной ситуации развития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548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260" y="986051"/>
            <a:ext cx="3194137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ОСОБЕННОСТИ ОСУЩЕСТВЛЕНИЯ ОБРАЗОВАТЕЛЬНОГО ПРОЦЕССА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20021" y="789139"/>
            <a:ext cx="3720231" cy="52859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/>
              <a:t>  </a:t>
            </a:r>
            <a:r>
              <a:rPr lang="ru-RU" sz="2800" b="1" dirty="0"/>
              <a:t>По каждой образовательной области определены программные задачи интегрируемых модулей и целевые ориентиры детского развития. </a:t>
            </a:r>
          </a:p>
          <a:p>
            <a:pPr marL="0" indent="0">
              <a:buNone/>
            </a:pPr>
            <a:r>
              <a:rPr lang="ru-RU" sz="2800" b="1" dirty="0"/>
              <a:t>  В основу организации образовательного процесса определен комплексно-тематический принцип с ведущей игровой деятельностью, а решение программных задач осуществляется в разных формах совместной деятельности взрослых и детей, а также в самостоятельной деятельности детей.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0876" y="1258551"/>
            <a:ext cx="3983455" cy="45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1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38" y="864108"/>
            <a:ext cx="3169085" cy="512063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400" b="1" dirty="0"/>
              <a:t>ОСОБЕННОСТИ ОСУЩЕСТВЛЕНИЯ ОБРАЗОВАТЕЛЬНОГО ПРОЦЕССА.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ПРОГРАММА ИМЕЕТ</a:t>
            </a:r>
            <a:br>
              <a:rPr lang="ru-RU" sz="2400" b="1" dirty="0"/>
            </a:br>
            <a:r>
              <a:rPr lang="ru-RU" sz="2400" b="1" dirty="0"/>
              <a:t>МОДУЛЬНУЮ СТРУКТУРУ И ОХВАТЫВАЕТ ПЯТЬ ОБРАЗОВАТЕЛЬНЫХ ОБЛАСТЕЙ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1" y="739036"/>
            <a:ext cx="7966552" cy="5245712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3657601" y="787105"/>
            <a:ext cx="3382028" cy="15452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СОЦИАЛЬНО-КОММУНИКАТИВНОЕ РАЗВИТИЕ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6080112" y="2430865"/>
            <a:ext cx="2893511" cy="186825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</a:rPr>
              <a:t>РЕЧЕВОЕ РАЗВИТИЕ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8166970" y="864107"/>
            <a:ext cx="3457183" cy="156675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</a:rPr>
              <a:t>ПОЗНАВАТЕЛЬНОЕ РАЗВИТИЕ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3719593" y="4299119"/>
            <a:ext cx="3320036" cy="161053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</a:rPr>
              <a:t>ХУДОЖЕСТВЕННО-ЭСТЕТИЧЕСКОЕ РАЗВИТИЕ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8709998" y="4197565"/>
            <a:ext cx="2914155" cy="1748320"/>
          </a:xfrm>
          <a:prstGeom prst="clou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117638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" y="1123837"/>
            <a:ext cx="3018773" cy="460118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/>
              <a:t>СОДЕРЖАТЕЛЬНЫЙ</a:t>
            </a:r>
            <a:br>
              <a:rPr lang="ru-RU" sz="2400" b="1" dirty="0"/>
            </a:br>
            <a:r>
              <a:rPr lang="ru-RU" sz="2400" b="1" dirty="0"/>
              <a:t> РАЗДЕЛ ПРОГРАММЫ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08" y="839244"/>
            <a:ext cx="7426130" cy="524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93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34" y="1123837"/>
            <a:ext cx="3194137" cy="4601183"/>
          </a:xfrm>
        </p:spPr>
        <p:txBody>
          <a:bodyPr>
            <a:normAutofit/>
          </a:bodyPr>
          <a:lstStyle/>
          <a:p>
            <a:r>
              <a:rPr lang="ru-RU" sz="2400" b="1" dirty="0"/>
              <a:t>ОБРАЗОВАТЕЛЬНАЯ ОБЛАСТЬ «СОЦИАЛЬНО-КОММУНИКАТИВНОЕ РАЗВИТИЕ»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4971" y="676406"/>
            <a:ext cx="7979078" cy="5423770"/>
          </a:xfrm>
        </p:spPr>
        <p:txBody>
          <a:bodyPr>
            <a:normAutofit fontScale="32500" lnSpcReduction="20000"/>
          </a:bodyPr>
          <a:lstStyle/>
          <a:p>
            <a:pPr marL="8763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solidFill>
                <a:srgbClr val="2E74B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63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200" b="1" dirty="0">
                <a:solidFill>
                  <a:srgbClr val="2E74B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тематические модули: «Социализация, развитие общения, нравственное воспитание». «Ребенок в семье и сообществе». «Самообслуживание, самостоятельность, трудовое воспитание». «Формирование основ безопасности»</a:t>
            </a:r>
          </a:p>
          <a:p>
            <a:pPr marL="8763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«Социально - коммуникативное развитие» направлено на усвоение норм и ценностей, принятых в обществе, включая моральные и нравственные ценности; развитие общения и взаимодействия ребенка со взрослыми и сверстниками; становление самостоятельности, целенаправленности и </a:t>
            </a:r>
            <a:r>
              <a:rPr lang="ru-RU" sz="6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r>
              <a:rPr lang="ru-RU" sz="6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собственных действий; 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формирование позитивных установок к различным видам труда и творчества; формирование основ безопасного поведения в быту, социуме, природе.</a:t>
            </a:r>
          </a:p>
          <a:p>
            <a:pPr marL="8763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67552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356</TotalTime>
  <Words>2686</Words>
  <Application>Microsoft Office PowerPoint</Application>
  <PresentationFormat>Широкоэкранный</PresentationFormat>
  <Paragraphs>174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Bookman Old Style</vt:lpstr>
      <vt:lpstr>Calibri</vt:lpstr>
      <vt:lpstr>Corbel</vt:lpstr>
      <vt:lpstr>Symbol</vt:lpstr>
      <vt:lpstr>Wingdings</vt:lpstr>
      <vt:lpstr>Wingdings 2</vt:lpstr>
      <vt:lpstr>Рамка</vt:lpstr>
      <vt:lpstr>ОСНОВНАЯ ОБРАЗОВАТЕЛЬНАЯ ПРОГРАММА ДОШКОЛЬНОГО ОБРАЗОВАНИЯ муниципального автономного дошкольного образовательного учреждения центр развития ребёнка детский сад № 47 «Дельфин» городского округа Мытищи  на период 2021 – 2025 гг. </vt:lpstr>
      <vt:lpstr> ЦЕЛИ  ПРОГРАММЫ</vt:lpstr>
      <vt:lpstr>ОСНОВНЫЕ ЗАДАЧИ </vt:lpstr>
      <vt:lpstr>ОСНОВНАЯ ОБРАЗОВАТЕЛЬНАЯ ПРОГРАММА  МАДОУ № 47 «ДЕЛЬФИН» РАЗРАБОТАНА  В СООТВЕТСТВИИ С:</vt:lpstr>
      <vt:lpstr>ОСНОВНЫЕ ПРИНЦИПЫ ДОШКОЛЬНОГО ОБРАЗОВАНИЯ</vt:lpstr>
      <vt:lpstr>ОСОБЕННОСТИ ОСУЩЕСТВЛЕНИЯ ОБРАЗОВАТЕЛЬНОГО ПРОЦЕССА </vt:lpstr>
      <vt:lpstr>ОСОБЕННОСТИ ОСУЩЕСТВЛЕНИЯ ОБРАЗОВАТЕЛЬНОГО ПРОЦЕССА.  ПРОГРАММА ИМЕЕТ МОДУЛЬНУЮ СТРУКТУРУ И ОХВАТЫВАЕТ ПЯТЬ ОБРАЗОВАТЕЛЬНЫХ ОБЛАСТЕЙ </vt:lpstr>
      <vt:lpstr>СОДЕРЖАТЕЛЬНЫЙ  РАЗДЕЛ ПРОГРАММЫ </vt:lpstr>
      <vt:lpstr>ОБРАЗОВАТЕЛЬНАЯ ОБЛАСТЬ «СОЦИАЛЬНО-КОММУНИКАТИВНОЕ РАЗВИТИЕ» </vt:lpstr>
      <vt:lpstr>ОБРАЗОВАТЕЛЬНАЯ ОБЛАСТЬ «ПОЗНАВАТЕЛЬНОЕ РАЗВИТИЕ» </vt:lpstr>
      <vt:lpstr>ОБРАЗОВАТЕЛЬНАЯ ОБЛАСТЬ  «РЕЧЕВОЕ РАЗВИТИЕ»</vt:lpstr>
      <vt:lpstr>ОБРАЗОВАТЕЛЬНАЯ ОБЛАСТЬ «ХУДОЖЕСТВЕННО-ЭСТЕТИЧЕСКОЕ РАЗВИТИЕ» </vt:lpstr>
      <vt:lpstr>ОБРАЗОВАТЕЛЬНАЯ ОБЛАСТЬ «ФИЗИЧЕСКОЕ РАЗВИТИЕ» </vt:lpstr>
      <vt:lpstr>СПОСОБЫ ПОДДЕРЖКИ ДЕТСКОЙ ИНИЦИАТИВЫ  ПО ВСЕМ НАПРАВЛЕНИЯМ РАЗВИТИЯ ДЕТЕЙ</vt:lpstr>
      <vt:lpstr>ОСОБЕННОСТИ ОРГАНИЗАЦИИ ОБРАЗОВАТЕЛЬНОЙ ДЕЯТЕЛЬНОСТИ   В ГРУППАХ КРАТКОВРЕМЕННОГО ПРЕБЫВАНИЯ  (2-3 ГОДА)</vt:lpstr>
      <vt:lpstr>     КОРРЕКЦИОННО-РАЗВИВАЮЩАЯ РАБОТА</vt:lpstr>
      <vt:lpstr>АДАПТИРОВАННАЯ ОБРАЗОВАТЕЛЬНАЯ ПРОГРАММА  МАДОУ № 47 «ДЕЛЬФИН»</vt:lpstr>
      <vt:lpstr>ОСОБЕННОСТИ ОРГАНИЗАЦИИ ОБРАЗОВАТЕЛЬНОГО ПРОЦЕССА  В ГРУППАХ КОМБИНИРОВАННОЙ НАПРАВЛЕННОСТИ</vt:lpstr>
      <vt:lpstr>ОСОБЕННОСТИ ОРГАНИЗАЦИИ ОБРАЗОВАТЕЛЬНОГО ПРОЦЕССА  В ГРУППАХ КОМПЕНСИРУЮЩЕЙ НАПРАВЛЕННОСТИ</vt:lpstr>
      <vt:lpstr>СОДЕРЖАНИЕ ОБРАЗОВАТЕЛЬНОЙ РАБОТЫ, ФОРМИРУЕМОЙ УЧАСТНИКАМИ ОБРАЗОВАТЕЛЬНЫХ ОТНОШЕНИЙ</vt:lpstr>
      <vt:lpstr>СОДЕРЖАНИЕ ОБРАЗОВАТЕЛЬНОЙ РАБОТЫ, ФОРМИРУЕМОЙ УЧАСТНИКАМИ ОБРАЗОВАТЕЛЬНЫХ ОТНОШЕНИЙ</vt:lpstr>
      <vt:lpstr>СОДЕРЖАНИЕ ОБРАЗОВАТЕЛЬНОЙ РАБОТЫ, ФОРМИРУЕМОЙ УЧАСТНИКАМИ ОБРАЗОВАТЕЛЬНЫХ ОТНОШЕНИЙ</vt:lpstr>
      <vt:lpstr>СОДЕРЖАНИЕ ОБРАЗОВАТЕЛЬНОЙ РАБОТЫ, ФОРМИРУЕМОЙ УЧАСТНИКАМИ ОБРАЗОВАТЕЛЬНЫХ ОТНОШЕНИЙ</vt:lpstr>
      <vt:lpstr>ОСОБЕННОСТИ ОРГАНИЗАЦИИ ДОПОЛНИТЕЛЬНОЙ ДЕЯТЕЛЬНОСТИ (КРУЖКОВАЯ РАБОТА)</vt:lpstr>
      <vt:lpstr>ОСОБЕННОСТИ ОРГАНИЗАЦИИ ДОПОЛНИТЕЛЬНОЙ ДЕЯТЕЛЬНОСТИ (КРУЖКОВАЯ РАБОТА)</vt:lpstr>
      <vt:lpstr>ВЗАИМОДЕЙСТВИЕ  С СЕМЕЙ. ОСНОВНЫЕ ЗАДАЧИ </vt:lpstr>
      <vt:lpstr>ВЗАИМОДЕЙСТВИЕ  С СЕМЕЙ.  ФОРМЫ РАБОТЫ</vt:lpstr>
      <vt:lpstr>ВЗАИМОДЕЙСТВИЕ ДЕТСКОГО САДА  С СОЦИУМОМ </vt:lpstr>
      <vt:lpstr>ОРГАНИЗАЦИЯ РЕЖИМА ПРЕБЫВАНИЯ ДЕТЕЙ В ДЕТСКОМ САДУ</vt:lpstr>
      <vt:lpstr>УСЛОВИЯ РЕАЛИЗАЦИИ ПРОГРАММЫ.  КАДРОВЫЕ УСЛОВИЯ</vt:lpstr>
      <vt:lpstr>УСЛОВИЯ РЕАЛИЗАЦИИ ПРОГРАММЫ.  РАЗВИВАЮЩАЯ ПРЕДМЕТНО – ПРОСТРАНСТВЕННАЯ СРЕДА</vt:lpstr>
      <vt:lpstr>МЫ ЖДЁМ ВАС !  У НАС ЗДОРОВО 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ОСНОВНАЯ ОБРАЗОВАТЕЛЬНАЯ ПРОГРАММА ДОШКОЛЬНОГО ОБРАЗОВАНИЯ муниципального автономного дошкольного образовательного учреждения центр развития ребёнка детский сад № 47 «Дельфин» городского округа Мытищи на период 2021 – 2025 гг.</dc:title>
  <dc:creator>Пользователь Windows</dc:creator>
  <cp:lastModifiedBy>User</cp:lastModifiedBy>
  <cp:revision>32</cp:revision>
  <dcterms:created xsi:type="dcterms:W3CDTF">2021-01-27T12:45:28Z</dcterms:created>
  <dcterms:modified xsi:type="dcterms:W3CDTF">2021-02-08T07:45:44Z</dcterms:modified>
</cp:coreProperties>
</file>