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40" r:id="rId4"/>
    <p:sldId id="258" r:id="rId5"/>
    <p:sldId id="259" r:id="rId6"/>
    <p:sldId id="339" r:id="rId7"/>
    <p:sldId id="341" r:id="rId8"/>
    <p:sldId id="342" r:id="rId9"/>
    <p:sldId id="260" r:id="rId10"/>
    <p:sldId id="261" r:id="rId11"/>
    <p:sldId id="344" r:id="rId12"/>
    <p:sldId id="262" r:id="rId13"/>
    <p:sldId id="269" r:id="rId14"/>
    <p:sldId id="264" r:id="rId15"/>
    <p:sldId id="270" r:id="rId16"/>
    <p:sldId id="271" r:id="rId17"/>
    <p:sldId id="272" r:id="rId18"/>
    <p:sldId id="273" r:id="rId19"/>
    <p:sldId id="274" r:id="rId20"/>
    <p:sldId id="275" r:id="rId21"/>
    <p:sldId id="332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24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85383-5006-4A8D-A2DB-28B00F363743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C901B-B1C3-4167-B4DA-2B382EA03C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85383-5006-4A8D-A2DB-28B00F363743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C901B-B1C3-4167-B4DA-2B382EA03C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85383-5006-4A8D-A2DB-28B00F363743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C901B-B1C3-4167-B4DA-2B382EA03C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85383-5006-4A8D-A2DB-28B00F363743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C901B-B1C3-4167-B4DA-2B382EA03C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85383-5006-4A8D-A2DB-28B00F363743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C901B-B1C3-4167-B4DA-2B382EA03C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85383-5006-4A8D-A2DB-28B00F363743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C901B-B1C3-4167-B4DA-2B382EA03C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85383-5006-4A8D-A2DB-28B00F363743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C901B-B1C3-4167-B4DA-2B382EA03C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85383-5006-4A8D-A2DB-28B00F363743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C901B-B1C3-4167-B4DA-2B382EA03C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85383-5006-4A8D-A2DB-28B00F363743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C901B-B1C3-4167-B4DA-2B382EA03C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85383-5006-4A8D-A2DB-28B00F363743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C901B-B1C3-4167-B4DA-2B382EA03C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85383-5006-4A8D-A2DB-28B00F363743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C901B-B1C3-4167-B4DA-2B382EA03C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85383-5006-4A8D-A2DB-28B00F363743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C901B-B1C3-4167-B4DA-2B382EA03C3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jpeg"/><Relationship Id="rId3" Type="http://schemas.openxmlformats.org/officeDocument/2006/relationships/image" Target="../media/image25.jpeg"/><Relationship Id="rId7" Type="http://schemas.openxmlformats.org/officeDocument/2006/relationships/image" Target="../media/image2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3.jpeg"/><Relationship Id="rId4" Type="http://schemas.openxmlformats.org/officeDocument/2006/relationships/image" Target="../media/image32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7" Type="http://schemas.openxmlformats.org/officeDocument/2006/relationships/image" Target="../media/image2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Dmetrei\Desktop\фон для слайдов на презентации\1264692534_slgg_20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2"/>
            <a:ext cx="8715436" cy="650085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8101042" cy="1517868"/>
          </a:xfrm>
        </p:spPr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ru-RU" sz="6000" b="1" i="1" dirty="0">
                <a:solidFill>
                  <a:srgbClr val="0070C0"/>
                </a:solidFill>
              </a:rPr>
              <a:t>ПРАКТИКУМ  </a:t>
            </a:r>
            <a:r>
              <a:rPr lang="ru-RU" sz="4000" b="1" i="1" dirty="0">
                <a:solidFill>
                  <a:srgbClr val="0070C0"/>
                </a:solidFill>
              </a:rPr>
              <a:t>                                             </a:t>
            </a:r>
            <a:r>
              <a:rPr lang="ru-RU" sz="3200" b="1" i="1" dirty="0">
                <a:solidFill>
                  <a:srgbClr val="0070C0"/>
                </a:solidFill>
              </a:rPr>
              <a:t>для педагогов МАДОУ №47 «Дельфин»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3071810"/>
            <a:ext cx="8820472" cy="2805462"/>
          </a:xfrm>
        </p:spPr>
        <p:txBody>
          <a:bodyPr>
            <a:normAutofit fontScale="92500" lnSpcReduction="10000"/>
          </a:bodyPr>
          <a:lstStyle/>
          <a:p>
            <a:r>
              <a:rPr lang="ru-RU" sz="6000" b="1" dirty="0">
                <a:solidFill>
                  <a:srgbClr val="FF0000"/>
                </a:solidFill>
              </a:rPr>
              <a:t>«Игрушки своими руками </a:t>
            </a:r>
            <a:r>
              <a:rPr lang="ru-RU" sz="6000" b="1">
                <a:solidFill>
                  <a:srgbClr val="FF0000"/>
                </a:solidFill>
              </a:rPr>
              <a:t>из бросового материала»</a:t>
            </a:r>
            <a:endParaRPr lang="ru-RU" sz="6000" b="1" dirty="0">
              <a:solidFill>
                <a:srgbClr val="FF0000"/>
              </a:solidFill>
            </a:endParaRPr>
          </a:p>
          <a:p>
            <a:pPr algn="l"/>
            <a:endParaRPr lang="ru-RU" sz="4800" b="1" dirty="0">
              <a:solidFill>
                <a:srgbClr val="FF0000"/>
              </a:solidFill>
            </a:endParaRPr>
          </a:p>
          <a:p>
            <a:pPr algn="l"/>
            <a:r>
              <a:rPr lang="ru-RU" sz="2800" dirty="0">
                <a:solidFill>
                  <a:srgbClr val="FF0000"/>
                </a:solidFill>
              </a:rPr>
              <a:t>Подготовила: воспитатель Никитина Е.П.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Dmetrei\Desktop\фон для слайдов на презентации\1264692534_slgg_20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52"/>
            <a:ext cx="8858312" cy="657229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28926" y="2130425"/>
            <a:ext cx="2928958" cy="1470025"/>
          </a:xfrm>
        </p:spPr>
        <p:txBody>
          <a:bodyPr/>
          <a:lstStyle/>
          <a:p>
            <a:r>
              <a:rPr lang="ru-RU" dirty="0"/>
              <a:t>ФОТО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072074"/>
            <a:ext cx="6400800" cy="1428760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Поделки на развитие мелкой моторики и сенсорного воспитания</a:t>
            </a:r>
          </a:p>
        </p:txBody>
      </p:sp>
      <p:pic>
        <p:nvPicPr>
          <p:cNvPr id="1026" name="Picture 2" descr="H:\положение по родительским уголкам\поделки фото\DSCN223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71538" y="357166"/>
            <a:ext cx="7072362" cy="47149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5984" y="5572140"/>
            <a:ext cx="5143536" cy="571504"/>
          </a:xfrm>
        </p:spPr>
        <p:txBody>
          <a:bodyPr>
            <a:normAutofit lnSpcReduction="10000"/>
          </a:bodyPr>
          <a:lstStyle/>
          <a:p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Picture 2" descr="C:\Users\Dmetrei\Desktop\фон для слайдов на презентации\1264692534_slgg_20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2"/>
            <a:ext cx="8644030" cy="657229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29058" y="714357"/>
            <a:ext cx="1928826" cy="1643073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7170" name="Picture 2" descr="G:\материал ПО СЕМИНАРУ ПРАКТИКУМУ\фото\P1020534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57158" y="1000108"/>
            <a:ext cx="3172349" cy="21659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1" name="Picture 3" descr="G:\материал ПО СЕМИНАРУ ПРАКТИКУМУ\фото\P1020583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143372" y="3071810"/>
            <a:ext cx="2000264" cy="25717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2" name="Picture 4" descr="G:\материал ПО СЕМИНАРУ ПРАКТИКУМУ\фото\P1020587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643306" y="142852"/>
            <a:ext cx="2428892" cy="25717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3" name="Picture 5" descr="G:\материал ПО СЕМИНАРУ ПРАКТИКУМУ\фото\P1020516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643702" y="1000108"/>
            <a:ext cx="2286016" cy="21431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4" name="Picture 6" descr="G:\материал ПО СЕМИНАРУ ПРАКТИКУМУ\фото\P1020521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285720" y="3857628"/>
            <a:ext cx="3357586" cy="25717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5" name="Picture 7" descr="G:\материал ПО СЕМИНАРУ ПРАКТИКУМУ\фото\P1020522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6500826" y="3929066"/>
            <a:ext cx="2428892" cy="26432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Dmetrei\Desktop\фон для слайдов на презентации\1264692534_slgg_20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71414"/>
            <a:ext cx="8858312" cy="6643734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4000504"/>
            <a:ext cx="3643338" cy="2571768"/>
          </a:xfrm>
        </p:spPr>
        <p:txBody>
          <a:bodyPr>
            <a:normAutofit/>
          </a:bodyPr>
          <a:lstStyle/>
          <a:p>
            <a:r>
              <a:rPr lang="ru-RU" sz="2800" b="1" i="1" dirty="0">
                <a:solidFill>
                  <a:srgbClr val="FF0000"/>
                </a:solidFill>
              </a:rPr>
              <a:t>Изделие готово - и очень «ничего»,</a:t>
            </a:r>
          </a:p>
          <a:p>
            <a:r>
              <a:rPr lang="ru-RU" sz="2800" b="1" i="1" dirty="0">
                <a:solidFill>
                  <a:srgbClr val="FF0000"/>
                </a:solidFill>
              </a:rPr>
              <a:t>А завтра сяду снова и сделаю ещё!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2314564" cy="84129"/>
          </a:xfrm>
        </p:spPr>
        <p:txBody>
          <a:bodyPr>
            <a:normAutofit fontScale="90000"/>
          </a:bodyPr>
          <a:lstStyle/>
          <a:p>
            <a:r>
              <a:rPr lang="ru-RU" dirty="0"/>
              <a:t>Фото с детьми при из</a:t>
            </a:r>
          </a:p>
        </p:txBody>
      </p:sp>
      <p:pic>
        <p:nvPicPr>
          <p:cNvPr id="3074" name="Picture 2" descr="C:\Users\Dmetrei\Desktop\DCIM\102_PANA\P1020334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28596" y="285728"/>
            <a:ext cx="4000528" cy="30003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5" name="Picture 3" descr="C:\Users\Dmetrei\Desktop\DCIM\102_PANA\P1020330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500562" y="285728"/>
            <a:ext cx="4214842" cy="29289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6" name="Picture 4" descr="C:\Users\Dmetrei\Desktop\DCIM\102_PANA\P1020348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643438" y="3571876"/>
            <a:ext cx="4071966" cy="29289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Dmetrei\Desktop\фон для слайдов на презентации\1264692534_slgg_20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52"/>
            <a:ext cx="8858312" cy="657229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1584176"/>
          </a:xfrm>
        </p:spPr>
        <p:txBody>
          <a:bodyPr>
            <a:noAutofit/>
          </a:bodyPr>
          <a:lstStyle/>
          <a:p>
            <a:r>
              <a:rPr lang="ru-RU" b="1" i="1" dirty="0">
                <a:solidFill>
                  <a:srgbClr val="0070C0"/>
                </a:solidFill>
              </a:rPr>
              <a:t>Варианты работ с бросовым материалом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2780928"/>
            <a:ext cx="7314606" cy="3791344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ü"/>
            </a:pPr>
            <a:r>
              <a:rPr lang="ru-RU" sz="2800" b="1" dirty="0">
                <a:solidFill>
                  <a:srgbClr val="C00000"/>
                </a:solidFill>
              </a:rPr>
              <a:t> Чудеса из коробок </a:t>
            </a:r>
            <a:r>
              <a:rPr lang="ru-RU" sz="2400" b="1" dirty="0">
                <a:solidFill>
                  <a:srgbClr val="C00000"/>
                </a:solidFill>
              </a:rPr>
              <a:t>(изготовление русской гармошки);</a:t>
            </a:r>
          </a:p>
          <a:p>
            <a:pPr algn="l">
              <a:buFont typeface="Wingdings" pitchFamily="2" charset="2"/>
              <a:buChar char="ü"/>
            </a:pPr>
            <a:r>
              <a:rPr lang="ru-RU" sz="2800" b="1" dirty="0">
                <a:solidFill>
                  <a:srgbClr val="C00000"/>
                </a:solidFill>
              </a:rPr>
              <a:t> Работа с яичной упаковкой </a:t>
            </a:r>
            <a:r>
              <a:rPr lang="ru-RU" sz="2400" b="1" dirty="0">
                <a:solidFill>
                  <a:srgbClr val="C00000"/>
                </a:solidFill>
              </a:rPr>
              <a:t>(изготовление элемента костюма: венок);</a:t>
            </a:r>
          </a:p>
          <a:p>
            <a:pPr algn="l">
              <a:buFont typeface="Wingdings" pitchFamily="2" charset="2"/>
              <a:buChar char="ü"/>
            </a:pPr>
            <a:r>
              <a:rPr lang="ru-RU" sz="2800" b="1" dirty="0">
                <a:solidFill>
                  <a:srgbClr val="C00000"/>
                </a:solidFill>
              </a:rPr>
              <a:t>Использование пластиковых тар </a:t>
            </a:r>
            <a:r>
              <a:rPr lang="ru-RU" sz="2400" b="1" dirty="0">
                <a:solidFill>
                  <a:srgbClr val="C00000"/>
                </a:solidFill>
              </a:rPr>
              <a:t>(изготовление игрушек для театра);</a:t>
            </a:r>
          </a:p>
          <a:p>
            <a:pPr algn="l">
              <a:buFont typeface="Wingdings" pitchFamily="2" charset="2"/>
              <a:buChar char="ü"/>
            </a:pPr>
            <a:r>
              <a:rPr lang="ru-RU" sz="2800" b="1" dirty="0">
                <a:solidFill>
                  <a:srgbClr val="C00000"/>
                </a:solidFill>
              </a:rPr>
              <a:t> Использование картонных рулонов              </a:t>
            </a:r>
            <a:r>
              <a:rPr lang="ru-RU" sz="2400" b="1" dirty="0">
                <a:solidFill>
                  <a:srgbClr val="C00000"/>
                </a:solidFill>
              </a:rPr>
              <a:t>(изготовление зверюшек).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Dmetrei\Desktop\фон для слайдов на презентации\1264692534_slgg_20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71414"/>
            <a:ext cx="8858312" cy="664373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0"/>
            <a:ext cx="7772400" cy="4643469"/>
          </a:xfrm>
        </p:spPr>
        <p:txBody>
          <a:bodyPr/>
          <a:lstStyle/>
          <a:p>
            <a:r>
              <a:rPr lang="ru-RU" dirty="0"/>
              <a:t>Фото гармошки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4581128"/>
            <a:ext cx="8134672" cy="177683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На примере игрушки из бросового материала</a:t>
            </a:r>
          </a:p>
          <a:p>
            <a:r>
              <a:rPr lang="ru-RU" sz="3600" b="1" dirty="0">
                <a:solidFill>
                  <a:srgbClr val="FF0000"/>
                </a:solidFill>
              </a:rPr>
              <a:t>«Русская гармошка»</a:t>
            </a:r>
          </a:p>
        </p:txBody>
      </p:sp>
      <p:pic>
        <p:nvPicPr>
          <p:cNvPr id="6" name="Рисунок 5" descr="C:\Documents and Settings\Admin\Рабочий стол\фото к презентации\фото к презентации 069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115616" y="1207014"/>
            <a:ext cx="6524228" cy="36507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metrei\Desktop\фон для слайдов на презентации\1264692534_slgg_20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71414"/>
            <a:ext cx="8858312" cy="664373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8101042" cy="2357453"/>
          </a:xfrm>
        </p:spPr>
        <p:txBody>
          <a:bodyPr>
            <a:normAutofit fontScale="90000"/>
          </a:bodyPr>
          <a:lstStyle/>
          <a:p>
            <a:pPr algn="l"/>
            <a:r>
              <a:rPr lang="ru-RU" sz="4900" b="1" i="1" dirty="0">
                <a:solidFill>
                  <a:srgbClr val="4624EE"/>
                </a:solidFill>
              </a:rPr>
              <a:t>Назначение: </a:t>
            </a:r>
            <a:br>
              <a:rPr lang="ru-RU" sz="3600" b="1" i="1" dirty="0">
                <a:solidFill>
                  <a:srgbClr val="4624EE"/>
                </a:solidFill>
              </a:rPr>
            </a:br>
            <a:r>
              <a:rPr lang="ru-RU" sz="3200" i="1" dirty="0">
                <a:solidFill>
                  <a:schemeClr val="tx2">
                    <a:lumMod val="75000"/>
                  </a:schemeClr>
                </a:solidFill>
              </a:rPr>
              <a:t>игрушка может быть использована для постановки в танце, в театрализации, в сюжетно-ролевой игре, как экспонат выставки.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571744"/>
            <a:ext cx="8715436" cy="3786214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sz="4400" b="1" i="1" dirty="0">
                <a:solidFill>
                  <a:srgbClr val="4624EE"/>
                </a:solidFill>
              </a:rPr>
              <a:t>Материалы и инструменты:</a:t>
            </a:r>
          </a:p>
          <a:p>
            <a:pPr algn="l">
              <a:buFontTx/>
              <a:buChar char="-"/>
            </a:pPr>
            <a:r>
              <a:rPr lang="ru-RU" sz="3500" i="1" dirty="0">
                <a:solidFill>
                  <a:srgbClr val="FF0000"/>
                </a:solidFill>
              </a:rPr>
              <a:t>Плотные коробки 2 шт.;</a:t>
            </a:r>
          </a:p>
          <a:p>
            <a:pPr algn="l">
              <a:buFontTx/>
              <a:buChar char="-"/>
            </a:pPr>
            <a:r>
              <a:rPr lang="ru-RU" i="1" dirty="0">
                <a:solidFill>
                  <a:srgbClr val="FF0000"/>
                </a:solidFill>
              </a:rPr>
              <a:t>Ткань , нитки</a:t>
            </a:r>
          </a:p>
          <a:p>
            <a:pPr algn="l">
              <a:buFontTx/>
              <a:buChar char="-"/>
            </a:pP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Самоклейка</a:t>
            </a:r>
            <a:endParaRPr lang="ru-RU" i="1" dirty="0">
              <a:solidFill>
                <a:srgbClr val="FF0000"/>
              </a:solidFill>
            </a:endParaRPr>
          </a:p>
          <a:p>
            <a:pPr algn="l">
              <a:buFontTx/>
              <a:buChar char="-"/>
            </a:pPr>
            <a:r>
              <a:rPr lang="ru-RU" i="1" dirty="0">
                <a:solidFill>
                  <a:srgbClr val="FF0000"/>
                </a:solidFill>
              </a:rPr>
              <a:t> Клей (ПВА, «момент»)</a:t>
            </a:r>
          </a:p>
          <a:p>
            <a:pPr algn="l">
              <a:buFontTx/>
              <a:buChar char="-"/>
            </a:pPr>
            <a:r>
              <a:rPr lang="ru-RU" i="1" dirty="0">
                <a:solidFill>
                  <a:srgbClr val="FF0000"/>
                </a:solidFill>
              </a:rPr>
              <a:t> Декоративная лента		</a:t>
            </a:r>
          </a:p>
          <a:p>
            <a:pPr algn="l">
              <a:buFontTx/>
              <a:buChar char="-"/>
            </a:pPr>
            <a:r>
              <a:rPr lang="ru-RU" i="1" dirty="0">
                <a:solidFill>
                  <a:srgbClr val="FF0000"/>
                </a:solidFill>
              </a:rPr>
              <a:t>Картон</a:t>
            </a:r>
          </a:p>
          <a:p>
            <a:pPr algn="l">
              <a:buFontTx/>
              <a:buChar char="-"/>
            </a:pPr>
            <a:r>
              <a:rPr lang="ru-RU" i="1" dirty="0">
                <a:solidFill>
                  <a:srgbClr val="FF0000"/>
                </a:solidFill>
              </a:rPr>
              <a:t> Ножницы, кисти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metrei\Desktop\фон для слайдов на презентации\1264692534_slgg_20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52"/>
            <a:ext cx="8858312" cy="657229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4"/>
            <a:ext cx="7772400" cy="1214446"/>
          </a:xfrm>
        </p:spPr>
        <p:txBody>
          <a:bodyPr/>
          <a:lstStyle/>
          <a:p>
            <a:pPr algn="l"/>
            <a:r>
              <a:rPr lang="ru-RU" b="1" i="1" dirty="0">
                <a:solidFill>
                  <a:srgbClr val="4624EE"/>
                </a:solidFill>
              </a:rPr>
              <a:t>Технология изготовления: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5214950"/>
            <a:ext cx="8143932" cy="1357322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ru-RU" dirty="0">
                <a:solidFill>
                  <a:srgbClr val="FF0000"/>
                </a:solidFill>
              </a:rPr>
              <a:t>1 шаг: </a:t>
            </a:r>
            <a:r>
              <a:rPr lang="ru-RU" dirty="0">
                <a:solidFill>
                  <a:schemeClr val="tx1"/>
                </a:solidFill>
              </a:rPr>
              <a:t>Взять плотную ткань длиной 30см и шириной 40см. 2 коробки (12</a:t>
            </a:r>
            <a:r>
              <a:rPr lang="en-US" dirty="0">
                <a:solidFill>
                  <a:schemeClr val="tx1"/>
                </a:solidFill>
              </a:rPr>
              <a:t>x</a:t>
            </a:r>
            <a:r>
              <a:rPr lang="ru-RU" dirty="0">
                <a:solidFill>
                  <a:schemeClr val="tx1"/>
                </a:solidFill>
              </a:rPr>
              <a:t>8см) Прострочить  заготовку,  как показано на рисунке. Ширина  полос  не должна быть более 5 см</a:t>
            </a:r>
            <a:r>
              <a:rPr lang="ru-RU" dirty="0"/>
              <a:t>.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pic>
        <p:nvPicPr>
          <p:cNvPr id="6" name="Рисунок 5" descr="C:\Documents and Settings\Admin\Рабочий стол\фото к презентации\фото к презентации 065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601787" y="1790700"/>
            <a:ext cx="5940425" cy="3276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metrei\Desktop\фон для слайдов на презентации\1264692534_slgg_20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71414"/>
            <a:ext cx="8858312" cy="664373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000131"/>
          </a:xfrm>
        </p:spPr>
        <p:txBody>
          <a:bodyPr/>
          <a:lstStyle/>
          <a:p>
            <a:pPr algn="l"/>
            <a:r>
              <a:rPr lang="ru-RU" b="1" i="1" dirty="0">
                <a:solidFill>
                  <a:srgbClr val="4624EE"/>
                </a:solidFill>
              </a:rPr>
              <a:t>Технология изготовления: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5143512"/>
            <a:ext cx="7429552" cy="1143008"/>
          </a:xfrm>
        </p:spPr>
        <p:txBody>
          <a:bodyPr/>
          <a:lstStyle/>
          <a:p>
            <a:pPr algn="l"/>
            <a:r>
              <a:rPr lang="ru-RU" dirty="0">
                <a:solidFill>
                  <a:srgbClr val="FF0000"/>
                </a:solidFill>
              </a:rPr>
              <a:t>2 шаг: </a:t>
            </a:r>
            <a:r>
              <a:rPr lang="ru-RU" dirty="0">
                <a:solidFill>
                  <a:schemeClr val="tx1"/>
                </a:solidFill>
              </a:rPr>
              <a:t>Ткань прострочить по 4 линиям с разных сторон.</a:t>
            </a:r>
          </a:p>
        </p:txBody>
      </p:sp>
      <p:pic>
        <p:nvPicPr>
          <p:cNvPr id="5" name="Рисунок 4" descr="C:\Documents and Settings\Admin\Рабочий стол\фото к презентации\фото к презентации 066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71604" y="1714488"/>
            <a:ext cx="5940425" cy="34004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7" name="Прямая со стрелкой 6"/>
          <p:cNvCxnSpPr/>
          <p:nvPr/>
        </p:nvCxnSpPr>
        <p:spPr>
          <a:xfrm rot="10800000">
            <a:off x="7500958" y="2571744"/>
            <a:ext cx="1143008" cy="10001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428596" y="4929198"/>
            <a:ext cx="928694" cy="5000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6200000" flipV="1">
            <a:off x="7286644" y="2214554"/>
            <a:ext cx="1571636" cy="114300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357158" y="4643446"/>
            <a:ext cx="1071570" cy="8572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Dmetrei\Desktop\фон для слайдов на презентации\1264692534_slgg_20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53"/>
            <a:ext cx="8786874" cy="657229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1071569"/>
          </a:xfrm>
        </p:spPr>
        <p:txBody>
          <a:bodyPr/>
          <a:lstStyle/>
          <a:p>
            <a:pPr algn="l"/>
            <a:r>
              <a:rPr lang="ru-RU" b="1" i="1" dirty="0">
                <a:solidFill>
                  <a:srgbClr val="4624EE"/>
                </a:solidFill>
              </a:rPr>
              <a:t>Технология изготовления: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4572008"/>
            <a:ext cx="8501122" cy="2143140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ru-RU" sz="4200" dirty="0">
                <a:solidFill>
                  <a:srgbClr val="FF0000"/>
                </a:solidFill>
              </a:rPr>
              <a:t>3 шаг: </a:t>
            </a:r>
            <a:r>
              <a:rPr lang="ru-RU" sz="4200" dirty="0">
                <a:solidFill>
                  <a:schemeClr val="tx1"/>
                </a:solidFill>
              </a:rPr>
              <a:t>Собрать гармошку по рисунку. </a:t>
            </a:r>
          </a:p>
          <a:p>
            <a:pPr algn="l"/>
            <a:r>
              <a:rPr lang="ru-RU" sz="4200" dirty="0">
                <a:solidFill>
                  <a:schemeClr val="tx1"/>
                </a:solidFill>
              </a:rPr>
              <a:t>Меха закрепить мебельным </a:t>
            </a:r>
            <a:r>
              <a:rPr lang="ru-RU" sz="4200" dirty="0" err="1">
                <a:solidFill>
                  <a:schemeClr val="tx1"/>
                </a:solidFill>
              </a:rPr>
              <a:t>степлером</a:t>
            </a:r>
            <a:r>
              <a:rPr lang="ru-RU" sz="4200" dirty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ru-RU" sz="4200" dirty="0">
                <a:solidFill>
                  <a:schemeClr val="tx1"/>
                </a:solidFill>
              </a:rPr>
              <a:t>Вставить ремешок для левой руки. Клавиатуру для правой изготовить из линолеума (вырезать по размеру коробки, проклеить и вставить заготовку в коробку)</a:t>
            </a:r>
          </a:p>
          <a:p>
            <a:pPr algn="l"/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" name="Рисунок 4" descr="C:\Documents and Settings\Admin\Рабочий стол\фото к презентации\фото к презентации 068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76387" y="1428736"/>
            <a:ext cx="5991225" cy="29289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7" name="Прямая со стрелкой 6"/>
          <p:cNvCxnSpPr/>
          <p:nvPr/>
        </p:nvCxnSpPr>
        <p:spPr>
          <a:xfrm rot="16200000" flipV="1">
            <a:off x="6143636" y="4143380"/>
            <a:ext cx="642942" cy="6429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6200000" flipV="1">
            <a:off x="5357818" y="3429000"/>
            <a:ext cx="2286016" cy="5715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2643174" y="4286256"/>
            <a:ext cx="357190" cy="21431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 flipH="1" flipV="1">
            <a:off x="1893075" y="3750471"/>
            <a:ext cx="1500198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Dmetrei\Desktop\фон для слайдов на презентации\1264692534_slgg_20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52"/>
            <a:ext cx="8786874" cy="657229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143007"/>
          </a:xfrm>
        </p:spPr>
        <p:txBody>
          <a:bodyPr/>
          <a:lstStyle/>
          <a:p>
            <a:pPr algn="l"/>
            <a:r>
              <a:rPr lang="ru-RU" b="1" i="1" dirty="0">
                <a:solidFill>
                  <a:srgbClr val="4624EE"/>
                </a:solidFill>
              </a:rPr>
              <a:t>Технология изготовления: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5357826"/>
            <a:ext cx="7486680" cy="92869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dirty="0">
                <a:solidFill>
                  <a:srgbClr val="FF0000"/>
                </a:solidFill>
              </a:rPr>
              <a:t>4 шаг: </a:t>
            </a:r>
            <a:r>
              <a:rPr lang="ru-RU" dirty="0">
                <a:solidFill>
                  <a:schemeClr val="tx1"/>
                </a:solidFill>
              </a:rPr>
              <a:t>Для изготовления ремешка для левой руки, к тесьме пришить резинку</a:t>
            </a:r>
          </a:p>
        </p:txBody>
      </p:sp>
      <p:pic>
        <p:nvPicPr>
          <p:cNvPr id="5" name="Рисунок 4" descr="C:\Documents and Settings\Admin\Рабочий стол\фото к презентации\фото к презентации 067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00167" y="1714488"/>
            <a:ext cx="6042046" cy="35004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metrei\Desktop\фон для слайдов на презентации\1264692534_slgg_20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0"/>
            <a:ext cx="8715436" cy="6715148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8429684" cy="714380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pPr algn="l"/>
            <a:r>
              <a:rPr lang="ru-RU" b="1" i="1" dirty="0">
                <a:solidFill>
                  <a:schemeClr val="bg1"/>
                </a:solidFill>
              </a:rPr>
              <a:t>Цель практикума</a:t>
            </a:r>
            <a:r>
              <a:rPr lang="ru-RU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928670"/>
            <a:ext cx="8715436" cy="1357322"/>
          </a:xfrm>
        </p:spPr>
        <p:txBody>
          <a:bodyPr>
            <a:normAutofit lnSpcReduction="10000"/>
          </a:bodyPr>
          <a:lstStyle/>
          <a:p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выявление и распространение педагогического опыта работы по изготовлению игрушек и поделок из бросового материала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2000240"/>
            <a:ext cx="2000264" cy="64294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b="1" i="1" dirty="0">
                <a:solidFill>
                  <a:schemeClr val="bg1"/>
                </a:solidFill>
              </a:rPr>
              <a:t>Задачи: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2500306"/>
            <a:ext cx="8572560" cy="40005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асширение знаний и умений педагогов в изготовлении прекрасных вещей из бросового материала путем освоения элементарных техник;</a:t>
            </a:r>
          </a:p>
          <a:p>
            <a:pPr>
              <a:buFont typeface="Wingdings" pitchFamily="2" charset="2"/>
              <a:buChar char="ü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Активизация творческой фантазии педагогов;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Пополнение предметно-развивающей среды новыми пособиями;</a:t>
            </a:r>
          </a:p>
          <a:p>
            <a:pPr>
              <a:buFont typeface="Wingdings" pitchFamily="2" charset="2"/>
              <a:buChar char="ü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Совершенствование навыков педагогов в работе с нестандартным материалом и оборудованием, их свободное применение в играх и творческой деятельности с детьми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Dmetrei\Desktop\фон для слайдов на презентации\1264692534_slgg_20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52"/>
            <a:ext cx="8858312" cy="657229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928693"/>
          </a:xfrm>
        </p:spPr>
        <p:txBody>
          <a:bodyPr/>
          <a:lstStyle/>
          <a:p>
            <a:pPr algn="l"/>
            <a:r>
              <a:rPr lang="ru-RU" b="1" i="1" dirty="0">
                <a:solidFill>
                  <a:srgbClr val="4624EE"/>
                </a:solidFill>
              </a:rPr>
              <a:t>Технология изготовления: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5286388"/>
            <a:ext cx="8072494" cy="1143008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dirty="0">
                <a:solidFill>
                  <a:srgbClr val="FF0000"/>
                </a:solidFill>
              </a:rPr>
              <a:t>5 шаг: </a:t>
            </a:r>
            <a:r>
              <a:rPr lang="ru-RU" dirty="0">
                <a:solidFill>
                  <a:schemeClr val="tx1"/>
                </a:solidFill>
              </a:rPr>
              <a:t>Украсить места соединения тесьмой. Для этого использовать клей «Момент». Кнопочки для правой и левой  руки вырезать из бумаги и  приклеить.</a:t>
            </a:r>
          </a:p>
          <a:p>
            <a:pPr algn="l"/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" name="Рисунок 4" descr="C:\Documents and Settings\Admin\Рабочий стол\фото к презентации\фото к презентации 069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214414" y="1357299"/>
            <a:ext cx="6700864" cy="37862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Dmetrei\Desktop\фон для слайдов на презентации\1264692534_slgg_20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52"/>
            <a:ext cx="8858312" cy="657229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80928"/>
            <a:ext cx="8229600" cy="2362584"/>
          </a:xfrm>
        </p:spPr>
        <p:txBody>
          <a:bodyPr>
            <a:normAutofit fontScale="90000"/>
          </a:bodyPr>
          <a:lstStyle/>
          <a:p>
            <a:r>
              <a:rPr lang="ru-RU" sz="6000" b="1" i="1" dirty="0">
                <a:solidFill>
                  <a:srgbClr val="FF0000"/>
                </a:solidFill>
              </a:rPr>
              <a:t>УДАЧИ ВСЕМ В ТВОРЧЕСТВЕ И НОВЫХ ИДЕЙ!!!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metrei\Desktop\фон для слайдов на презентации\1264692534_slgg_20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715436" cy="6429419"/>
          </a:xfrm>
          <a:prstGeom prst="rect">
            <a:avLst/>
          </a:prstGeom>
          <a:noFill/>
        </p:spPr>
      </p:pic>
      <p:pic>
        <p:nvPicPr>
          <p:cNvPr id="3" name="Picture 3" descr="G:\материал ПО СЕМИНАРУ ПРАКТИКУМУ\фото\P102057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14282" y="214290"/>
            <a:ext cx="2571768" cy="30003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286116" y="214290"/>
            <a:ext cx="2428892" cy="2928958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  <a:effectLst>
            <a:softEdge rad="112500"/>
          </a:effectLst>
        </p:spPr>
      </p:pic>
      <p:pic>
        <p:nvPicPr>
          <p:cNvPr id="5" name="Picture 7" descr="G:\материал ПО СЕМИНАРУ ПРАКТИКУМУ\фото\P1020558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143636" y="214290"/>
            <a:ext cx="2500330" cy="2857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8" descr="G:\материал ПО СЕМИНАРУ ПРАКТИКУМУ\фото\P1020555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1428728" y="3500438"/>
            <a:ext cx="4000528" cy="2857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 descr="G:\материал ПО СЕМИНАРУ ПРАКТИКУМУ\фото\P1020560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5929322" y="3500438"/>
            <a:ext cx="2857520" cy="2857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metrei\Desktop\фон для слайдов на презентации\1264692534_slgg_20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7620" y="357166"/>
            <a:ext cx="4857784" cy="6286544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ru-RU" sz="3000" b="1" i="1" dirty="0">
                <a:solidFill>
                  <a:schemeClr val="bg1"/>
                </a:solidFill>
              </a:rPr>
              <a:t>Возрастные особенности работы с бросовым материалом:</a:t>
            </a:r>
          </a:p>
          <a:p>
            <a:r>
              <a:rPr lang="ru-RU" sz="2000" dirty="0">
                <a:solidFill>
                  <a:srgbClr val="002060"/>
                </a:solidFill>
              </a:rPr>
              <a:t>-правильно распределять время работы в сочетании с кратковременным отдыхом;</a:t>
            </a:r>
          </a:p>
          <a:p>
            <a:r>
              <a:rPr lang="ru-RU" sz="2000" dirty="0">
                <a:solidFill>
                  <a:srgbClr val="002060"/>
                </a:solidFill>
              </a:rPr>
              <a:t>-продумывать тематику предстоящей поделки с учетом имеющихся навыков и умений;</a:t>
            </a:r>
          </a:p>
          <a:p>
            <a:r>
              <a:rPr lang="ru-RU" sz="2000" dirty="0">
                <a:solidFill>
                  <a:srgbClr val="002060"/>
                </a:solidFill>
              </a:rPr>
              <a:t>-процесс труда должен вызывать у детей только положительные эмоции,</a:t>
            </a:r>
          </a:p>
          <a:p>
            <a:r>
              <a:rPr lang="ru-RU" sz="2000" dirty="0">
                <a:solidFill>
                  <a:srgbClr val="002060"/>
                </a:solidFill>
              </a:rPr>
              <a:t>-ребенок должен быть уверен в помощи педагога, если у него возникают какие-либо трудности с выполнением работы;</a:t>
            </a:r>
          </a:p>
          <a:p>
            <a:r>
              <a:rPr lang="ru-RU" sz="2000" dirty="0">
                <a:solidFill>
                  <a:srgbClr val="002060"/>
                </a:solidFill>
              </a:rPr>
              <a:t>-если работа требует сложных манипуляций в подготовительной стадии (проколоть отверстие шилом, необходимо, чтобы это сделал взрослый);</a:t>
            </a:r>
          </a:p>
          <a:p>
            <a:r>
              <a:rPr lang="ru-RU" sz="2000" dirty="0">
                <a:solidFill>
                  <a:srgbClr val="002060"/>
                </a:solidFill>
              </a:rPr>
              <a:t>-педагог должен продумывать расположение детей за столами, чтобы они не мешали друг другу и не подвергались риску в работе с ножницами, проволокой.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500043"/>
            <a:ext cx="3000396" cy="5929353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600" b="1" i="1" dirty="0">
                <a:solidFill>
                  <a:schemeClr val="bg1"/>
                </a:solidFill>
              </a:rPr>
              <a:t>Требование к бросовому материалу:</a:t>
            </a:r>
            <a:br>
              <a:rPr lang="ru-RU" sz="2400" dirty="0">
                <a:solidFill>
                  <a:srgbClr val="002060"/>
                </a:solidFill>
              </a:rPr>
            </a:br>
            <a:r>
              <a:rPr lang="ru-RU" sz="2400" dirty="0">
                <a:solidFill>
                  <a:srgbClr val="002060"/>
                </a:solidFill>
              </a:rPr>
              <a:t>должен быть</a:t>
            </a:r>
            <a:br>
              <a:rPr lang="ru-RU" sz="2400" dirty="0">
                <a:solidFill>
                  <a:srgbClr val="002060"/>
                </a:solidFill>
              </a:rPr>
            </a:br>
            <a:r>
              <a:rPr lang="ru-RU" sz="2400" dirty="0">
                <a:solidFill>
                  <a:srgbClr val="002060"/>
                </a:solidFill>
              </a:rPr>
              <a:t>-безопасным для детей (не токсичным, не вызывать аллергию);</a:t>
            </a:r>
            <a:br>
              <a:rPr lang="ru-RU" sz="2400" dirty="0">
                <a:solidFill>
                  <a:srgbClr val="002060"/>
                </a:solidFill>
              </a:rPr>
            </a:br>
            <a:r>
              <a:rPr lang="ru-RU" sz="2400" dirty="0">
                <a:solidFill>
                  <a:srgbClr val="002060"/>
                </a:solidFill>
              </a:rPr>
              <a:t>-тщательно промытым и высушенным;</a:t>
            </a:r>
            <a:br>
              <a:rPr lang="ru-RU" sz="2400" dirty="0">
                <a:solidFill>
                  <a:srgbClr val="002060"/>
                </a:solidFill>
              </a:rPr>
            </a:br>
            <a:r>
              <a:rPr lang="ru-RU" sz="2400" dirty="0">
                <a:solidFill>
                  <a:srgbClr val="002060"/>
                </a:solidFill>
              </a:rPr>
              <a:t>-доступным в обработке (вырезаться, протыкаться, склеиваться и т.д.);</a:t>
            </a:r>
            <a:br>
              <a:rPr lang="ru-RU" sz="2400" dirty="0">
                <a:solidFill>
                  <a:srgbClr val="002060"/>
                </a:solidFill>
              </a:rPr>
            </a:br>
            <a:r>
              <a:rPr lang="ru-RU" sz="2400" dirty="0">
                <a:solidFill>
                  <a:srgbClr val="002060"/>
                </a:solidFill>
              </a:rPr>
              <a:t>-не вызывать чувство брезгливости у детей.</a:t>
            </a:r>
            <a:br>
              <a:rPr lang="ru-RU" sz="2400" dirty="0">
                <a:solidFill>
                  <a:srgbClr val="002060"/>
                </a:solidFill>
              </a:rPr>
            </a:br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Dmetrei\Desktop\фон для слайдов на презентации\1264692534_slgg_20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71415"/>
            <a:ext cx="8858312" cy="671517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929322" y="785794"/>
            <a:ext cx="1643074" cy="2357454"/>
          </a:xfrm>
        </p:spPr>
        <p:txBody>
          <a:bodyPr>
            <a:normAutofit/>
          </a:bodyPr>
          <a:lstStyle/>
          <a:p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3886200"/>
            <a:ext cx="2714644" cy="328618"/>
          </a:xfrm>
          <a:ln>
            <a:solidFill>
              <a:srgbClr val="00B0F0"/>
            </a:solidFill>
          </a:ln>
        </p:spPr>
        <p:txBody>
          <a:bodyPr>
            <a:normAutofit fontScale="92500" lnSpcReduction="10000"/>
          </a:bodyPr>
          <a:lstStyle/>
          <a:p>
            <a:endParaRPr lang="ru-RU" sz="1800" dirty="0"/>
          </a:p>
        </p:txBody>
      </p:sp>
      <p:pic>
        <p:nvPicPr>
          <p:cNvPr id="8" name="Picture 2" descr="C:\Users\1\Desktop\фото ДОУ\выставки\выставка ЧУДЕСА ОСЕНИ 201113\P1000160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85720" y="285728"/>
            <a:ext cx="4143404" cy="27860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2" descr="C:\Users\1\Desktop\конкурс.Е\IMG_1037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214942" y="214290"/>
            <a:ext cx="3357586" cy="33575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3" descr="C:\Users\1\Desktop\информация по сайту\информация для сайта( 1 мл, выставка, вебинар)\sfgh 008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28596" y="3286124"/>
            <a:ext cx="4000528" cy="32147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2" descr="C:\Users\1\Desktop\фото по кубани\IMG_3268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000628" y="3786190"/>
            <a:ext cx="3786214" cy="28396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V="1">
            <a:off x="685800" y="714355"/>
            <a:ext cx="1743060" cy="1416069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42" name="Picture 2" descr="C:\Users\Dmetrei\Desktop\фон для слайдов на презентации\1264692534_slgg_20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715436" cy="642942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4357694"/>
            <a:ext cx="5286412" cy="2071702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Мы вместе с мамой, с папой</a:t>
            </a:r>
            <a:br>
              <a:rPr lang="ru-RU" sz="2800" b="1" dirty="0">
                <a:solidFill>
                  <a:srgbClr val="FF0000"/>
                </a:solidFill>
              </a:rPr>
            </a:br>
            <a:r>
              <a:rPr lang="ru-RU" sz="2800" b="1" dirty="0">
                <a:solidFill>
                  <a:srgbClr val="FF0000"/>
                </a:solidFill>
              </a:rPr>
              <a:t>Поделки мастерим,</a:t>
            </a:r>
            <a:br>
              <a:rPr lang="ru-RU" sz="2800" b="1" dirty="0">
                <a:solidFill>
                  <a:srgbClr val="FF0000"/>
                </a:solidFill>
              </a:rPr>
            </a:br>
            <a:r>
              <a:rPr lang="ru-RU" sz="2800" b="1" dirty="0">
                <a:solidFill>
                  <a:srgbClr val="FF0000"/>
                </a:solidFill>
              </a:rPr>
              <a:t>Мы ничего не бросим-</a:t>
            </a:r>
            <a:br>
              <a:rPr lang="ru-RU" sz="2800" b="1" dirty="0">
                <a:solidFill>
                  <a:srgbClr val="FF0000"/>
                </a:solidFill>
              </a:rPr>
            </a:br>
            <a:r>
              <a:rPr lang="ru-RU" sz="2800" b="1" dirty="0">
                <a:solidFill>
                  <a:srgbClr val="FF0000"/>
                </a:solidFill>
              </a:rPr>
              <a:t>Ведь всем мы дорожим!</a:t>
            </a:r>
          </a:p>
          <a:p>
            <a:endParaRPr lang="ru-RU" sz="2800" dirty="0">
              <a:solidFill>
                <a:srgbClr val="FF0000"/>
              </a:solidFill>
            </a:endParaRPr>
          </a:p>
        </p:txBody>
      </p:sp>
      <p:pic>
        <p:nvPicPr>
          <p:cNvPr id="2050" name="Picture 2" descr="G:\материал ПО СЕМИНАРУ ПРАКТИКУМУ\фото\P102056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28596" y="285728"/>
            <a:ext cx="3286148" cy="40719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1" name="Picture 3" descr="G:\материал ПО СЕМИНАРУ ПРАКТИКУМУ\фото\P102049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000496" y="785794"/>
            <a:ext cx="4929222" cy="23574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2" name="Picture 4" descr="G:\материал ПО СЕМИНАРУ ПРАКТИКУМУ\фото\P1020599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143504" y="3429000"/>
            <a:ext cx="3857652" cy="29289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metrei\Desktop\фон для слайдов на презентации\1264692534_slgg_20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2"/>
            <a:ext cx="8644030" cy="6572296"/>
          </a:xfrm>
          <a:prstGeom prst="rect">
            <a:avLst/>
          </a:prstGeom>
          <a:noFill/>
        </p:spPr>
      </p:pic>
      <p:pic>
        <p:nvPicPr>
          <p:cNvPr id="3" name="Picture 3" descr="H:\положение по родительским уголкам\поделки фото\фото к презентации 00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14282" y="142852"/>
            <a:ext cx="3786214" cy="2857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2" descr="H:\положение по родительским уголкам\поделки фото\фото к презентации 004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072066" y="142852"/>
            <a:ext cx="3786214" cy="27860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5" name="Picture 3" descr="G:\материал ПО СЕМИНАРУ ПРАКТИКУМУ\фото\P1020530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928926" y="3143248"/>
            <a:ext cx="3500462" cy="2857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6" name="Picture 4" descr="G:\материал ПО СЕМИНАРУ ПРАКТИКУМУ\фото\P1020575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929322" y="4286256"/>
            <a:ext cx="3071834" cy="23574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4" name="Picture 2" descr="G:\материал ПО СЕМИНАРУ ПРАКТИКУМУ\фото\P1020589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214282" y="4357694"/>
            <a:ext cx="3071834" cy="22145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Dmetrei\Desktop\фон для слайдов на презентации\1264692534_slgg_20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2"/>
            <a:ext cx="8644030" cy="6572296"/>
          </a:xfrm>
          <a:prstGeom prst="rect">
            <a:avLst/>
          </a:prstGeom>
          <a:noFill/>
        </p:spPr>
      </p:pic>
      <p:pic>
        <p:nvPicPr>
          <p:cNvPr id="8" name="Picture 4" descr="C:\Users\1\Desktop\фото ДОУ\выставки\поделки детей\P1020457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357950" y="142852"/>
            <a:ext cx="2643206" cy="2428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3" descr="C:\Users\1\Desktop\фото ДОУ\выставки\поделки детей\P1020456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286116" y="2285992"/>
            <a:ext cx="3071834" cy="23498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2" descr="G:\материал ПО СЕМИНАРУ ПРАКТИКУМУ\фото\P1020566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0" y="3929066"/>
            <a:ext cx="3357554" cy="27860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2" descr="C:\Users\1\Desktop\фото ДОУ\выставки\поделки детей\P1020454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286480" y="4357670"/>
            <a:ext cx="2857520" cy="2500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4" descr="H:\положение по родительским уголкам\поделки фото\фото к презентации 041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142844" y="142852"/>
            <a:ext cx="3214710" cy="27146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Dmetrei\Desktop\фон для слайдов на презентации\1264692534_slgg_20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71414"/>
            <a:ext cx="9001188" cy="671517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1017407">
            <a:off x="39143" y="161873"/>
            <a:ext cx="8315356" cy="1035876"/>
          </a:xfrm>
        </p:spPr>
        <p:txBody>
          <a:bodyPr>
            <a:noAutofit/>
          </a:bodyPr>
          <a:lstStyle/>
          <a:p>
            <a:pPr algn="l"/>
            <a:r>
              <a:rPr lang="ru-RU" sz="4800" b="1" i="1" dirty="0">
                <a:solidFill>
                  <a:srgbClr val="C00000"/>
                </a:solidFill>
              </a:rPr>
              <a:t>       </a:t>
            </a:r>
            <a:r>
              <a:rPr lang="ru-RU" sz="4800" b="1" i="1" dirty="0"/>
              <a:t>Этапы работы: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571612"/>
            <a:ext cx="8715436" cy="5286388"/>
          </a:xfrm>
        </p:spPr>
        <p:txBody>
          <a:bodyPr>
            <a:noAutofit/>
          </a:bodyPr>
          <a:lstStyle/>
          <a:p>
            <a:pPr algn="l"/>
            <a:r>
              <a:rPr lang="ru-RU" sz="2400" dirty="0">
                <a:solidFill>
                  <a:schemeClr val="tx1"/>
                </a:solidFill>
              </a:rPr>
              <a:t>1.Вначале перед детьми ставится проблема: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</a:rPr>
              <a:t>	Определение содержания работы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</a:rPr>
              <a:t>	Какую игрушку нам необходимо создать для игры 	(обговариваем какой игры);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</a:rPr>
              <a:t>2. Вовлекаем детей в решение проблемы: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</a:rPr>
              <a:t>	Как создать игрушку?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</a:rPr>
              <a:t>	Какой материал будем использовать?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</a:rPr>
              <a:t>3. На младших группах можно рассмотреть игрушку, а на старших   нарисовать план-схему будущего макета;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</a:rPr>
              <a:t>4.Отбор необходимого материала;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</a:rPr>
              <a:t>5.Изготовление игрушки;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</a:rPr>
              <a:t>6. Результат.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923</TotalTime>
  <Words>650</Words>
  <Application>Microsoft Office PowerPoint</Application>
  <PresentationFormat>Экран (4:3)</PresentationFormat>
  <Paragraphs>66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 New Roman</vt:lpstr>
      <vt:lpstr>Wingdings</vt:lpstr>
      <vt:lpstr>Тема Office</vt:lpstr>
      <vt:lpstr>ПРАКТИКУМ                                               для педагогов МАДОУ №47 «Дельфин»</vt:lpstr>
      <vt:lpstr>Цель практикума:</vt:lpstr>
      <vt:lpstr>Презентация PowerPoint</vt:lpstr>
      <vt:lpstr>Требование к бросовому материалу: должен быть -безопасным для детей (не токсичным, не вызывать аллергию); -тщательно промытым и высушенным; -доступным в обработке (вырезаться, протыкаться, склеиваться и т.д.); -не вызывать чувство брезгливости у детей. </vt:lpstr>
      <vt:lpstr>Презентация PowerPoint</vt:lpstr>
      <vt:lpstr>Презентация PowerPoint</vt:lpstr>
      <vt:lpstr>Презентация PowerPoint</vt:lpstr>
      <vt:lpstr>Презентация PowerPoint</vt:lpstr>
      <vt:lpstr>       Этапы работы:</vt:lpstr>
      <vt:lpstr>ФОТО</vt:lpstr>
      <vt:lpstr>Презентация PowerPoint</vt:lpstr>
      <vt:lpstr>Фото с детьми при из</vt:lpstr>
      <vt:lpstr>Варианты работ с бросовым материалом</vt:lpstr>
      <vt:lpstr>Фото гармошки</vt:lpstr>
      <vt:lpstr>Назначение:  игрушка может быть использована для постановки в танце, в театрализации, в сюжетно-ролевой игре, как экспонат выставки.</vt:lpstr>
      <vt:lpstr>Технология изготовления:</vt:lpstr>
      <vt:lpstr>Технология изготовления:</vt:lpstr>
      <vt:lpstr>Технология изготовления:</vt:lpstr>
      <vt:lpstr>Технология изготовления:</vt:lpstr>
      <vt:lpstr>Технология изготовления:</vt:lpstr>
      <vt:lpstr>УДАЧИ ВСЕМ В ТВОРЧЕСТВЕ И НОВЫХ ИДЕЙ!!!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СЕМИНАР-ПРАКТИКУМ</dc:title>
  <dc:creator>Dmetrei</dc:creator>
  <cp:lastModifiedBy>User</cp:lastModifiedBy>
  <cp:revision>99</cp:revision>
  <dcterms:created xsi:type="dcterms:W3CDTF">2007-12-31T21:24:38Z</dcterms:created>
  <dcterms:modified xsi:type="dcterms:W3CDTF">2021-02-19T13:04:43Z</dcterms:modified>
</cp:coreProperties>
</file>