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Droid San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Droid San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Droid San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Droid San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Droid San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Droid San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Droid San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Droid San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Droid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28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>
            <a:extLst>
              <a:ext uri="{FF2B5EF4-FFF2-40B4-BE49-F238E27FC236}">
                <a16:creationId xmlns:a16="http://schemas.microsoft.com/office/drawing/2014/main" id="{732CC6B3-CA02-4228-8B3C-BD40F470E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A8B8F944-F170-49D2-AAEA-ED126F73F734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C15721C-1792-479B-80D4-123769C872F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FD565E12-2F42-470F-97F6-4EBC6015FCBD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endParaRPr lang="ru-RU" altLang="ru-RU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F33A7215-F7F9-43F2-B27F-BFC6CB3B54F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endParaRPr lang="ru-RU" altLang="ru-RU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57797609-C748-4C8B-9283-49B6E026EF8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endParaRPr lang="ru-RU" altLang="ru-RU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AEC36A3E-2F86-4228-84D5-1969B9A08CA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fld id="{255B30AB-E468-4783-876F-4678D4EA29D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23F9C8-367D-4F2E-B7DF-AFC4B89E29A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393207-670F-4010-B7B6-076D439237BF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23553" name="Rectangle 1">
            <a:extLst>
              <a:ext uri="{FF2B5EF4-FFF2-40B4-BE49-F238E27FC236}">
                <a16:creationId xmlns:a16="http://schemas.microsoft.com/office/drawing/2014/main" id="{12A7ABBC-FE32-4EE7-B325-6D31E2C186C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EE9E5B23-116A-4381-9039-9418B30B590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46C2DE-405F-47DC-8476-839A19DB48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C28FA1-2678-4F8C-8680-02795C675D5B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32769" name="Rectangle 1">
            <a:extLst>
              <a:ext uri="{FF2B5EF4-FFF2-40B4-BE49-F238E27FC236}">
                <a16:creationId xmlns:a16="http://schemas.microsoft.com/office/drawing/2014/main" id="{80917743-584B-4609-AB5A-65AB5F16F4D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2345607-CA7D-4EA7-AB7A-059D5868FA0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8143CA-D569-4153-833A-4A61FF40846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C031F-683D-4825-9240-3C422D946217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3BB118CB-52C1-4F94-9647-09366A12B3C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D046D829-39D5-4EDE-8E5F-FF93006D97B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22C47C-CF32-447D-88E7-9440357C947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63F3A9-EC01-4959-BC78-E4885649A696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0F9DDE9E-CA9C-4CC5-966E-D52C77D62EC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DAC52E46-6AF5-448B-B000-E32D6BA7630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AB8070-F370-4C33-A07E-B4EED68BBF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4CDFD6-6824-49C2-A948-BC977777EA82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104B6524-F665-43B7-BB41-ADBFC600809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0015C972-E792-49AE-AF3B-00518B42C97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0792E3-856D-47DA-AB59-C50A199B45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8726FF-7CD8-41D3-9EF5-B9A3A1536A9B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08E7AB98-3806-4D64-8BFD-9A65062C446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11EBFF46-3CBB-4478-ABC4-50F3C9CE893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EA5A7F-5752-4001-8CE2-99AA399A577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83A3C9-110A-4442-BDBA-438B49EBF726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7889" name="Rectangle 1">
            <a:extLst>
              <a:ext uri="{FF2B5EF4-FFF2-40B4-BE49-F238E27FC236}">
                <a16:creationId xmlns:a16="http://schemas.microsoft.com/office/drawing/2014/main" id="{5F3CCAFA-9EE8-4E2F-AA44-58FDC59B77E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A80EE15-8293-494A-A200-1846AE69C31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F77307A-2049-44C2-92DD-2344D77C89F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6F422-A4F6-4640-9C92-1FC7FE8C83B4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2F827567-4EAC-4C94-A806-8F84DAE5EF7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570F34F-3E3D-446F-B843-D8DA92F683F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BBD721-ECBA-49CB-A99D-C059EA1341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C3CC4A-0093-434D-9AA7-B6015519098E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9937" name="Rectangle 1">
            <a:extLst>
              <a:ext uri="{FF2B5EF4-FFF2-40B4-BE49-F238E27FC236}">
                <a16:creationId xmlns:a16="http://schemas.microsoft.com/office/drawing/2014/main" id="{80CFA608-83BA-461D-86EB-7F3D7A76648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CC038708-DC88-46EF-95DB-27AEE29E846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C729FA-B023-4786-A9FC-33A56EC3FEF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A485F9-B10B-4C8C-A5FB-A0720DF71668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5E72BCE5-B5F2-46F4-A53F-4964D07B8EA0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2B95EA8-0B7E-4102-B560-237E96BFCFF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65BB0D-6A66-47AC-A5CD-884A6007B2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DED48A-1836-4F02-9069-1E9B0DFDF804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25601" name="Rectangle 1">
            <a:extLst>
              <a:ext uri="{FF2B5EF4-FFF2-40B4-BE49-F238E27FC236}">
                <a16:creationId xmlns:a16="http://schemas.microsoft.com/office/drawing/2014/main" id="{193DEDFA-7D44-4E00-B35B-8D0728459D0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775416D0-DFBD-4F3A-A6DB-D0D0DA29C37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9ED614-0F3F-429D-90AC-3B0A876CCFF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54DAB0-8D0B-47D4-862E-F5FDC7799314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26625" name="Rectangle 1">
            <a:extLst>
              <a:ext uri="{FF2B5EF4-FFF2-40B4-BE49-F238E27FC236}">
                <a16:creationId xmlns:a16="http://schemas.microsoft.com/office/drawing/2014/main" id="{6BA42D74-1CFD-43C4-9C01-6F08A5D0A10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FD23BF95-5B2E-48FC-A8B1-EB443EE79D3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E0BB6B-0E76-46A8-B8AC-B6482D30D98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B84AB8-C3F6-43AD-9617-9F45A707FC31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27649" name="Rectangle 1">
            <a:extLst>
              <a:ext uri="{FF2B5EF4-FFF2-40B4-BE49-F238E27FC236}">
                <a16:creationId xmlns:a16="http://schemas.microsoft.com/office/drawing/2014/main" id="{8814D02F-9999-412A-9144-C8A9A56434F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AEE2E609-8565-42FA-A5F0-36175EDEB85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B25EED0-FDEE-46A8-BE25-18E5F4F67C1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0C1AD2-0F90-44AC-B6C6-D38C5FD9C15D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28673" name="Rectangle 1">
            <a:extLst>
              <a:ext uri="{FF2B5EF4-FFF2-40B4-BE49-F238E27FC236}">
                <a16:creationId xmlns:a16="http://schemas.microsoft.com/office/drawing/2014/main" id="{CF9ECDB6-9E06-4091-9F20-7DD2498D5BA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87D943EA-931E-4257-B46C-A8BFF11A1C4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F9DDDC-D6EB-4123-9560-241745FFEBD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CB6BE0-F703-44F2-8A34-2DA67C8C5FBD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563B382D-AA33-4300-BDF3-50E916F29EA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B5C741F7-5187-466F-9B02-D9F8D555461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DDF2E0-9D8F-432B-BEAC-022D3AD635A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843C26-F3F2-48DE-9496-B3D49D147A23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30721" name="Rectangle 1">
            <a:extLst>
              <a:ext uri="{FF2B5EF4-FFF2-40B4-BE49-F238E27FC236}">
                <a16:creationId xmlns:a16="http://schemas.microsoft.com/office/drawing/2014/main" id="{5293D0F9-BAEC-4F06-8196-5E239E746B7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29238" cy="39957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BF675A2D-DBD2-4B91-BA46-BF469518D79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998134-A381-468D-ABA3-3B9C1791823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9191F5-5CF9-4962-B4D0-DC0A240CA82D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31745" name="Rectangle 1">
            <a:extLst>
              <a:ext uri="{FF2B5EF4-FFF2-40B4-BE49-F238E27FC236}">
                <a16:creationId xmlns:a16="http://schemas.microsoft.com/office/drawing/2014/main" id="{69AE161F-62E5-43D6-A67D-D55F7E1EFD8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D7DE57C7-CC6C-458F-A637-75A84592FB4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C5A5D-362D-4C27-8CB5-381A94DE5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12999C-5477-40B5-874A-1071B3E30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0A9548-1894-4182-9447-1620000075B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66A20-086E-4CD2-BD86-0DFA503E583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DF8E7-103E-4AB0-B0B2-5FD351A9F0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D93D1E4-549A-49DA-86E0-C9C0E7C3D2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148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B7C70-841D-4561-8134-7CB1232E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635D15-2FEE-47FF-B4FA-C5864534B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5FA482-CA40-4252-BC47-6FCA896414B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C2313B-ABE6-4B05-8640-0AB7055F6D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511DB-06F6-4A01-ACEA-4684A12D2D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6B111C-A938-4E87-9EA0-0B9B772215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497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0A63C0-A0DB-4670-88E6-7FBB6A498E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92975" y="300038"/>
            <a:ext cx="2262188" cy="70199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09CD75-896C-4187-99EB-A8E0589C0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0038"/>
            <a:ext cx="6637337" cy="70199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DF6FFC-2151-418A-9D41-EF319E1D0A9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369D38-976F-4A3F-8131-0EB6C35DA1E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06EE80-BBF9-4FC4-9FE9-D8EDDB5675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107FB3C-3A9F-499F-A07A-4ACC129265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9860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0BEF2-215C-4197-896C-0CB1CC295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E2800F-91E3-46A1-A31B-921B4D850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D27D04-4816-4BE5-B7E9-ABCC1583C4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178874-FD33-4360-B610-DB3BDE62085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6D3D45-F778-4905-8861-EC354ABEAB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68CCA66-382F-4DF6-837F-83B4A361A93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0009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561A7-C02E-422C-A959-663798DC7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B1338-4442-4B55-B340-F9605B590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D7E8F1-AC95-4F7A-8F26-05DB61DE081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E45D7C-E3BD-4C70-B6EB-9C730C6F7C9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52630C-F340-46CE-A104-822D3F1437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CB303CD-F252-4C48-810E-91B118448B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6127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E819E2-32DB-4CAE-9AE3-44FF61C6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33C2EB-E52F-445F-833B-3FE97DDC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DB43D-311B-4FB7-B1DA-0A27D2D5CA4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AA088-A82D-4136-8379-8AA6DE4BDA5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1DE2F-736B-41DC-A296-5DEB052F50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FE90A3-8BBA-4911-8FCD-6E65BF0C27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0076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C668D-8AD1-438C-849B-08585911B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61A283-3841-4CDB-92FE-715F080B9A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9613" y="1768475"/>
            <a:ext cx="3802062" cy="55514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301415-7402-49A3-BBB7-09F04668B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4075" y="1768475"/>
            <a:ext cx="3802063" cy="55514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6C7476-7107-4397-9564-4EAC3668D0F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0EBF4-F0AB-4E1E-8B8F-B82DE5A3DF3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63DE54-83E1-4038-95C2-4A203FBEAB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AB0F11D-2FFF-4994-93E4-B67F898519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9919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A03A0-5F77-4CB9-8DC0-65C8C8701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061DAC-3CD1-46B2-9D91-2BC7B533A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14D48E-70CB-41D9-BD4D-2C9C77849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BEDE05-314D-46FD-A07B-B808430FF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6B6BB2-2C0F-43A1-83EE-3DE765109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742903-D8A4-4F57-BE51-3AD7816C9D5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370B93-006B-4AAA-A537-9051137E39E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6AB627-4AE0-4727-A883-68CAC738AF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8F6749-1DC4-4E7F-8D60-4737D65B16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3873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2D666-A1E8-4830-8EBB-3F00E89A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2DC27B-432D-41D0-B130-48A43610256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7C7AD0-95F3-4F8C-ACC4-EB87107B38E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34CC2F-FE5B-4470-A31A-0DA6877847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E8B9D81-3447-47DB-AE03-4EC4A5688A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8329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93A74C-4FEB-409B-B414-EF4753CB89F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0831BC-00AD-424D-B0C4-97F60545DC7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ACEE92-F59D-44EC-9B37-67F709A0D0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E982EB-6353-4529-8604-15FE3C7FC1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9111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CDA54-FA80-4DED-BBCA-D8BF5BF6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9A32F0-7A51-4A0E-AB39-438F5CA53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97D542-4523-4478-A4F0-6ADC6DA7D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9489CD-2E1F-47EB-BB0D-7B00AFF5A90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E60C2-9EF4-49E7-BD95-392A175F333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E1EEA9-AB91-4E18-A715-F0C7C0065F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5939C87-36E5-4230-85F7-A247F68449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064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99B6A-A8EF-414D-87E6-B5726F67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ADAEB-CC8D-4850-91A8-3F0B228A1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F12038-38B8-42D5-A63E-B5C276840E6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73CAA1-FFDE-4849-81DD-80285F031B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90EFA8-F2AC-4D44-9AE6-906ABE346C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A758A7C-7B85-43F0-BB8A-C335650567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8853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679D1-AC52-4189-A638-656BE8E45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65DCD-439D-45A5-B4E0-2425B8EBD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A775E2-999B-4774-86C4-67D8C319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10C58-0905-45E2-AC83-7556118DC18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72EA5B-43B8-4973-909D-6CBE4B704D6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09EF10-A1A5-4512-939B-79B10DFB39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F3DE042-D117-4CA5-90B9-2CC813948D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5849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EAFDC-9A83-47A6-9A43-6C1C17FA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9C70FB-BFDE-4D7A-B194-B061E2112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B9D89D-A55F-496C-80D5-68BF8C7A130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B6876D-19FA-4F93-86C8-327B9ECC273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B5000-93F6-4A29-9B47-B58FE48859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30F06D-26EF-4211-9243-5FD6841F91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0701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BBF1CF-434F-41D7-8EC4-1B5BE8272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24788" y="-3175"/>
            <a:ext cx="1947862" cy="73231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9B57A9-596A-4090-A04A-FBE742851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79613" y="-3175"/>
            <a:ext cx="5692775" cy="73231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ABDCB8-5839-4FFA-AC81-C60C00614AD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F15C0B-6AF3-42D2-B082-FB71BAD01CF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86369C-BE81-49D8-A8F5-76B3AA3989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CB3E9E7-1E52-4099-AC68-9A65B23A3E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4278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3E422-B02B-474C-961B-6AF9A507A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7B319B-CB5A-4D3C-9A64-08EC44291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27015B-EC1D-45E3-90C2-B6AD5211D2C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5DCC2B-1BA9-4F2C-B2FC-1FCCF3D1D57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A9A83F-7587-4EA5-9B48-4B472793EE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F88786B-4D88-45E4-A4C2-986B9D4B74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5895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85182-A246-432D-A258-674EB8CE1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3A7DA2-FC0B-4D90-98DF-4DF7BB4C9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3F7198-1AED-4A48-9A4D-A6AF3FAEE47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ABEE0A-E0E2-4D9B-89EC-78361F97087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7F4EC-9B00-4C8C-ACA8-D6D213327C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2DDB42-B33D-47E8-B7FC-1B6B9CEF31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1810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FAF3C-0448-4E34-8998-8F809C99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056C42-AEBF-4558-A63C-B702270B3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1E484-2BB2-4416-ACF3-4CDDDFD91D1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8691B-3D37-497F-8746-F48F1472EC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1869C9-5C22-4DC6-B7D2-4523F2D4F3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A6A296A-9CD4-4AF6-BD0E-09EEBEA6E4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5623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F0980-8891-44A7-9DAF-BB8ED74DA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7F4CDC-0466-4C54-A013-5D1938203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725" y="1949450"/>
            <a:ext cx="4348163" cy="55514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43855C-131B-4A1D-921F-13230CE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1288" y="1949450"/>
            <a:ext cx="4349750" cy="55514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EA6492-1CF9-480F-95BA-EC3D337F80F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7CC280-8FAB-4E4A-B49E-6397616277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AC4470-49E6-4648-9EC0-50EA1CC705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AE2EEF-E511-46E4-9A1B-4BAD2D7283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7798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97AF4-EA05-47DD-8B8F-AAA19FC59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86E68C-EDDA-4916-A9AC-9C0DAD899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79DEB3-D05E-493C-A09C-EA21D975F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A1E977-E2BF-4300-A998-7DC4F13FA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5D3200-DF3A-4E0C-B3CC-99B74DE55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934055-5AF7-4F57-9FFA-BED3F237DF7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600191-C65D-4A08-B274-FAAEFFBAC50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355FCA-31D1-4222-B86B-2690F22460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8964111-779D-41BA-A5ED-D19E586DDC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5870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ECDDF-EB9B-4961-A751-C3CE4F509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68DB68-1946-466E-A662-D166D3FF622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BF7428-3156-46CE-9985-F793E256B99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278D88-7477-4B58-BFE5-F1D603163D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5E3F26-9252-4F85-96E9-478131D9D0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1245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AE0278-E3C7-4EAA-A6F0-DF8E6A978B0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BB20B1-AC9B-41F7-A395-26A2C99358D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FBACDC-7505-4C74-B0B9-3664A7BEF4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7502DB-70D5-4544-969B-85B7AFF71E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99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034-0585-4518-ACD2-C87D0EFF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456AF5-DD6E-45E1-A424-02D6BC3FB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6D039-91BD-4411-9342-2045496C00D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443B7C-1D85-4035-9EB3-ADCDEF58E72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42068-241F-4367-96C6-EDE9A90071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EE7EFA8-9548-4A88-A17D-C34C17712C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77810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14A4F-9126-41B0-9EB7-5E6DA067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EBAC25-7A7B-4770-AECD-38AD193F3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B50EA6-565C-4F0F-8919-D9D7A0D62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5CCB9C-920B-474B-8EDB-5B48F1E65CE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728EDF-E8E8-4CDB-81CF-538E0115680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4306BC-D3D1-424B-9459-68C376AAC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459C55E-9576-4DC5-805E-988B5D3D2F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1013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329A3-C95F-4D95-8D4B-ED7E39B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9F9ED3-A62D-45AD-95FD-ECF45DD26F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618747-7F94-42DD-8813-C968CFE32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3C5275-B2DC-41BF-BF50-993F9DE7936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70A523-A834-416B-89BA-05920F4BF4D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EEE52B-323D-4FA2-8882-8D0D40BEFF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E70BC29-8448-4358-AA5C-591C7E18C3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3074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E6669-376F-4E15-9E34-7E74DEFE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D1B76D-A58B-42A8-8A4D-EFB849DCF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E46D68-C91D-497E-9495-7EEA71493EF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19705-18EE-45C8-84C0-24BE0F6BAA9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474489-4610-4970-8ABD-EE0F0EB538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32AD90E-50D7-4142-90D6-37D413A563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3650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A94CB7-253F-4E28-B2A8-DFE3102B2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9650" y="569913"/>
            <a:ext cx="2211388" cy="69310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5DC03B-0BB1-4159-AEEC-83594D992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725" y="569913"/>
            <a:ext cx="6486525" cy="69310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A1C0F9-2FB7-4497-A4C8-7DBAF92AC35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7437D6-5D3A-41FE-B7BB-1B03B50827F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80C859-2731-4AD4-9C8A-8430967022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E87519-4C36-4AD2-B477-511C223605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5876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2C2F2-5873-46D7-AB3A-553B49D8F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B0EFF9-D013-4F2B-8E41-EFF3A965B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92E909-F72D-4CFC-B5C7-4012D982A16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BF13C-BEA2-4352-A0A0-897BD5A04A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FC2F26-7C80-42DC-9E18-6D0AFBDD80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81652A6-5BD2-4568-9AD9-C71157DFC3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2004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DA7AB-0AA6-4926-89B6-53A2F228B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E1F353-31E6-4294-A474-F5AE4BDEA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01BCC-43D4-4397-B16B-28DD240AC7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4D6376-ADF9-48CD-8A9E-16737270009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2D7C4-E6F2-447F-9193-919F821846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F46C045-A3A4-417B-A02C-FE8989D031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5374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99016-F181-42A3-A01B-77CCC2AF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43C440-C794-479C-83A8-BE6DC4CAC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2ECB3E-2F98-44A0-A163-B1BD6814CC1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3BA1FF-361D-4706-AD91-75DADF0D44C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59F65D-160F-43A4-A984-EC30F528DE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7FC81D4-216D-42D9-B08E-7A0D01544A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9742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B55A-19F1-48C1-ADB1-677789AD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CD38C8-E153-4C43-8156-37137538A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163" y="1979613"/>
            <a:ext cx="4062412" cy="63706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43C7E6-AAF3-4105-A600-F55AF1193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6975" y="1979613"/>
            <a:ext cx="4062413" cy="63706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854FB-8425-46A1-9B2E-1F92856F9DC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8DBDE5-A7D3-43D5-9EB7-3824379B47A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E37648-F6CE-4D7F-9AAA-77897151BD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B1DC814-FE8A-4B76-BAEA-1083FCC59B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1500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C260E-0CDC-4F6F-A18A-0C1C1965E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628918-62D4-4420-A995-62611015B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EC28D-52FE-4D2F-9522-96BAA5AE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1CD24-6873-40E5-B099-A42B6BCC5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6EDF5C-1EA2-4FDA-9343-CCF987D50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A2B711-B2C7-438A-8583-6945238D539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A7E4AD0-8B09-4C8D-8055-238AF22BCE0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B8B059-3353-4339-9554-FAA145103E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4AD3A67-AA58-4C05-95D1-8CA69A6519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9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68A45-9BFC-4190-9416-785837944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E7166F-D286-4306-A016-F7D20F9EFF5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9723E5-4324-4106-8656-CAD0EA07AFF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9C4239-9180-4EAB-A512-2EE9C93297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907CB2D-96E0-4784-AA8B-63C5E7E9C3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444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E5516-71F3-4E5A-A613-24928839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1DBF0D-2973-4A19-8E7C-59722B60A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9762" cy="55514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2DAA65-917E-4435-BF1E-A3A6B1F41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5400" y="1768475"/>
            <a:ext cx="4449763" cy="55514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1DFEE7-8B39-4F04-8D84-CEF9A64FAC1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16DD6F-6BBD-4634-B047-5F893E1F050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9719ED-6B1F-498B-ABB5-5C30732BBB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9DB656-4EF7-47A6-874D-5808E1561B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5886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F2A3CD-6300-477F-847D-8788789CB55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396330-F7C8-44A7-9E46-539205A7EED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186E34-0822-42AE-A2A8-E31BEA85E6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C6EA6D6-B594-418C-B779-488C746FD4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74867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B0BDA-D291-4110-A823-95C4677AF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3EA182-BB9D-491D-BE6B-602362A7F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F419F5-6F71-474A-8F49-548366808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5FC34A-C185-4242-A251-B40F316F84C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AFD5DE-65E9-490E-9E57-8DAE89E873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8E9CE7-59BC-4163-BA1F-8FC064835C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F597F5-4E11-4377-A507-590B59C1EB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3300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54995-9846-44AA-AEE6-6AED30866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BCA58C-8CB1-4506-B9EB-798F61B7B6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8EC4A0-83D0-4F5D-9779-635CE0459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53D6A-D6BD-443D-92F8-E06E4E7F756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3284F3-2990-42DD-B795-E9FA61F9F5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FBD76A-01A5-4617-8E73-1949B2330C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BA0B4A-08A9-447D-8562-DC0EF2FEA0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3469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B4F74-3227-4ECF-B2E2-611D9B55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22E996-5747-4FD6-9887-1CA459FB2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D3C5BD-3768-490D-8284-85A8923E9C4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BE876D-73EA-45C5-8BCA-0A448516212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1B5197-321B-4B49-BF2C-09D347FE3B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4D5C975-FFCC-408D-9675-AB28447398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1078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E0B97D-D415-480D-B409-ED4B126B0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43750" y="554038"/>
            <a:ext cx="2212975" cy="77962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16FBD4-74F7-498E-A9F4-748C58D97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554038"/>
            <a:ext cx="6488112" cy="77962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8E1145-6A91-4CEB-BA40-83EDAC06AEB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D80CD4-98D5-472A-877D-566E3A94234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6467B0-3C21-4BA3-9213-B10A9D21E9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808701-0DD3-4DDE-BC9B-D4AF30F3B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7882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9AF47-0046-4FF3-8F78-66897401B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554038"/>
            <a:ext cx="8853487" cy="125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D50C2C-EF1D-440D-8B9A-AF87D06FF1E6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539750" y="6419850"/>
            <a:ext cx="2344738" cy="517525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F3598-307A-45B0-9611-88958DC1A92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448050" y="6419850"/>
            <a:ext cx="3192463" cy="517525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6E33D3-4F5C-4465-9467-7075A240E3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083425" y="6419850"/>
            <a:ext cx="2344738" cy="517525"/>
          </a:xfrm>
        </p:spPr>
        <p:txBody>
          <a:bodyPr/>
          <a:lstStyle>
            <a:lvl1pPr>
              <a:defRPr/>
            </a:lvl1pPr>
          </a:lstStyle>
          <a:p>
            <a:fld id="{561DB33D-FBCA-4B56-BB22-0F960ACC90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10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E2845-2C83-44F5-B648-3C1716878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1208CC-04F3-4CC0-BC8F-652CCC07C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0A3902-064C-4D14-AE34-0365C3647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970764-33E1-429E-A18A-9645088B0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71E495-AE0A-4C52-ADAC-16BB59905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C3093E-F029-4F50-81BC-00E20B27909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9F43C6-4381-46E5-84D2-A36847033D1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B08B40-C913-4347-8C14-D179EDE561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0444C6A-154C-4B5C-9C01-65B5578E38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61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07607-A3AF-4B37-AD7E-9CF29581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426358-A1F6-44CA-A34D-E57D8B9E86E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A2E379-6050-4EA6-9FF4-E6C04B99EA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B20922-A551-42C6-9D12-95914CCF6C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CBD21D4-6954-4D20-85C3-9754CB771F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683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86B48AB-4095-48F9-94E4-62D50655282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07EBF4-50C2-46A4-8559-788232405A6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E1F72C-44F2-4D4A-87DA-C4AA65D46B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AD9EB80-D7AB-4D5B-9653-BD18F5D3AC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6569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B430D-40F2-4B6B-A2B0-7A21E4E6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050C9-54DB-4B73-AFE9-E83D23634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EBA829-37D7-4CF6-A70A-7C0FCB358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4B7F8F-CE27-4DE0-88D3-150796AAAAF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BBD2DE-279E-4926-A59A-5143B3524FA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F47A5A-032D-4862-8536-CC09E59439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208F2FF-DF4E-4795-9B28-1C2BF00AA6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DE4E6-8914-41FC-BC54-34B610373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5FF9FA-7FA4-43A5-B317-DA9F3C510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23387F-0378-41AE-A4FE-BD4148598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AE0DC9-36BF-4CD8-A6AD-4E65AC410BC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14FC4D-CAFD-41EF-BD31-0F60751AECB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F8CDD7-496D-4869-AB3C-3E3073B29F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A3DA7FF-5B72-4D06-B504-5EA9909FE6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081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F8C487CF-DC5F-4904-A1A4-A7DB3EC3E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0038"/>
            <a:ext cx="9051925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3B675032-42D2-4096-8A46-402796A44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1925" cy="555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52F9DA7-FB34-4E35-8FEE-BF1CE69EFD1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886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8FD7B0-EBC5-4B4F-93EB-CFFC9783695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76588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4260F4-4A5E-4587-B166-647B625E795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2886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C19978C9-8CA3-48CC-BF4F-1A48D293B15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roid San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roid San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roid San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roid San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roid San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roid San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roid San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Droid San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C8756DB1-F6F2-4567-AEA8-6B977CDD2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35375" y="-3175"/>
            <a:ext cx="6137275" cy="18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7BD9006E-9E4D-4154-A806-301A99DBF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79613" y="1768475"/>
            <a:ext cx="7756525" cy="555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A9C3CF6-3989-4BA8-9735-B65A34638B9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1763713" y="6094413"/>
            <a:ext cx="232886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endParaRPr lang="ru-RU" alt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4982399-A1F8-4E75-99DF-74CA3CC455C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203700" y="6707188"/>
            <a:ext cx="3176588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endParaRPr lang="ru-RU" altLang="ru-RU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961C47B-8A12-47CD-A47A-2AF33F69664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515225" y="6707188"/>
            <a:ext cx="232886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fld id="{F5748F3B-1701-424C-A2AB-4DBF5F0C6D9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i="1" kern="1200">
          <a:solidFill>
            <a:srgbClr val="800000"/>
          </a:solidFill>
          <a:latin typeface="+mj-lt"/>
          <a:ea typeface="+mj-ea"/>
          <a:cs typeface="+mj-cs"/>
        </a:defRPr>
      </a:lvl1pPr>
      <a:lvl2pPr marL="742950" indent="-28575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i="1">
          <a:solidFill>
            <a:srgbClr val="800000"/>
          </a:solidFill>
          <a:latin typeface="Arial" panose="020B0604020202020204" pitchFamily="34" charset="0"/>
          <a:cs typeface="Arial Unicode MS" charset="0"/>
        </a:defRPr>
      </a:lvl2pPr>
      <a:lvl3pPr marL="11430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i="1">
          <a:solidFill>
            <a:srgbClr val="800000"/>
          </a:solidFill>
          <a:latin typeface="Arial" panose="020B0604020202020204" pitchFamily="34" charset="0"/>
          <a:cs typeface="Arial Unicode MS" charset="0"/>
        </a:defRPr>
      </a:lvl3pPr>
      <a:lvl4pPr marL="16002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i="1">
          <a:solidFill>
            <a:srgbClr val="800000"/>
          </a:solidFill>
          <a:latin typeface="Arial" panose="020B0604020202020204" pitchFamily="34" charset="0"/>
          <a:cs typeface="Arial Unicode MS" charset="0"/>
        </a:defRPr>
      </a:lvl4pPr>
      <a:lvl5pPr marL="20574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i="1">
          <a:solidFill>
            <a:srgbClr val="800000"/>
          </a:solidFill>
          <a:latin typeface="Arial" panose="020B0604020202020204" pitchFamily="34" charset="0"/>
          <a:cs typeface="Arial Unicode MS" charset="0"/>
        </a:defRPr>
      </a:lvl5pPr>
      <a:lvl6pPr marL="25146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i="1">
          <a:solidFill>
            <a:srgbClr val="800000"/>
          </a:solidFill>
          <a:latin typeface="Arial" panose="020B0604020202020204" pitchFamily="34" charset="0"/>
          <a:cs typeface="Arial Unicode MS" charset="0"/>
        </a:defRPr>
      </a:lvl6pPr>
      <a:lvl7pPr marL="29718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i="1">
          <a:solidFill>
            <a:srgbClr val="800000"/>
          </a:solidFill>
          <a:latin typeface="Arial" panose="020B0604020202020204" pitchFamily="34" charset="0"/>
          <a:cs typeface="Arial Unicode MS" charset="0"/>
        </a:defRPr>
      </a:lvl7pPr>
      <a:lvl8pPr marL="34290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i="1">
          <a:solidFill>
            <a:srgbClr val="800000"/>
          </a:solidFill>
          <a:latin typeface="Arial" panose="020B0604020202020204" pitchFamily="34" charset="0"/>
          <a:cs typeface="Arial Unicode MS" charset="0"/>
        </a:defRPr>
      </a:lvl8pPr>
      <a:lvl9pPr marL="3886200" indent="-228600" algn="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i="1">
          <a:solidFill>
            <a:srgbClr val="800000"/>
          </a:solidFill>
          <a:latin typeface="Arial" panose="020B0604020202020204" pitchFamily="34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601576EE-0B31-4522-8F50-31299CD8E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69913"/>
            <a:ext cx="8455025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8DE93F33-0672-4675-9B33-3D55C671C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49450"/>
            <a:ext cx="8850313" cy="555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B581E5D-9EE9-452C-B317-6F4D11FCD43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39750" y="6318250"/>
            <a:ext cx="2343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endParaRPr lang="ru-RU" altLang="ru-RU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6C95303-0DE5-436A-9633-A081AF21138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267075" y="6346825"/>
            <a:ext cx="3190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endParaRPr lang="ru-RU" altLang="ru-RU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BD3294E-975C-4783-B234-904546F627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831013" y="6346825"/>
            <a:ext cx="2343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fld id="{6005886A-3EAB-45B3-A120-76CEB459FEE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5D393EEE-E80D-4387-8356-2EB9E6749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554038"/>
            <a:ext cx="8853487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FE9CB251-AD7C-476D-BC10-9C13AFDD9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92163" y="1979613"/>
            <a:ext cx="8277225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C0635AA-D502-47FE-9F84-C007C710AAE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39750" y="6419850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endParaRPr lang="ru-RU" altLang="ru-RU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A73F51E-C96F-466A-AC51-F2D4581F084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419850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endParaRPr lang="ru-RU" altLang="ru-RU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91299DD-F0E8-458C-8511-4FF4CE1687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083425" y="6419850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 Condensed" charset="0"/>
              </a:defRPr>
            </a:lvl1pPr>
          </a:lstStyle>
          <a:p>
            <a:fld id="{73B8D879-8D45-4676-9B8D-346FA6624CD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8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8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8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8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8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07DB070E-D3E4-4D4E-BFA6-FE1E902BA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6263" y="-1674813"/>
            <a:ext cx="9070975" cy="4914901"/>
          </a:xfrm>
          <a:ln/>
        </p:spPr>
        <p:txBody>
          <a:bodyPr tIns="38880"/>
          <a:lstStyle/>
          <a:p>
            <a:pPr algn="l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ru-RU" altLang="ru-RU"/>
            </a:br>
            <a:br>
              <a:rPr lang="ru-RU" altLang="ru-RU"/>
            </a:br>
            <a:br>
              <a:rPr lang="ru-RU" altLang="ru-RU"/>
            </a:br>
            <a:r>
              <a:rPr lang="ru-RU" altLang="ru-RU" sz="4000" i="1">
                <a:solidFill>
                  <a:srgbClr val="4700B8"/>
                </a:solidFill>
              </a:rPr>
              <a:t>Педагогический проект на тему: </a:t>
            </a:r>
            <a:br>
              <a:rPr lang="ru-RU" altLang="ru-RU" sz="4000" i="1">
                <a:solidFill>
                  <a:srgbClr val="4700B8"/>
                </a:solidFill>
              </a:rPr>
            </a:br>
            <a:r>
              <a:rPr lang="ru-RU" altLang="ru-RU" sz="3600" i="1">
                <a:solidFill>
                  <a:srgbClr val="4700B8"/>
                </a:solidFill>
              </a:rPr>
              <a:t>«Организация совместной творческой деятельности взрослого и ребенка в семье»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DE69B69-2F67-406C-8DEF-CC347413B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3095625"/>
            <a:ext cx="5543550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3F23DAD4-97EC-4CE8-B840-620DCA2E9C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0488" y="92075"/>
            <a:ext cx="6153150" cy="1779588"/>
          </a:xfrm>
          <a:ln/>
        </p:spPr>
        <p:txBody>
          <a:bodyPr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/>
              <a:t>2 этап: практический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FA3687BB-EE5E-45F5-853D-263F4C3DB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2525" y="1768475"/>
            <a:ext cx="8599488" cy="13228638"/>
          </a:xfrm>
          <a:ln/>
        </p:spPr>
        <p:txBody>
          <a:bodyPr/>
          <a:lstStyle/>
          <a:p>
            <a:pPr indent="-338138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i="1">
                <a:solidFill>
                  <a:srgbClr val="000000"/>
                </a:solidFill>
              </a:rPr>
              <a:t>   </a:t>
            </a:r>
            <a:r>
              <a:rPr lang="ru-RU" altLang="ru-RU" sz="2800" b="1" i="1">
                <a:solidFill>
                  <a:srgbClr val="000000"/>
                </a:solidFill>
              </a:rPr>
              <a:t>Работа</a:t>
            </a:r>
            <a:r>
              <a:rPr lang="ru-RU" altLang="ru-RU" sz="2800" b="1" i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b="1" i="1">
                <a:solidFill>
                  <a:srgbClr val="000000"/>
                </a:solidFill>
              </a:rPr>
              <a:t>над</a:t>
            </a:r>
            <a:r>
              <a:rPr lang="ru-RU" altLang="ru-RU" sz="2800" b="1" i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b="1" i="1">
                <a:solidFill>
                  <a:srgbClr val="000000"/>
                </a:solidFill>
              </a:rPr>
              <a:t>проектом</a:t>
            </a:r>
            <a:r>
              <a:rPr lang="ru-RU" altLang="ru-RU" sz="2800" b="1" i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b="1" i="1">
                <a:solidFill>
                  <a:srgbClr val="000000"/>
                </a:solidFill>
              </a:rPr>
              <a:t>включала</a:t>
            </a:r>
            <a:r>
              <a:rPr lang="ru-RU" altLang="ru-RU" sz="2800" b="1" i="1">
                <a:solidFill>
                  <a:srgbClr val="000000"/>
                </a:solidFill>
                <a:cs typeface="Times New Roman" panose="02020603050405020304" pitchFamily="18" charset="0"/>
              </a:rPr>
              <a:t> и</a:t>
            </a:r>
            <a:r>
              <a:rPr lang="ru-RU" altLang="ru-RU" sz="2800" b="1" i="1">
                <a:solidFill>
                  <a:srgbClr val="000000"/>
                </a:solidFill>
              </a:rPr>
              <a:t>нтеграцию нескольких образовательных областей:</a:t>
            </a:r>
          </a:p>
          <a:p>
            <a:pPr indent="-338138">
              <a:lnSpc>
                <a:spcPct val="10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i="1">
              <a:solidFill>
                <a:srgbClr val="000000"/>
              </a:solidFill>
            </a:endParaRP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6D5A37D3-6398-4169-AE66-088ECDDC5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3455988"/>
            <a:ext cx="90709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 b="1" i="1">
                <a:solidFill>
                  <a:srgbClr val="280099"/>
                </a:solidFill>
              </a:rPr>
              <a:t>  «Познавательное развитие»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 b="1" i="1">
                <a:solidFill>
                  <a:srgbClr val="280099"/>
                </a:solidFill>
              </a:rPr>
              <a:t>  «Речевое развитие»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 b="1" i="1">
                <a:solidFill>
                  <a:srgbClr val="280099"/>
                </a:solidFill>
              </a:rPr>
              <a:t>   «Художественно-эстетическое развитие» 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800" b="1" i="1">
                <a:solidFill>
                  <a:srgbClr val="280099"/>
                </a:solidFill>
              </a:rPr>
              <a:t> «Физическое развитие» 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2800" b="1" i="1">
              <a:solidFill>
                <a:srgbClr val="2800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EE49CEDF-51F2-4B1E-B8B2-DAB73819C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542925"/>
            <a:ext cx="532765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A48E8260-A72B-441D-8A65-81970ADC6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27150"/>
            <a:ext cx="4302125" cy="573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8377E3D7-5A84-4912-9421-246CB81A2F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725" y="552450"/>
            <a:ext cx="8459788" cy="1285875"/>
          </a:xfrm>
          <a:ln/>
        </p:spPr>
        <p:txBody>
          <a:bodyPr tIns="388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>
                <a:solidFill>
                  <a:srgbClr val="B84747"/>
                </a:solidFill>
              </a:rPr>
              <a:t>От болезней и недуг «вырастим» полезный лук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3095E34-9304-4F39-AB8F-47F64130F1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725" y="1949450"/>
            <a:ext cx="8855075" cy="5170488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9B3A6C03-89F3-4FE0-8A22-E382DF9A4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1949450"/>
            <a:ext cx="5241925" cy="514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43E1493A-C097-4F58-BC8F-824EE109D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949450"/>
            <a:ext cx="4535488" cy="53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0C318C8C-D45B-4209-88EA-57FC2C05A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792163"/>
            <a:ext cx="8351838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F46A4C57-039F-41AF-8B87-703D116EF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463" y="360363"/>
            <a:ext cx="9936162" cy="1490662"/>
          </a:xfrm>
          <a:ln/>
        </p:spPr>
        <p:txBody>
          <a:bodyPr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altLang="ru-RU" sz="4000" i="1"/>
              <a:t>Совместная творческая деятельность  родителей с детьми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F73CEA4-4A96-42C0-9EA4-0C6E235DB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851025"/>
            <a:ext cx="5256212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12987D8C-8C34-41D0-A404-C514F2E7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3600450"/>
            <a:ext cx="5459412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id="{B10739F0-185E-4D83-BA32-4DC39672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76263"/>
            <a:ext cx="4860925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E69424E3-89F0-40D9-B5F5-4E9F044D2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863600"/>
            <a:ext cx="3959225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3">
            <a:extLst>
              <a:ext uri="{FF2B5EF4-FFF2-40B4-BE49-F238E27FC236}">
                <a16:creationId xmlns:a16="http://schemas.microsoft.com/office/drawing/2014/main" id="{B75DC567-11BC-41DB-8C8E-0C6A386D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867150"/>
            <a:ext cx="4824413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0651D82B-504C-46A1-A779-4A3D9640F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352550"/>
            <a:ext cx="4176713" cy="556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7C5C7ABB-9DDA-4BFE-B089-E1CE90641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743325"/>
            <a:ext cx="5040312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AEB9CD22-D7ED-4748-BE63-2A00C491F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60363"/>
            <a:ext cx="5040312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B0C44ADA-E733-4EBB-A43B-356950D21E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00450" y="184150"/>
            <a:ext cx="6153150" cy="1255713"/>
          </a:xfrm>
          <a:ln/>
        </p:spPr>
        <p:txBody>
          <a:bodyPr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800"/>
              <a:t>3 этап: итоговый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AF9C0A76-F7B1-435F-93FE-C2558E81E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1588" y="1274763"/>
            <a:ext cx="8599487" cy="13228637"/>
          </a:xfrm>
          <a:ln/>
        </p:spPr>
        <p:txBody>
          <a:bodyPr/>
          <a:lstStyle/>
          <a:p>
            <a:pPr indent="-338138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i="1">
                <a:solidFill>
                  <a:srgbClr val="000000"/>
                </a:solidFill>
              </a:rPr>
              <a:t>   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414CF758-7BCA-44C9-BF9C-E4A53C45C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177925"/>
            <a:ext cx="8482013" cy="587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A6C2B373-D4D2-44FA-8CA8-DE372A568E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32025" y="360363"/>
            <a:ext cx="7704138" cy="863600"/>
          </a:xfrm>
          <a:ln/>
        </p:spPr>
        <p:txBody>
          <a:bodyPr/>
          <a:lstStyle/>
          <a:p>
            <a:pPr algn="l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800">
                <a:solidFill>
                  <a:srgbClr val="6B0094"/>
                </a:solidFill>
              </a:rPr>
              <a:t>Актуальность проекта</a:t>
            </a:r>
          </a:p>
        </p:txBody>
      </p:sp>
      <p:sp>
        <p:nvSpPr>
          <p:cNvPr id="7170" name="Text Box 2">
            <a:extLst>
              <a:ext uri="{FF2B5EF4-FFF2-40B4-BE49-F238E27FC236}">
                <a16:creationId xmlns:a16="http://schemas.microsoft.com/office/drawing/2014/main" id="{FA56CEF3-87AC-4D34-BD6D-A87A44469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1327150"/>
            <a:ext cx="8135938" cy="284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400"/>
              <a:t>    </a:t>
            </a:r>
            <a:r>
              <a:rPr lang="ru-RU" altLang="ru-RU" sz="2800" b="1" i="1"/>
              <a:t>Семья и детский сад</a:t>
            </a:r>
            <a:r>
              <a:rPr lang="ru-RU" altLang="ru-RU" sz="2800" i="1"/>
              <a:t> – это две стороны одного воспитательного процесса, каждая из которых дает ребенку определенный социальный опыт. И только в слиянии друг с другом, они создают оптимальные условия для комфортного и легкого вхождения ребенка в большой мир.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2800" i="1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6119BBAA-792A-4284-96AC-D5FEFE63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816350"/>
            <a:ext cx="4608512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66EA2FA9-656F-4237-8C1C-8018F65B37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288" y="287338"/>
            <a:ext cx="7270750" cy="1655762"/>
          </a:xfrm>
          <a:ln/>
        </p:spPr>
        <p:txBody>
          <a:bodyPr/>
          <a:lstStyle/>
          <a:p>
            <a:pPr algn="l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5400">
                <a:latin typeface="Times New Roman" panose="02020603050405020304" pitchFamily="18" charset="0"/>
              </a:rPr>
              <a:t>Современные проблемы семьи</a:t>
            </a:r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61D24E05-3FC3-4077-8E67-44BED4B7F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1944688"/>
            <a:ext cx="5327650" cy="573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3200" i="1"/>
              <a:t>1. Отчужденность  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3200" i="1"/>
              <a:t>    родителей и детей.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3200" i="1"/>
              <a:t>2. Дефицит душевного  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3200" i="1"/>
              <a:t>    тепла и   ласки.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3200" i="1"/>
              <a:t>3. Равнодушие к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3200" i="1"/>
              <a:t>    проблемам детей.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3200" i="1"/>
              <a:t>4. Нежелание общаться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3200" i="1"/>
              <a:t>    с  педагогами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3200" i="1"/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786C3FBD-4806-4A48-AA9B-DD6E30C9B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2016125"/>
            <a:ext cx="3887788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F02EC518-4A6B-48CF-A653-BFAB0580C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71888" y="360363"/>
            <a:ext cx="5472112" cy="863600"/>
          </a:xfrm>
          <a:ln/>
        </p:spPr>
        <p:txBody>
          <a:bodyPr/>
          <a:lstStyle/>
          <a:p>
            <a:pPr algn="l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800"/>
              <a:t>ЦЕЛЬ ПРОЕКТА</a:t>
            </a:r>
          </a:p>
        </p:txBody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5215A29B-CBEF-45E3-BA22-BF2D5C838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295400"/>
            <a:ext cx="8135938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2400"/>
              <a:t>  </a:t>
            </a:r>
            <a:r>
              <a:rPr lang="ru-RU" altLang="ru-RU" sz="3600" b="1" i="1"/>
              <a:t>Помочь</a:t>
            </a:r>
            <a:r>
              <a:rPr lang="ru-RU" altLang="ru-RU" sz="3600" b="1" i="1">
                <a:cs typeface="Times New Roman" panose="02020603050405020304" pitchFamily="18" charset="0"/>
              </a:rPr>
              <a:t> </a:t>
            </a:r>
            <a:r>
              <a:rPr lang="ru-RU" altLang="ru-RU" sz="3600" b="1" i="1"/>
              <a:t>родителям</a:t>
            </a:r>
            <a:r>
              <a:rPr lang="ru-RU" altLang="ru-RU" sz="3600" b="1" i="1">
                <a:cs typeface="Times New Roman" panose="02020603050405020304" pitchFamily="18" charset="0"/>
              </a:rPr>
              <a:t> </a:t>
            </a:r>
            <a:r>
              <a:rPr lang="ru-RU" altLang="ru-RU" sz="3600" b="1" i="1"/>
              <a:t>в</a:t>
            </a:r>
            <a:r>
              <a:rPr lang="ru-RU" altLang="ru-RU" sz="3600" b="1" i="1">
                <a:cs typeface="Times New Roman" panose="02020603050405020304" pitchFamily="18" charset="0"/>
              </a:rPr>
              <a:t> </a:t>
            </a:r>
            <a:r>
              <a:rPr lang="ru-RU" altLang="ru-RU" sz="3600" b="1" i="1"/>
              <a:t>организации</a:t>
            </a:r>
            <a:r>
              <a:rPr lang="ru-RU" altLang="ru-RU" sz="3600" b="1" i="1">
                <a:cs typeface="Times New Roman" panose="02020603050405020304" pitchFamily="18" charset="0"/>
              </a:rPr>
              <a:t> </a:t>
            </a:r>
            <a:r>
              <a:rPr lang="ru-RU" altLang="ru-RU" sz="3600" b="1" i="1"/>
              <a:t>совместной</a:t>
            </a:r>
            <a:r>
              <a:rPr lang="ru-RU" altLang="ru-RU" sz="3600" b="1" i="1">
                <a:cs typeface="Times New Roman" panose="02020603050405020304" pitchFamily="18" charset="0"/>
              </a:rPr>
              <a:t> </a:t>
            </a:r>
            <a:r>
              <a:rPr lang="ru-RU" altLang="ru-RU" sz="3600" b="1" i="1"/>
              <a:t>творческой</a:t>
            </a:r>
            <a:r>
              <a:rPr lang="ru-RU" altLang="ru-RU" sz="3600" b="1" i="1">
                <a:cs typeface="Times New Roman" panose="02020603050405020304" pitchFamily="18" charset="0"/>
              </a:rPr>
              <a:t> </a:t>
            </a:r>
            <a:r>
              <a:rPr lang="ru-RU" altLang="ru-RU" sz="3600" b="1" i="1"/>
              <a:t>деятельности</a:t>
            </a:r>
            <a:r>
              <a:rPr lang="ru-RU" altLang="ru-RU" sz="3600" b="1" i="1">
                <a:cs typeface="Times New Roman" panose="02020603050405020304" pitchFamily="18" charset="0"/>
              </a:rPr>
              <a:t> с детьми </a:t>
            </a:r>
            <a:r>
              <a:rPr lang="ru-RU" altLang="ru-RU" sz="3600" b="1" i="1"/>
              <a:t>в</a:t>
            </a:r>
            <a:r>
              <a:rPr lang="ru-RU" altLang="ru-RU" sz="3600" b="1" i="1">
                <a:cs typeface="Times New Roman" panose="02020603050405020304" pitchFamily="18" charset="0"/>
              </a:rPr>
              <a:t> </a:t>
            </a:r>
            <a:r>
              <a:rPr lang="ru-RU" altLang="ru-RU" sz="3600" b="1" i="1"/>
              <a:t>семье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3600" b="1" i="1"/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95DEC989-D657-4567-8C51-305899296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024188"/>
            <a:ext cx="511175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DEC50430-56C8-41F8-ACB7-696CD6DF87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9863" y="287338"/>
            <a:ext cx="8280400" cy="1223962"/>
          </a:xfrm>
          <a:ln/>
        </p:spPr>
        <p:txBody>
          <a:bodyPr/>
          <a:lstStyle/>
          <a:p>
            <a:pPr algn="l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5400">
                <a:latin typeface="Times New Roman" panose="02020603050405020304" pitchFamily="18" charset="0"/>
              </a:rPr>
              <a:t>ЗАДАЧИ ПРОЕКТА</a:t>
            </a:r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E67BB7E1-C3AB-40EE-B549-141F3814A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512888"/>
            <a:ext cx="8856663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600" i="1"/>
              <a:t>1. Организовать совместную продуктивную деятельность родителей, детей и педагога.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600" i="1"/>
              <a:t>2. Создать положительный эмоциональный настрой, доверительные отношения между участниками.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600" i="1"/>
              <a:t>3. Вовлечь родителей в творческий процесс.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600" i="1"/>
              <a:t>4. Обогатить отношения родителей и детей опытом совместной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600" i="1"/>
              <a:t>творческой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2600" i="1"/>
              <a:t> деятельности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2600" i="1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F9272DD4-63A5-4217-98C2-26EA69D08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959225"/>
            <a:ext cx="5256213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55EA0631-F49F-4C7B-9BAD-6934F3AE4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936625"/>
            <a:ext cx="7991475" cy="398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3200" b="1"/>
              <a:t>Вид проекта</a:t>
            </a:r>
            <a:r>
              <a:rPr lang="ru-RU" altLang="ru-RU" sz="3200"/>
              <a:t>: </a:t>
            </a:r>
            <a:r>
              <a:rPr lang="ru-RU" altLang="ru-RU" sz="3200" i="1"/>
              <a:t>творческо-игровой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3200" b="1"/>
              <a:t>Тип проекта</a:t>
            </a:r>
            <a:r>
              <a:rPr lang="ru-RU" altLang="ru-RU" sz="3200"/>
              <a:t>: </a:t>
            </a:r>
            <a:r>
              <a:rPr lang="ru-RU" altLang="ru-RU" sz="3200" i="1"/>
              <a:t>краткосрочный, в рамках одной возрастной группы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3200" b="1"/>
              <a:t>Участники проекта</a:t>
            </a:r>
            <a:r>
              <a:rPr lang="ru-RU" altLang="ru-RU" sz="3200"/>
              <a:t>:                            </a:t>
            </a:r>
            <a:r>
              <a:rPr lang="ru-RU" altLang="ru-RU" sz="3200" i="1"/>
              <a:t>дети, воспитатели, родители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3200" i="1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B6C677F-B11B-4273-A72D-A87AB3F21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878263"/>
            <a:ext cx="4535487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DB0BB031-F104-4070-9661-B4ECF8A8F7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15900"/>
            <a:ext cx="9286875" cy="1584325"/>
          </a:xfrm>
          <a:ln/>
        </p:spPr>
        <p:txBody>
          <a:bodyPr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/>
              <a:t>1 этап: подготовительный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EAA9DDE5-2DD2-4DCC-AEC8-7065C5EDA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046288"/>
            <a:ext cx="5327650" cy="40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469B9FE0-B3A8-4AEC-9CC9-76AF5AA1D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095625"/>
            <a:ext cx="5184775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>
            <a:extLst>
              <a:ext uri="{FF2B5EF4-FFF2-40B4-BE49-F238E27FC236}">
                <a16:creationId xmlns:a16="http://schemas.microsoft.com/office/drawing/2014/main" id="{F1F15323-CCE6-4D20-986F-7803AD5CE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76263"/>
            <a:ext cx="914241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ru-RU" altLang="ru-RU" sz="4000" b="1" i="1">
                <a:solidFill>
                  <a:srgbClr val="800000"/>
                </a:solidFill>
                <a:cs typeface="Arial Unicode MS" charset="0"/>
              </a:rPr>
              <a:t>Анкетирование родителей на тему: «Совместное творчество родителей и детей»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3650BCD-5D2E-4CD2-9478-457FD53E8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2160588"/>
            <a:ext cx="7126287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>
            <a:extLst>
              <a:ext uri="{FF2B5EF4-FFF2-40B4-BE49-F238E27FC236}">
                <a16:creationId xmlns:a16="http://schemas.microsoft.com/office/drawing/2014/main" id="{20A56CA3-FDD3-4515-8694-4B94D7CD0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87338"/>
            <a:ext cx="9283700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ru-RU" altLang="ru-RU" sz="4400" b="1" i="1">
                <a:solidFill>
                  <a:srgbClr val="800000"/>
                </a:solidFill>
                <a:cs typeface="Arial Unicode MS" charset="0"/>
              </a:rPr>
              <a:t>Консультация для родителей: «Рисуем вместе с ребенком»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C82A112-7977-4EFD-9A77-D8F71172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955800"/>
            <a:ext cx="4429125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28780990-14D8-46C1-90DB-D4B9FAD89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735263"/>
            <a:ext cx="5256213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Droid Sans"/>
      </a:majorFont>
      <a:minorFont>
        <a:latin typeface="Arial"/>
        <a:ea typeface=""/>
        <a:cs typeface="Droid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roid San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34451</TotalTime>
  <Words>280</Words>
  <Application>Microsoft Office PowerPoint</Application>
  <PresentationFormat>Произвольный</PresentationFormat>
  <Paragraphs>54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Times New Roman</vt:lpstr>
      <vt:lpstr>Arial</vt:lpstr>
      <vt:lpstr>Droid Sans</vt:lpstr>
      <vt:lpstr>Arial Unicode MS</vt:lpstr>
      <vt:lpstr>DejaVu Sans Condensed</vt:lpstr>
      <vt:lpstr>Тема Office</vt:lpstr>
      <vt:lpstr>Тема Office</vt:lpstr>
      <vt:lpstr>Тема Office</vt:lpstr>
      <vt:lpstr>Тема Office</vt:lpstr>
      <vt:lpstr>   Педагогический проект на тему:  «Организация совместной творческой деятельности взрослого и ребенка в семье»</vt:lpstr>
      <vt:lpstr>Актуальность проекта</vt:lpstr>
      <vt:lpstr>Современные проблемы семьи</vt:lpstr>
      <vt:lpstr>ЦЕЛЬ ПРОЕКТА</vt:lpstr>
      <vt:lpstr>ЗАДАЧИ ПРОЕКТА</vt:lpstr>
      <vt:lpstr>Презентация PowerPoint</vt:lpstr>
      <vt:lpstr>1 этап: подготовительный</vt:lpstr>
      <vt:lpstr>Презентация PowerPoint</vt:lpstr>
      <vt:lpstr>Презентация PowerPoint</vt:lpstr>
      <vt:lpstr>2 этап: практический</vt:lpstr>
      <vt:lpstr>Презентация PowerPoint</vt:lpstr>
      <vt:lpstr>От болезней и недуг «вырастим» полезный лук</vt:lpstr>
      <vt:lpstr>Презентация PowerPoint</vt:lpstr>
      <vt:lpstr>Совместная творческая деятельность  родителей с детьми</vt:lpstr>
      <vt:lpstr>Презентация PowerPoint</vt:lpstr>
      <vt:lpstr>Презентация PowerPoint</vt:lpstr>
      <vt:lpstr>3 этап: итоговый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Педагогический проект на тему:  «Организация совместной творческой деятельности взрослого и ребенка в семье»</dc:title>
  <dc:creator>user</dc:creator>
  <cp:lastModifiedBy>User</cp:lastModifiedBy>
  <cp:revision>1</cp:revision>
  <cp:lastPrinted>1601-01-01T00:00:00Z</cp:lastPrinted>
  <dcterms:created xsi:type="dcterms:W3CDTF">2014-05-29T11:27:40Z</dcterms:created>
  <dcterms:modified xsi:type="dcterms:W3CDTF">2021-02-20T12:32:48Z</dcterms:modified>
</cp:coreProperties>
</file>