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8"/>
  </p:handoutMasterIdLst>
  <p:sldIdLst>
    <p:sldId id="256" r:id="rId2"/>
    <p:sldId id="261" r:id="rId3"/>
    <p:sldId id="273" r:id="rId4"/>
    <p:sldId id="272" r:id="rId5"/>
    <p:sldId id="271" r:id="rId6"/>
    <p:sldId id="267" r:id="rId7"/>
    <p:sldId id="274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70" r:id="rId16"/>
    <p:sldId id="275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FAFA"/>
    <a:srgbClr val="FF00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97" autoAdjust="0"/>
    <p:restoredTop sz="94660" autoAdjust="0"/>
  </p:normalViewPr>
  <p:slideViewPr>
    <p:cSldViewPr snapToGrid="0">
      <p:cViewPr varScale="1">
        <p:scale>
          <a:sx n="99" d="100"/>
          <a:sy n="99" d="100"/>
        </p:scale>
        <p:origin x="994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282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88D0DF-48D5-4684-8096-31748A7D21F7}" type="datetimeFigureOut">
              <a:rPr lang="ru-RU" smtClean="0"/>
              <a:pPr/>
              <a:t>11.03.2021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32C423-004B-4D5F-AD3F-0D2C021461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1205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74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04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074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265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550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083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11.03.2021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000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11.03.2021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350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11.03.2021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920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012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140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494" y="203760"/>
            <a:ext cx="8646459" cy="11274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5495" y="1463348"/>
            <a:ext cx="8646458" cy="46819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/>
              <a:pPr/>
              <a:t>11.03.2021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255494" y="2595281"/>
            <a:ext cx="8646459" cy="40206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718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113" y="1147762"/>
            <a:ext cx="2776537" cy="4491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4" y="1147762"/>
            <a:ext cx="2581275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0" r="24486"/>
          <a:stretch/>
        </p:blipFill>
        <p:spPr bwMode="auto">
          <a:xfrm>
            <a:off x="2288721" y="316978"/>
            <a:ext cx="4401162" cy="5408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714990" y="5725886"/>
            <a:ext cx="35378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Подготовила: Н.П. </a:t>
            </a:r>
            <a:r>
              <a:rPr lang="ru-RU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Алеханова</a:t>
            </a:r>
            <a:r>
              <a:rPr lang="ru-RU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r>
              <a:rPr lang="ru-RU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воспитатель МАДОУ №47 «Дельфин»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76200" y="1147762"/>
            <a:ext cx="8667750" cy="3785652"/>
          </a:xfrm>
          <a:prstGeom prst="rect">
            <a:avLst/>
          </a:prstGeom>
          <a:noFill/>
          <a:ln w="0"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cap="none" spc="0" dirty="0">
                <a:ln w="1143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Конструирование – </a:t>
            </a:r>
            <a:br>
              <a:rPr lang="ru-RU" sz="6000" b="1" cap="none" spc="0" dirty="0">
                <a:ln w="1143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6000" b="1" cap="none" spc="0" dirty="0">
                <a:ln w="1143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первый шаг к самостоятельности детей дошкольного возраста</a:t>
            </a:r>
          </a:p>
        </p:txBody>
      </p:sp>
    </p:spTree>
    <p:extLst>
      <p:ext uri="{BB962C8B-B14F-4D97-AF65-F5344CB8AC3E}">
        <p14:creationId xmlns:p14="http://schemas.microsoft.com/office/powerpoint/2010/main" val="1693832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Рисунок 7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</p:pic>
      <p:grpSp>
        <p:nvGrpSpPr>
          <p:cNvPr id="11" name="Group 17"/>
          <p:cNvGrpSpPr>
            <a:grpSpLocks/>
          </p:cNvGrpSpPr>
          <p:nvPr/>
        </p:nvGrpSpPr>
        <p:grpSpPr bwMode="auto">
          <a:xfrm>
            <a:off x="153991" y="158750"/>
            <a:ext cx="4246559" cy="647700"/>
            <a:chOff x="1248" y="3230"/>
            <a:chExt cx="3216" cy="408"/>
          </a:xfrm>
        </p:grpSpPr>
        <p:sp>
          <p:nvSpPr>
            <p:cNvPr id="12" name="Line 18"/>
            <p:cNvSpPr>
              <a:spLocks noChangeShapeType="1"/>
            </p:cNvSpPr>
            <p:nvPr/>
          </p:nvSpPr>
          <p:spPr bwMode="gray">
            <a:xfrm>
              <a:off x="1441" y="3579"/>
              <a:ext cx="3023" cy="1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3200" b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Rectangle 19"/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FF9933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33"/>
              </a:extrusionClr>
              <a:contourClr>
                <a:srgbClr val="FF9933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 sz="3200" b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Text Box 20"/>
            <p:cNvSpPr txBox="1">
              <a:spLocks noChangeArrowheads="1"/>
            </p:cNvSpPr>
            <p:nvPr/>
          </p:nvSpPr>
          <p:spPr bwMode="gray">
            <a:xfrm>
              <a:off x="2017" y="3270"/>
              <a:ext cx="1282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3200" b="1" dirty="0">
                  <a:solidFill>
                    <a:schemeClr val="bg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по условиям</a:t>
              </a:r>
              <a:endParaRPr lang="en-US" sz="32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Text Box 21"/>
            <p:cNvSpPr txBox="1">
              <a:spLocks noChangeArrowheads="1"/>
            </p:cNvSpPr>
            <p:nvPr/>
          </p:nvSpPr>
          <p:spPr bwMode="gray">
            <a:xfrm>
              <a:off x="1296" y="3244"/>
              <a:ext cx="201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chemeClr val="bg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79884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Рисунок 7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</p:pic>
      <p:grpSp>
        <p:nvGrpSpPr>
          <p:cNvPr id="11" name="Group 2"/>
          <p:cNvGrpSpPr>
            <a:grpSpLocks/>
          </p:cNvGrpSpPr>
          <p:nvPr/>
        </p:nvGrpSpPr>
        <p:grpSpPr bwMode="auto">
          <a:xfrm>
            <a:off x="134044" y="123853"/>
            <a:ext cx="4014969" cy="650875"/>
            <a:chOff x="1248" y="1440"/>
            <a:chExt cx="3258" cy="410"/>
          </a:xfrm>
        </p:grpSpPr>
        <p:sp>
          <p:nvSpPr>
            <p:cNvPr id="12" name="Line 3"/>
            <p:cNvSpPr>
              <a:spLocks noChangeShapeType="1"/>
            </p:cNvSpPr>
            <p:nvPr/>
          </p:nvSpPr>
          <p:spPr bwMode="gray">
            <a:xfrm>
              <a:off x="1440" y="17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3200" b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Rectangle 4"/>
            <p:cNvSpPr>
              <a:spLocks noChangeArrowheads="1"/>
            </p:cNvSpPr>
            <p:nvPr/>
          </p:nvSpPr>
          <p:spPr bwMode="gray">
            <a:xfrm rot="3419336">
              <a:off x="1261" y="14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7C80"/>
                </a:gs>
                <a:gs pos="100000">
                  <a:srgbClr val="FF7C8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7C80"/>
              </a:extrusionClr>
              <a:contourClr>
                <a:srgbClr val="FF7C80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 sz="3200" b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Text Box 5"/>
            <p:cNvSpPr txBox="1">
              <a:spLocks noChangeArrowheads="1"/>
            </p:cNvSpPr>
            <p:nvPr/>
          </p:nvSpPr>
          <p:spPr bwMode="gray">
            <a:xfrm>
              <a:off x="2015" y="1482"/>
              <a:ext cx="2491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sz="3200" b="1" dirty="0">
                  <a:solidFill>
                    <a:schemeClr val="bg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по чертежам и схемам</a:t>
              </a:r>
              <a:endParaRPr lang="en-US" sz="32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Text Box 6"/>
            <p:cNvSpPr txBox="1">
              <a:spLocks noChangeArrowheads="1"/>
            </p:cNvSpPr>
            <p:nvPr/>
          </p:nvSpPr>
          <p:spPr bwMode="gray">
            <a:xfrm>
              <a:off x="1296" y="1454"/>
              <a:ext cx="201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chemeClr val="bg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79884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Рисунок 7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</p:pic>
      <p:grpSp>
        <p:nvGrpSpPr>
          <p:cNvPr id="27" name="Group 22"/>
          <p:cNvGrpSpPr>
            <a:grpSpLocks/>
          </p:cNvGrpSpPr>
          <p:nvPr/>
        </p:nvGrpSpPr>
        <p:grpSpPr bwMode="auto">
          <a:xfrm>
            <a:off x="108463" y="134938"/>
            <a:ext cx="4209908" cy="606425"/>
            <a:chOff x="1248" y="3230"/>
            <a:chExt cx="3216" cy="382"/>
          </a:xfrm>
        </p:grpSpPr>
        <p:sp>
          <p:nvSpPr>
            <p:cNvPr id="28" name="Line 23"/>
            <p:cNvSpPr>
              <a:spLocks noChangeShapeType="1"/>
            </p:cNvSpPr>
            <p:nvPr/>
          </p:nvSpPr>
          <p:spPr bwMode="gray">
            <a:xfrm>
              <a:off x="1440" y="35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3200" b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Rectangle 24"/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0099"/>
                </a:gs>
                <a:gs pos="100000">
                  <a:srgbClr val="9900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0099"/>
              </a:extrusionClr>
              <a:contourClr>
                <a:srgbClr val="990099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 sz="3200" b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Text Box 25"/>
            <p:cNvSpPr txBox="1">
              <a:spLocks noChangeArrowheads="1"/>
            </p:cNvSpPr>
            <p:nvPr/>
          </p:nvSpPr>
          <p:spPr bwMode="gray">
            <a:xfrm>
              <a:off x="2057" y="3243"/>
              <a:ext cx="811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3200" b="1" dirty="0">
                  <a:solidFill>
                    <a:schemeClr val="bg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по теме</a:t>
              </a:r>
              <a:endParaRPr lang="en-US" sz="32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Text Box 26"/>
            <p:cNvSpPr txBox="1">
              <a:spLocks noChangeArrowheads="1"/>
            </p:cNvSpPr>
            <p:nvPr/>
          </p:nvSpPr>
          <p:spPr bwMode="gray">
            <a:xfrm>
              <a:off x="1296" y="3244"/>
              <a:ext cx="201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chemeClr val="bg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</p:grp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197" y="2590390"/>
            <a:ext cx="5829300" cy="4157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78" y="820475"/>
            <a:ext cx="4459797" cy="3178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76825" y="1229937"/>
            <a:ext cx="37528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Пример конструирования детей группы (из природного материала) на тему «Подводный мир»</a:t>
            </a:r>
          </a:p>
        </p:txBody>
      </p:sp>
    </p:spTree>
    <p:extLst>
      <p:ext uri="{BB962C8B-B14F-4D97-AF65-F5344CB8AC3E}">
        <p14:creationId xmlns:p14="http://schemas.microsoft.com/office/powerpoint/2010/main" val="39279884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Рисунок 7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</p:pic>
      <p:grpSp>
        <p:nvGrpSpPr>
          <p:cNvPr id="11" name="Group 7"/>
          <p:cNvGrpSpPr>
            <a:grpSpLocks/>
          </p:cNvGrpSpPr>
          <p:nvPr/>
        </p:nvGrpSpPr>
        <p:grpSpPr bwMode="auto">
          <a:xfrm>
            <a:off x="134414" y="131762"/>
            <a:ext cx="4180411" cy="665163"/>
            <a:chOff x="1248" y="1993"/>
            <a:chExt cx="3216" cy="419"/>
          </a:xfrm>
        </p:grpSpPr>
        <p:sp>
          <p:nvSpPr>
            <p:cNvPr id="12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3200" b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Rectangle 9"/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  <a:contourClr>
                <a:srgbClr val="99CC00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 sz="3200" b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Text Box 10"/>
            <p:cNvSpPr txBox="1">
              <a:spLocks noChangeArrowheads="1"/>
            </p:cNvSpPr>
            <p:nvPr/>
          </p:nvSpPr>
          <p:spPr bwMode="gray">
            <a:xfrm>
              <a:off x="1972" y="1993"/>
              <a:ext cx="1115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3200" b="1" dirty="0">
                  <a:solidFill>
                    <a:schemeClr val="bg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каркасное</a:t>
              </a:r>
              <a:endParaRPr lang="en-US" sz="32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Text Box 11"/>
            <p:cNvSpPr txBox="1">
              <a:spLocks noChangeArrowheads="1"/>
            </p:cNvSpPr>
            <p:nvPr/>
          </p:nvSpPr>
          <p:spPr bwMode="gray">
            <a:xfrm>
              <a:off x="1296" y="2044"/>
              <a:ext cx="19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3200" b="1" dirty="0">
                  <a:solidFill>
                    <a:schemeClr val="bg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  <a:endParaRPr lang="en-US" sz="32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9" y="2657475"/>
            <a:ext cx="7200923" cy="389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646" y="113056"/>
            <a:ext cx="3355790" cy="368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819151" y="1229937"/>
            <a:ext cx="44195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Конструирование детьми группы (из подручного материала) простейших каркасов (начальный этап)</a:t>
            </a:r>
          </a:p>
        </p:txBody>
      </p:sp>
    </p:spTree>
    <p:extLst>
      <p:ext uri="{BB962C8B-B14F-4D97-AF65-F5344CB8AC3E}">
        <p14:creationId xmlns:p14="http://schemas.microsoft.com/office/powerpoint/2010/main" val="39279884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Рисунок 7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</p:pic>
      <p:grpSp>
        <p:nvGrpSpPr>
          <p:cNvPr id="11" name="Group 12"/>
          <p:cNvGrpSpPr>
            <a:grpSpLocks/>
          </p:cNvGrpSpPr>
          <p:nvPr/>
        </p:nvGrpSpPr>
        <p:grpSpPr bwMode="auto">
          <a:xfrm>
            <a:off x="213936" y="67536"/>
            <a:ext cx="4358063" cy="682149"/>
            <a:chOff x="1248" y="2555"/>
            <a:chExt cx="3216" cy="467"/>
          </a:xfrm>
        </p:grpSpPr>
        <p:sp>
          <p:nvSpPr>
            <p:cNvPr id="12" name="Line 13"/>
            <p:cNvSpPr>
              <a:spLocks noChangeShapeType="1"/>
            </p:cNvSpPr>
            <p:nvPr/>
          </p:nvSpPr>
          <p:spPr bwMode="gray">
            <a:xfrm>
              <a:off x="1440" y="29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3200" b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Rectangle 14"/>
            <p:cNvSpPr>
              <a:spLocks noChangeArrowheads="1"/>
            </p:cNvSpPr>
            <p:nvPr/>
          </p:nvSpPr>
          <p:spPr bwMode="gray">
            <a:xfrm rot="3419336">
              <a:off x="1261" y="26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66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  <a:contourClr>
                <a:srgbClr val="006699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 sz="3200" b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Text Box 15"/>
            <p:cNvSpPr txBox="1">
              <a:spLocks noChangeArrowheads="1"/>
            </p:cNvSpPr>
            <p:nvPr/>
          </p:nvSpPr>
          <p:spPr bwMode="gray">
            <a:xfrm>
              <a:off x="1937" y="2555"/>
              <a:ext cx="1837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3200" b="1" dirty="0">
                  <a:solidFill>
                    <a:schemeClr val="bg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логических цепей</a:t>
              </a:r>
              <a:endParaRPr lang="en-US" sz="32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Text Box 16"/>
            <p:cNvSpPr txBox="1">
              <a:spLocks noChangeArrowheads="1"/>
            </p:cNvSpPr>
            <p:nvPr/>
          </p:nvSpPr>
          <p:spPr bwMode="gray">
            <a:xfrm>
              <a:off x="1296" y="2654"/>
              <a:ext cx="201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3200" b="1" dirty="0">
                  <a:solidFill>
                    <a:schemeClr val="bg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  <a:endParaRPr lang="en-US" sz="32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79884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Рисунок 7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Ожидаемые результаты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1478" y="1952786"/>
            <a:ext cx="4169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Физическое развитие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32474" y="2380281"/>
            <a:ext cx="5160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Умственное  и интеллектуальное  развитие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85980" y="3198167"/>
            <a:ext cx="4169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Социальное развитие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85980" y="3614980"/>
            <a:ext cx="4169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Речевое развитие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974956" y="911817"/>
            <a:ext cx="4169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Развитие координации и концентрации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974956" y="1773307"/>
            <a:ext cx="4169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Развитие математических способностей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974956" y="2598003"/>
            <a:ext cx="4169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Овладение приемами конструирования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004088" y="3736383"/>
            <a:ext cx="4169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Способность к планированию и анализу</a:t>
            </a:r>
          </a:p>
        </p:txBody>
      </p:sp>
      <p:cxnSp>
        <p:nvCxnSpPr>
          <p:cNvPr id="27" name="Прямая со стрелкой 26"/>
          <p:cNvCxnSpPr>
            <a:endCxn id="22" idx="1"/>
          </p:cNvCxnSpPr>
          <p:nvPr/>
        </p:nvCxnSpPr>
        <p:spPr>
          <a:xfrm>
            <a:off x="2851688" y="1053885"/>
            <a:ext cx="2123268" cy="273431"/>
          </a:xfrm>
          <a:prstGeom prst="straightConnector1">
            <a:avLst/>
          </a:prstGeom>
          <a:ln w="2540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2851688" y="1053885"/>
            <a:ext cx="2076773" cy="1069383"/>
          </a:xfrm>
          <a:prstGeom prst="straightConnector1">
            <a:avLst/>
          </a:prstGeom>
          <a:ln w="2540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>
            <a:endCxn id="24" idx="1"/>
          </p:cNvCxnSpPr>
          <p:nvPr/>
        </p:nvCxnSpPr>
        <p:spPr>
          <a:xfrm>
            <a:off x="2851688" y="1069383"/>
            <a:ext cx="2123268" cy="1944119"/>
          </a:xfrm>
          <a:prstGeom prst="straightConnector1">
            <a:avLst/>
          </a:prstGeom>
          <a:ln w="2540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H="1">
            <a:off x="1828800" y="1069383"/>
            <a:ext cx="976394" cy="1441342"/>
          </a:xfrm>
          <a:prstGeom prst="straightConnector1">
            <a:avLst/>
          </a:prstGeom>
          <a:ln w="2540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>
            <a:off x="2867186" y="1069383"/>
            <a:ext cx="728421" cy="1456841"/>
          </a:xfrm>
          <a:prstGeom prst="straightConnector1">
            <a:avLst/>
          </a:prstGeom>
          <a:ln w="2540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>
            <a:endCxn id="25" idx="0"/>
          </p:cNvCxnSpPr>
          <p:nvPr/>
        </p:nvCxnSpPr>
        <p:spPr>
          <a:xfrm>
            <a:off x="2851688" y="1069383"/>
            <a:ext cx="2236922" cy="2667000"/>
          </a:xfrm>
          <a:prstGeom prst="straightConnector1">
            <a:avLst/>
          </a:prstGeom>
          <a:ln w="2540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 flipH="1">
            <a:off x="2789695" y="1053885"/>
            <a:ext cx="61993" cy="2944678"/>
          </a:xfrm>
          <a:prstGeom prst="straightConnector1">
            <a:avLst/>
          </a:prstGeom>
          <a:ln w="2540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 flipH="1">
            <a:off x="371960" y="1069383"/>
            <a:ext cx="2464230" cy="821410"/>
          </a:xfrm>
          <a:prstGeom prst="straightConnector1">
            <a:avLst/>
          </a:prstGeom>
          <a:ln w="2540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17869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Рисунок 7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687"/>
            <a:ext cx="9144000" cy="669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Заголовок 27"/>
          <p:cNvSpPr>
            <a:spLocks noGrp="1"/>
          </p:cNvSpPr>
          <p:nvPr>
            <p:ph type="title"/>
          </p:nvPr>
        </p:nvSpPr>
        <p:spPr>
          <a:xfrm>
            <a:off x="1200150" y="71437"/>
            <a:ext cx="7810501" cy="1127498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ru-RU" sz="4000" b="1" spc="-15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968634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06" y="2596751"/>
            <a:ext cx="7100888" cy="3851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4" y="260852"/>
            <a:ext cx="3152775" cy="299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0" y="108452"/>
            <a:ext cx="2228850" cy="3808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17869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Рисунок 7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248770" y="-230193"/>
            <a:ext cx="8646459" cy="1127498"/>
          </a:xfrm>
        </p:spPr>
        <p:txBody>
          <a:bodyPr>
            <a:normAutofit/>
          </a:bodyPr>
          <a:lstStyle/>
          <a:p>
            <a:pPr algn="r"/>
            <a:r>
              <a:rPr lang="ru-RU" sz="4000" b="1" spc="-15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Цели, задачи</a:t>
            </a:r>
          </a:p>
        </p:txBody>
      </p:sp>
      <p:grpSp>
        <p:nvGrpSpPr>
          <p:cNvPr id="11" name="Group 173"/>
          <p:cNvGrpSpPr>
            <a:grpSpLocks/>
          </p:cNvGrpSpPr>
          <p:nvPr/>
        </p:nvGrpSpPr>
        <p:grpSpPr bwMode="auto">
          <a:xfrm>
            <a:off x="255722" y="3095353"/>
            <a:ext cx="8632555" cy="1844777"/>
            <a:chOff x="1200" y="1800"/>
            <a:chExt cx="3360" cy="333"/>
          </a:xfrm>
        </p:grpSpPr>
        <p:grpSp>
          <p:nvGrpSpPr>
            <p:cNvPr id="12" name="Group 129"/>
            <p:cNvGrpSpPr>
              <a:grpSpLocks/>
            </p:cNvGrpSpPr>
            <p:nvPr/>
          </p:nvGrpSpPr>
          <p:grpSpPr bwMode="auto">
            <a:xfrm>
              <a:off x="1440" y="1800"/>
              <a:ext cx="336" cy="333"/>
              <a:chOff x="1289" y="577"/>
              <a:chExt cx="668" cy="664"/>
            </a:xfrm>
          </p:grpSpPr>
          <p:sp>
            <p:nvSpPr>
              <p:cNvPr id="18" name="Oval 130"/>
              <p:cNvSpPr>
                <a:spLocks noChangeArrowheads="1"/>
              </p:cNvSpPr>
              <p:nvPr/>
            </p:nvSpPr>
            <p:spPr bwMode="gray">
              <a:xfrm>
                <a:off x="1289" y="577"/>
                <a:ext cx="668" cy="664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9" name="Oval 131"/>
              <p:cNvSpPr>
                <a:spLocks noChangeArrowheads="1"/>
              </p:cNvSpPr>
              <p:nvPr/>
            </p:nvSpPr>
            <p:spPr bwMode="gray">
              <a:xfrm>
                <a:off x="1296" y="583"/>
                <a:ext cx="646" cy="644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20" name="Oval 132"/>
              <p:cNvSpPr>
                <a:spLocks noChangeArrowheads="1"/>
              </p:cNvSpPr>
              <p:nvPr/>
            </p:nvSpPr>
            <p:spPr bwMode="gray">
              <a:xfrm>
                <a:off x="1304" y="587"/>
                <a:ext cx="631" cy="628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21" name="Oval 133"/>
              <p:cNvSpPr>
                <a:spLocks noChangeArrowheads="1"/>
              </p:cNvSpPr>
              <p:nvPr/>
            </p:nvSpPr>
            <p:spPr bwMode="gray">
              <a:xfrm>
                <a:off x="1311" y="593"/>
                <a:ext cx="600" cy="58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22" name="Oval 134"/>
              <p:cNvSpPr>
                <a:spLocks noChangeArrowheads="1"/>
              </p:cNvSpPr>
              <p:nvPr/>
            </p:nvSpPr>
            <p:spPr bwMode="gray">
              <a:xfrm>
                <a:off x="1346" y="611"/>
                <a:ext cx="533" cy="478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/>
              </a:p>
            </p:txBody>
          </p:sp>
        </p:grpSp>
        <p:sp>
          <p:nvSpPr>
            <p:cNvPr id="13" name="Text Box 135"/>
            <p:cNvSpPr txBox="1">
              <a:spLocks noChangeArrowheads="1"/>
            </p:cNvSpPr>
            <p:nvPr/>
          </p:nvSpPr>
          <p:spPr bwMode="gray">
            <a:xfrm>
              <a:off x="1488" y="1808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2400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14" name="AutoShape 137"/>
            <p:cNvSpPr>
              <a:spLocks noChangeArrowheads="1"/>
            </p:cNvSpPr>
            <p:nvPr/>
          </p:nvSpPr>
          <p:spPr bwMode="gray">
            <a:xfrm>
              <a:off x="1200" y="1808"/>
              <a:ext cx="3360" cy="32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E35E23"/>
                </a:gs>
                <a:gs pos="100000">
                  <a:srgbClr val="E35E23">
                    <a:gamma/>
                    <a:tint val="48627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" name="AutoShape 138"/>
            <p:cNvSpPr>
              <a:spLocks noChangeArrowheads="1"/>
            </p:cNvSpPr>
            <p:nvPr/>
          </p:nvSpPr>
          <p:spPr bwMode="gray">
            <a:xfrm>
              <a:off x="1229" y="2045"/>
              <a:ext cx="3312" cy="8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0AB8C"/>
                </a:gs>
                <a:gs pos="100000">
                  <a:srgbClr val="F0AB8C">
                    <a:gamma/>
                    <a:tint val="5451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" name="AutoShape 139"/>
            <p:cNvSpPr>
              <a:spLocks noChangeArrowheads="1"/>
            </p:cNvSpPr>
            <p:nvPr/>
          </p:nvSpPr>
          <p:spPr bwMode="gray">
            <a:xfrm>
              <a:off x="1229" y="1815"/>
              <a:ext cx="3312" cy="8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17943">
                    <a:gamma/>
                    <a:tint val="33333"/>
                    <a:invGamma/>
                  </a:srgbClr>
                </a:gs>
                <a:gs pos="100000">
                  <a:srgbClr val="F17943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" name="Text Box 140"/>
            <p:cNvSpPr txBox="1">
              <a:spLocks noChangeArrowheads="1"/>
            </p:cNvSpPr>
            <p:nvPr/>
          </p:nvSpPr>
          <p:spPr bwMode="gray">
            <a:xfrm>
              <a:off x="1275" y="1846"/>
              <a:ext cx="3260" cy="2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sz="2400" b="1" dirty="0"/>
                <a:t>Развивать умение работать в конструировании по условиям, темам, замыслу;  использовать готовые чертежи и схемы и вносить в конструкции свои изменения</a:t>
              </a:r>
              <a:endParaRPr lang="en-US" sz="2400" b="1" dirty="0"/>
            </a:p>
          </p:txBody>
        </p:sp>
      </p:grpSp>
      <p:grpSp>
        <p:nvGrpSpPr>
          <p:cNvPr id="23" name="Group 168"/>
          <p:cNvGrpSpPr>
            <a:grpSpLocks/>
          </p:cNvGrpSpPr>
          <p:nvPr/>
        </p:nvGrpSpPr>
        <p:grpSpPr bwMode="auto">
          <a:xfrm>
            <a:off x="240223" y="1629515"/>
            <a:ext cx="8663554" cy="1265021"/>
            <a:chOff x="1200" y="1352"/>
            <a:chExt cx="4174" cy="744"/>
          </a:xfrm>
        </p:grpSpPr>
        <p:sp>
          <p:nvSpPr>
            <p:cNvPr id="24" name="AutoShape 113"/>
            <p:cNvSpPr>
              <a:spLocks noChangeArrowheads="1"/>
            </p:cNvSpPr>
            <p:nvPr/>
          </p:nvSpPr>
          <p:spPr bwMode="gray">
            <a:xfrm>
              <a:off x="1200" y="1352"/>
              <a:ext cx="4174" cy="72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2DE78"/>
                </a:gs>
                <a:gs pos="100000">
                  <a:srgbClr val="F2DE78">
                    <a:gamma/>
                    <a:tint val="39216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" name="AutoShape 115"/>
            <p:cNvSpPr>
              <a:spLocks noChangeArrowheads="1"/>
            </p:cNvSpPr>
            <p:nvPr/>
          </p:nvSpPr>
          <p:spPr bwMode="gray">
            <a:xfrm>
              <a:off x="1229" y="1359"/>
              <a:ext cx="3312" cy="8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EDED85">
                    <a:gamma/>
                    <a:tint val="27451"/>
                    <a:invGamma/>
                  </a:srgbClr>
                </a:gs>
                <a:gs pos="100000">
                  <a:srgbClr val="EDED8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" name="Text Box 116"/>
            <p:cNvSpPr txBox="1">
              <a:spLocks noChangeArrowheads="1"/>
            </p:cNvSpPr>
            <p:nvPr/>
          </p:nvSpPr>
          <p:spPr bwMode="gray">
            <a:xfrm>
              <a:off x="1308" y="1390"/>
              <a:ext cx="3898" cy="7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sz="2400" b="1" dirty="0"/>
                <a:t>Развить у ребенка способность к самостоятельному анализу сооружений, конструкций, чертежей, схем с точки зрения практического назначения объектов</a:t>
              </a:r>
              <a:endParaRPr lang="en-US" sz="24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7" name="Group 174"/>
          <p:cNvGrpSpPr>
            <a:grpSpLocks/>
          </p:cNvGrpSpPr>
          <p:nvPr/>
        </p:nvGrpSpPr>
        <p:grpSpPr bwMode="auto">
          <a:xfrm>
            <a:off x="271220" y="5145438"/>
            <a:ext cx="8601560" cy="1506802"/>
            <a:chOff x="1209" y="2280"/>
            <a:chExt cx="3360" cy="323"/>
          </a:xfrm>
        </p:grpSpPr>
        <p:sp>
          <p:nvSpPr>
            <p:cNvPr id="28" name="AutoShape 94"/>
            <p:cNvSpPr>
              <a:spLocks noChangeArrowheads="1"/>
            </p:cNvSpPr>
            <p:nvPr/>
          </p:nvSpPr>
          <p:spPr bwMode="gray">
            <a:xfrm>
              <a:off x="1209" y="2280"/>
              <a:ext cx="3360" cy="32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48BE67"/>
                </a:gs>
                <a:gs pos="100000">
                  <a:srgbClr val="48BE67">
                    <a:gamma/>
                    <a:tint val="36471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" name="AutoShape 95"/>
            <p:cNvSpPr>
              <a:spLocks noChangeArrowheads="1"/>
            </p:cNvSpPr>
            <p:nvPr/>
          </p:nvSpPr>
          <p:spPr bwMode="gray">
            <a:xfrm>
              <a:off x="1238" y="2517"/>
              <a:ext cx="3312" cy="8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9FE9AA"/>
                </a:gs>
                <a:gs pos="100000">
                  <a:srgbClr val="9FE9AA">
                    <a:gamma/>
                    <a:tint val="42353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" name="AutoShape 96"/>
            <p:cNvSpPr>
              <a:spLocks noChangeArrowheads="1"/>
            </p:cNvSpPr>
            <p:nvPr/>
          </p:nvSpPr>
          <p:spPr bwMode="gray">
            <a:xfrm>
              <a:off x="1233" y="2304"/>
              <a:ext cx="3312" cy="8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4DC976">
                    <a:gamma/>
                    <a:tint val="33333"/>
                    <a:invGamma/>
                  </a:srgbClr>
                </a:gs>
                <a:gs pos="100000">
                  <a:srgbClr val="4DC97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" name="Text Box 97"/>
            <p:cNvSpPr txBox="1">
              <a:spLocks noChangeArrowheads="1"/>
            </p:cNvSpPr>
            <p:nvPr/>
          </p:nvSpPr>
          <p:spPr bwMode="gray">
            <a:xfrm>
              <a:off x="1306" y="2318"/>
              <a:ext cx="3203" cy="2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sz="2400" b="1" dirty="0"/>
                <a:t>Развивать наблюдательность, абстрактное мышление, память, мелкую моторику рук, а так же логику (через построение простейших причинно-следственных связей)</a:t>
              </a:r>
              <a:endParaRPr lang="en-US" sz="240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332660" y="607840"/>
            <a:ext cx="1447800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defTabSz="685800">
              <a:lnSpc>
                <a:spcPct val="90000"/>
              </a:lnSpc>
              <a:spcBef>
                <a:spcPct val="0"/>
              </a:spcBef>
            </a:pPr>
            <a:r>
              <a:rPr lang="ru-RU" sz="4000" b="1" spc="-15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Цели:</a:t>
            </a:r>
          </a:p>
        </p:txBody>
      </p:sp>
    </p:spTree>
    <p:extLst>
      <p:ext uri="{BB962C8B-B14F-4D97-AF65-F5344CB8AC3E}">
        <p14:creationId xmlns:p14="http://schemas.microsoft.com/office/powerpoint/2010/main" val="4082157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Рисунок 7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248770" y="-261189"/>
            <a:ext cx="8646459" cy="112749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ru-RU" sz="4000" b="1" spc="-15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Цели, задачи</a:t>
            </a:r>
          </a:p>
        </p:txBody>
      </p:sp>
      <p:grpSp>
        <p:nvGrpSpPr>
          <p:cNvPr id="11" name="Group 171"/>
          <p:cNvGrpSpPr>
            <a:grpSpLocks/>
          </p:cNvGrpSpPr>
          <p:nvPr/>
        </p:nvGrpSpPr>
        <p:grpSpPr bwMode="auto">
          <a:xfrm>
            <a:off x="263471" y="3099661"/>
            <a:ext cx="8617058" cy="1348353"/>
            <a:chOff x="1200" y="2747"/>
            <a:chExt cx="3360" cy="323"/>
          </a:xfrm>
        </p:grpSpPr>
        <p:sp>
          <p:nvSpPr>
            <p:cNvPr id="12" name="AutoShape 6"/>
            <p:cNvSpPr>
              <a:spLocks noChangeArrowheads="1"/>
            </p:cNvSpPr>
            <p:nvPr/>
          </p:nvSpPr>
          <p:spPr bwMode="gray">
            <a:xfrm>
              <a:off x="1200" y="2747"/>
              <a:ext cx="3360" cy="32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80D4F2"/>
                </a:gs>
                <a:gs pos="100000">
                  <a:srgbClr val="80D4F2">
                    <a:gamma/>
                    <a:tint val="60784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" name="AutoShape 7"/>
            <p:cNvSpPr>
              <a:spLocks noChangeArrowheads="1"/>
            </p:cNvSpPr>
            <p:nvPr/>
          </p:nvSpPr>
          <p:spPr bwMode="gray">
            <a:xfrm>
              <a:off x="1229" y="2984"/>
              <a:ext cx="3312" cy="8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ADE2F5"/>
                </a:gs>
                <a:gs pos="100000">
                  <a:srgbClr val="ADE2F5">
                    <a:gamma/>
                    <a:tint val="51373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" name="AutoShape 8"/>
            <p:cNvSpPr>
              <a:spLocks noChangeArrowheads="1"/>
            </p:cNvSpPr>
            <p:nvPr/>
          </p:nvSpPr>
          <p:spPr bwMode="gray">
            <a:xfrm>
              <a:off x="1229" y="2754"/>
              <a:ext cx="3312" cy="8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80D4F2">
                    <a:gamma/>
                    <a:tint val="33333"/>
                    <a:invGamma/>
                  </a:srgbClr>
                </a:gs>
                <a:gs pos="100000">
                  <a:srgbClr val="80D4F2"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" name="Text Box 16"/>
            <p:cNvSpPr txBox="1">
              <a:spLocks noChangeArrowheads="1"/>
            </p:cNvSpPr>
            <p:nvPr/>
          </p:nvSpPr>
          <p:spPr bwMode="gray">
            <a:xfrm>
              <a:off x="1285" y="2785"/>
              <a:ext cx="3209" cy="1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sz="2400" b="1" dirty="0"/>
                <a:t>Научить детей работать целенаправленно, предварительно планировать свою деятельность</a:t>
              </a:r>
              <a:endParaRPr lang="en-US" sz="24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6" name="Group 172"/>
          <p:cNvGrpSpPr>
            <a:grpSpLocks/>
          </p:cNvGrpSpPr>
          <p:nvPr/>
        </p:nvGrpSpPr>
        <p:grpSpPr bwMode="auto">
          <a:xfrm>
            <a:off x="263472" y="4742485"/>
            <a:ext cx="8617056" cy="1777221"/>
            <a:chOff x="1209" y="3198"/>
            <a:chExt cx="3360" cy="327"/>
          </a:xfrm>
        </p:grpSpPr>
        <p:sp>
          <p:nvSpPr>
            <p:cNvPr id="17" name="AutoShape 118"/>
            <p:cNvSpPr>
              <a:spLocks noChangeArrowheads="1"/>
            </p:cNvSpPr>
            <p:nvPr/>
          </p:nvSpPr>
          <p:spPr bwMode="gray">
            <a:xfrm>
              <a:off x="1209" y="3198"/>
              <a:ext cx="3360" cy="32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8D67E1"/>
                </a:gs>
                <a:gs pos="100000">
                  <a:srgbClr val="8D67E1">
                    <a:gamma/>
                    <a:tint val="36471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" name="AutoShape 119"/>
            <p:cNvSpPr>
              <a:spLocks noChangeArrowheads="1"/>
            </p:cNvSpPr>
            <p:nvPr/>
          </p:nvSpPr>
          <p:spPr bwMode="gray">
            <a:xfrm>
              <a:off x="1238" y="3435"/>
              <a:ext cx="3312" cy="8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CFC0F2"/>
                </a:gs>
                <a:gs pos="100000">
                  <a:srgbClr val="CFC0F2">
                    <a:gamma/>
                    <a:tint val="57647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" name="AutoShape 120"/>
            <p:cNvSpPr>
              <a:spLocks noChangeArrowheads="1"/>
            </p:cNvSpPr>
            <p:nvPr/>
          </p:nvSpPr>
          <p:spPr bwMode="gray">
            <a:xfrm>
              <a:off x="1245" y="3238"/>
              <a:ext cx="3312" cy="8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A080E6">
                    <a:gamma/>
                    <a:tint val="54510"/>
                    <a:invGamma/>
                  </a:srgbClr>
                </a:gs>
                <a:gs pos="100000">
                  <a:srgbClr val="A080E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" name="Text Box 121"/>
            <p:cNvSpPr txBox="1">
              <a:spLocks noChangeArrowheads="1"/>
            </p:cNvSpPr>
            <p:nvPr/>
          </p:nvSpPr>
          <p:spPr bwMode="gray">
            <a:xfrm>
              <a:off x="1257" y="3236"/>
              <a:ext cx="3239" cy="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sz="2400" b="1" dirty="0"/>
                <a:t>Воспитывать у детей воображение, самостоятельность в работе, творческую инициативу, усидчивость,  умение контролировать свою деятельность, направлять ее на более рациональный путь решения задачи</a:t>
              </a:r>
              <a:endParaRPr lang="en-US" sz="24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1" name="Group 174"/>
          <p:cNvGrpSpPr>
            <a:grpSpLocks/>
          </p:cNvGrpSpPr>
          <p:nvPr/>
        </p:nvGrpSpPr>
        <p:grpSpPr bwMode="auto">
          <a:xfrm>
            <a:off x="286718" y="1596326"/>
            <a:ext cx="8570563" cy="1224366"/>
            <a:chOff x="1209" y="2280"/>
            <a:chExt cx="3360" cy="323"/>
          </a:xfrm>
        </p:grpSpPr>
        <p:sp>
          <p:nvSpPr>
            <p:cNvPr id="22" name="AutoShape 94"/>
            <p:cNvSpPr>
              <a:spLocks noChangeArrowheads="1"/>
            </p:cNvSpPr>
            <p:nvPr/>
          </p:nvSpPr>
          <p:spPr bwMode="gray">
            <a:xfrm>
              <a:off x="1209" y="2280"/>
              <a:ext cx="3360" cy="32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48BE67"/>
                </a:gs>
                <a:gs pos="100000">
                  <a:srgbClr val="48BE67">
                    <a:gamma/>
                    <a:tint val="36471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" name="AutoShape 95"/>
            <p:cNvSpPr>
              <a:spLocks noChangeArrowheads="1"/>
            </p:cNvSpPr>
            <p:nvPr/>
          </p:nvSpPr>
          <p:spPr bwMode="gray">
            <a:xfrm>
              <a:off x="1238" y="2517"/>
              <a:ext cx="3312" cy="8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9FE9AA"/>
                </a:gs>
                <a:gs pos="100000">
                  <a:srgbClr val="9FE9AA">
                    <a:gamma/>
                    <a:tint val="42353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" name="AutoShape 96"/>
            <p:cNvSpPr>
              <a:spLocks noChangeArrowheads="1"/>
            </p:cNvSpPr>
            <p:nvPr/>
          </p:nvSpPr>
          <p:spPr bwMode="gray">
            <a:xfrm>
              <a:off x="1238" y="2287"/>
              <a:ext cx="3312" cy="8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4DC976">
                    <a:gamma/>
                    <a:tint val="33333"/>
                    <a:invGamma/>
                  </a:srgbClr>
                </a:gs>
                <a:gs pos="100000">
                  <a:srgbClr val="4DC97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" name="Text Box 97"/>
            <p:cNvSpPr txBox="1">
              <a:spLocks noChangeArrowheads="1"/>
            </p:cNvSpPr>
            <p:nvPr/>
          </p:nvSpPr>
          <p:spPr bwMode="gray">
            <a:xfrm>
              <a:off x="1300" y="2318"/>
              <a:ext cx="3232" cy="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sz="2400" b="1" dirty="0"/>
                <a:t>Воспитать у детей необходимые умения и навыки конструирования</a:t>
              </a:r>
              <a:endParaRPr lang="en-US" sz="240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263471" y="536622"/>
            <a:ext cx="1808781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r" defTabSz="685800">
              <a:lnSpc>
                <a:spcPct val="90000"/>
              </a:lnSpc>
              <a:spcBef>
                <a:spcPct val="0"/>
              </a:spcBef>
              <a:buNone/>
              <a:defRPr sz="4000" b="1" spc="-15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ru-RU" dirty="0"/>
              <a:t>Задачи:</a:t>
            </a:r>
          </a:p>
        </p:txBody>
      </p:sp>
    </p:spTree>
    <p:extLst>
      <p:ext uri="{BB962C8B-B14F-4D97-AF65-F5344CB8AC3E}">
        <p14:creationId xmlns:p14="http://schemas.microsoft.com/office/powerpoint/2010/main" val="4082157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Рисунок 7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Детское конструирование</a:t>
            </a:r>
          </a:p>
        </p:txBody>
      </p:sp>
      <p:sp>
        <p:nvSpPr>
          <p:cNvPr id="174" name="TextBox 173"/>
          <p:cNvSpPr txBox="1"/>
          <p:nvPr/>
        </p:nvSpPr>
        <p:spPr>
          <a:xfrm>
            <a:off x="5179064" y="1647506"/>
            <a:ext cx="3549111" cy="6654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685800">
              <a:lnSpc>
                <a:spcPct val="90000"/>
              </a:lnSpc>
              <a:spcBef>
                <a:spcPct val="0"/>
              </a:spcBef>
            </a:pPr>
            <a:r>
              <a:rPr lang="ru-RU" sz="3300" b="1" dirty="0">
                <a:latin typeface="Times New Roman" pitchFamily="18" charset="0"/>
                <a:ea typeface="+mj-ea"/>
                <a:cs typeface="Times New Roman" pitchFamily="18" charset="0"/>
              </a:rPr>
              <a:t>изобразительное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268320" y="1723225"/>
            <a:ext cx="3254644" cy="5140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defTabSz="685800">
              <a:lnSpc>
                <a:spcPct val="90000"/>
              </a:lnSpc>
              <a:spcBef>
                <a:spcPct val="0"/>
              </a:spcBef>
            </a:pPr>
            <a:r>
              <a:rPr lang="ru-RU" sz="3300" b="1" dirty="0">
                <a:latin typeface="Times New Roman" pitchFamily="18" charset="0"/>
                <a:ea typeface="+mj-ea"/>
                <a:cs typeface="Times New Roman" pitchFamily="18" charset="0"/>
              </a:rPr>
              <a:t>техническое</a:t>
            </a:r>
          </a:p>
        </p:txBody>
      </p:sp>
      <p:sp>
        <p:nvSpPr>
          <p:cNvPr id="176" name="Стрелка вниз 175"/>
          <p:cNvSpPr/>
          <p:nvPr/>
        </p:nvSpPr>
        <p:spPr>
          <a:xfrm rot="3312825">
            <a:off x="3367981" y="885638"/>
            <a:ext cx="309966" cy="10444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7" name="Стрелка вниз 176"/>
          <p:cNvSpPr/>
          <p:nvPr/>
        </p:nvSpPr>
        <p:spPr>
          <a:xfrm rot="18048983">
            <a:off x="4482499" y="847204"/>
            <a:ext cx="309966" cy="10763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978" y="2276896"/>
            <a:ext cx="4097847" cy="2860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52" y="2276896"/>
            <a:ext cx="3805790" cy="347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2157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Рисунок 7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Преодоление недостатков детского конструирования:</a:t>
            </a:r>
          </a:p>
        </p:txBody>
      </p:sp>
      <p:sp>
        <p:nvSpPr>
          <p:cNvPr id="174" name="TextBox 173"/>
          <p:cNvSpPr txBox="1"/>
          <p:nvPr/>
        </p:nvSpPr>
        <p:spPr>
          <a:xfrm>
            <a:off x="0" y="1611823"/>
            <a:ext cx="3905573" cy="2526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742950" indent="-742950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1.Нечеткость замысла</a:t>
            </a:r>
          </a:p>
          <a:p>
            <a:pPr marL="742950" indent="-742950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pPr marL="742950" indent="-742950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2.Неустойчивость.</a:t>
            </a:r>
          </a:p>
          <a:p>
            <a:pPr marL="742950" indent="-742950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marL="30163" indent="-30163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3.Поспешность исполнительской деятельности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45058" y="1485255"/>
            <a:ext cx="5098942" cy="2526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0163" indent="-30163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4.Нечеткость представлений о последовательности действий и неумение их планировать   </a:t>
            </a:r>
          </a:p>
          <a:p>
            <a:pPr marL="30163" indent="-30163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marL="30163" indent="-30163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5.Неумение предварительно анализировать задачу</a:t>
            </a:r>
          </a:p>
        </p:txBody>
      </p:sp>
    </p:spTree>
    <p:extLst>
      <p:ext uri="{BB962C8B-B14F-4D97-AF65-F5344CB8AC3E}">
        <p14:creationId xmlns:p14="http://schemas.microsoft.com/office/powerpoint/2010/main" val="7817869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Рисунок 7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</p:pic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4801294" y="2181253"/>
            <a:ext cx="4014969" cy="650875"/>
            <a:chOff x="1248" y="1440"/>
            <a:chExt cx="3258" cy="410"/>
          </a:xfrm>
        </p:grpSpPr>
        <p:sp>
          <p:nvSpPr>
            <p:cNvPr id="8" name="Line 3"/>
            <p:cNvSpPr>
              <a:spLocks noChangeShapeType="1"/>
            </p:cNvSpPr>
            <p:nvPr/>
          </p:nvSpPr>
          <p:spPr bwMode="gray">
            <a:xfrm>
              <a:off x="1440" y="17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3200" b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Rectangle 4"/>
            <p:cNvSpPr>
              <a:spLocks noChangeArrowheads="1"/>
            </p:cNvSpPr>
            <p:nvPr/>
          </p:nvSpPr>
          <p:spPr bwMode="gray">
            <a:xfrm rot="3419336">
              <a:off x="1261" y="14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7C80"/>
                </a:gs>
                <a:gs pos="100000">
                  <a:srgbClr val="FF7C8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7C80"/>
              </a:extrusionClr>
              <a:contourClr>
                <a:srgbClr val="FF7C80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 sz="3200" b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Text Box 5"/>
            <p:cNvSpPr txBox="1">
              <a:spLocks noChangeArrowheads="1"/>
            </p:cNvSpPr>
            <p:nvPr/>
          </p:nvSpPr>
          <p:spPr bwMode="gray">
            <a:xfrm>
              <a:off x="2015" y="1482"/>
              <a:ext cx="2491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sz="3200" b="1" dirty="0">
                  <a:solidFill>
                    <a:schemeClr val="bg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по чертежам и схемам</a:t>
              </a:r>
              <a:endParaRPr lang="en-US" sz="32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Text Box 6"/>
            <p:cNvSpPr txBox="1">
              <a:spLocks noChangeArrowheads="1"/>
            </p:cNvSpPr>
            <p:nvPr/>
          </p:nvSpPr>
          <p:spPr bwMode="gray">
            <a:xfrm>
              <a:off x="1296" y="1454"/>
              <a:ext cx="201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chemeClr val="bg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</p:grpSp>
      <p:grpSp>
        <p:nvGrpSpPr>
          <p:cNvPr id="12" name="Group 7"/>
          <p:cNvGrpSpPr>
            <a:grpSpLocks/>
          </p:cNvGrpSpPr>
          <p:nvPr/>
        </p:nvGrpSpPr>
        <p:grpSpPr bwMode="auto">
          <a:xfrm>
            <a:off x="259237" y="1278285"/>
            <a:ext cx="4312763" cy="633413"/>
            <a:chOff x="1248" y="2013"/>
            <a:chExt cx="3216" cy="399"/>
          </a:xfrm>
        </p:grpSpPr>
        <p:sp>
          <p:nvSpPr>
            <p:cNvPr id="13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3200" b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Rectangle 9"/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  <a:contourClr>
                <a:srgbClr val="99CC00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 sz="3200" b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Text Box 10"/>
            <p:cNvSpPr txBox="1">
              <a:spLocks noChangeArrowheads="1"/>
            </p:cNvSpPr>
            <p:nvPr/>
          </p:nvSpPr>
          <p:spPr bwMode="gray">
            <a:xfrm>
              <a:off x="2020" y="2013"/>
              <a:ext cx="1160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3200" b="1" dirty="0">
                  <a:solidFill>
                    <a:schemeClr val="bg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по образцу</a:t>
              </a:r>
              <a:endParaRPr lang="en-US" sz="32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Text Box 11"/>
            <p:cNvSpPr txBox="1">
              <a:spLocks noChangeArrowheads="1"/>
            </p:cNvSpPr>
            <p:nvPr/>
          </p:nvSpPr>
          <p:spPr bwMode="gray">
            <a:xfrm>
              <a:off x="1296" y="2044"/>
              <a:ext cx="19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chemeClr val="bg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</p:grpSp>
      <p:grpSp>
        <p:nvGrpSpPr>
          <p:cNvPr id="17" name="Group 12"/>
          <p:cNvGrpSpPr>
            <a:grpSpLocks/>
          </p:cNvGrpSpPr>
          <p:nvPr/>
        </p:nvGrpSpPr>
        <p:grpSpPr bwMode="auto">
          <a:xfrm>
            <a:off x="4741128" y="1294160"/>
            <a:ext cx="4031135" cy="650875"/>
            <a:chOff x="1248" y="2640"/>
            <a:chExt cx="3216" cy="410"/>
          </a:xfrm>
        </p:grpSpPr>
        <p:sp>
          <p:nvSpPr>
            <p:cNvPr id="18" name="Line 13"/>
            <p:cNvSpPr>
              <a:spLocks noChangeShapeType="1"/>
            </p:cNvSpPr>
            <p:nvPr/>
          </p:nvSpPr>
          <p:spPr bwMode="gray">
            <a:xfrm>
              <a:off x="1440" y="29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3200" b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Rectangle 14"/>
            <p:cNvSpPr>
              <a:spLocks noChangeArrowheads="1"/>
            </p:cNvSpPr>
            <p:nvPr/>
          </p:nvSpPr>
          <p:spPr bwMode="gray">
            <a:xfrm rot="3419336">
              <a:off x="1261" y="26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66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  <a:contourClr>
                <a:srgbClr val="006699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 sz="3200" b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Text Box 15"/>
            <p:cNvSpPr txBox="1">
              <a:spLocks noChangeArrowheads="1"/>
            </p:cNvSpPr>
            <p:nvPr/>
          </p:nvSpPr>
          <p:spPr bwMode="gray">
            <a:xfrm>
              <a:off x="2057" y="2682"/>
              <a:ext cx="105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3200" b="1" dirty="0">
                  <a:solidFill>
                    <a:schemeClr val="bg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по модели</a:t>
              </a:r>
              <a:endParaRPr lang="en-US" sz="32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Text Box 16"/>
            <p:cNvSpPr txBox="1">
              <a:spLocks noChangeArrowheads="1"/>
            </p:cNvSpPr>
            <p:nvPr/>
          </p:nvSpPr>
          <p:spPr bwMode="gray">
            <a:xfrm>
              <a:off x="1296" y="2654"/>
              <a:ext cx="201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chemeClr val="bg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</p:grpSp>
      <p:grpSp>
        <p:nvGrpSpPr>
          <p:cNvPr id="22" name="Group 17"/>
          <p:cNvGrpSpPr>
            <a:grpSpLocks/>
          </p:cNvGrpSpPr>
          <p:nvPr/>
        </p:nvGrpSpPr>
        <p:grpSpPr bwMode="auto">
          <a:xfrm>
            <a:off x="325441" y="2092325"/>
            <a:ext cx="4246559" cy="647700"/>
            <a:chOff x="1248" y="3230"/>
            <a:chExt cx="3216" cy="408"/>
          </a:xfrm>
        </p:grpSpPr>
        <p:sp>
          <p:nvSpPr>
            <p:cNvPr id="23" name="Line 18"/>
            <p:cNvSpPr>
              <a:spLocks noChangeShapeType="1"/>
            </p:cNvSpPr>
            <p:nvPr/>
          </p:nvSpPr>
          <p:spPr bwMode="gray">
            <a:xfrm>
              <a:off x="1441" y="3579"/>
              <a:ext cx="3023" cy="1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3200" b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Rectangle 19"/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FF9933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33"/>
              </a:extrusionClr>
              <a:contourClr>
                <a:srgbClr val="FF9933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 sz="3200" b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Text Box 20"/>
            <p:cNvSpPr txBox="1">
              <a:spLocks noChangeArrowheads="1"/>
            </p:cNvSpPr>
            <p:nvPr/>
          </p:nvSpPr>
          <p:spPr bwMode="gray">
            <a:xfrm>
              <a:off x="2017" y="3270"/>
              <a:ext cx="1282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3200" b="1" dirty="0">
                  <a:solidFill>
                    <a:schemeClr val="bg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по условиям</a:t>
              </a:r>
              <a:endParaRPr lang="en-US" sz="32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Text Box 21"/>
            <p:cNvSpPr txBox="1">
              <a:spLocks noChangeArrowheads="1"/>
            </p:cNvSpPr>
            <p:nvPr/>
          </p:nvSpPr>
          <p:spPr bwMode="gray">
            <a:xfrm>
              <a:off x="1296" y="3244"/>
              <a:ext cx="201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chemeClr val="bg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27" name="Group 22"/>
          <p:cNvGrpSpPr>
            <a:grpSpLocks/>
          </p:cNvGrpSpPr>
          <p:nvPr/>
        </p:nvGrpSpPr>
        <p:grpSpPr bwMode="auto">
          <a:xfrm>
            <a:off x="362092" y="2822575"/>
            <a:ext cx="4209908" cy="606425"/>
            <a:chOff x="1248" y="3230"/>
            <a:chExt cx="3216" cy="382"/>
          </a:xfrm>
        </p:grpSpPr>
        <p:sp>
          <p:nvSpPr>
            <p:cNvPr id="28" name="Line 23"/>
            <p:cNvSpPr>
              <a:spLocks noChangeShapeType="1"/>
            </p:cNvSpPr>
            <p:nvPr/>
          </p:nvSpPr>
          <p:spPr bwMode="gray">
            <a:xfrm>
              <a:off x="1440" y="35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3200" b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Rectangle 24"/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0099"/>
                </a:gs>
                <a:gs pos="100000">
                  <a:srgbClr val="9900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0099"/>
              </a:extrusionClr>
              <a:contourClr>
                <a:srgbClr val="990099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 sz="3200" b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Text Box 25"/>
            <p:cNvSpPr txBox="1">
              <a:spLocks noChangeArrowheads="1"/>
            </p:cNvSpPr>
            <p:nvPr/>
          </p:nvSpPr>
          <p:spPr bwMode="gray">
            <a:xfrm>
              <a:off x="2057" y="3243"/>
              <a:ext cx="811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3200" b="1" dirty="0">
                  <a:solidFill>
                    <a:schemeClr val="bg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по теме</a:t>
              </a:r>
              <a:endParaRPr lang="en-US" sz="32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Text Box 26"/>
            <p:cNvSpPr txBox="1">
              <a:spLocks noChangeArrowheads="1"/>
            </p:cNvSpPr>
            <p:nvPr/>
          </p:nvSpPr>
          <p:spPr bwMode="gray">
            <a:xfrm>
              <a:off x="1296" y="3244"/>
              <a:ext cx="201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chemeClr val="bg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</p:grpSp>
      <p:grpSp>
        <p:nvGrpSpPr>
          <p:cNvPr id="32" name="Group 7"/>
          <p:cNvGrpSpPr>
            <a:grpSpLocks/>
          </p:cNvGrpSpPr>
          <p:nvPr/>
        </p:nvGrpSpPr>
        <p:grpSpPr bwMode="auto">
          <a:xfrm>
            <a:off x="391589" y="3465512"/>
            <a:ext cx="4180411" cy="665163"/>
            <a:chOff x="1248" y="1993"/>
            <a:chExt cx="3216" cy="419"/>
          </a:xfrm>
        </p:grpSpPr>
        <p:sp>
          <p:nvSpPr>
            <p:cNvPr id="33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3200" b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" name="Rectangle 9"/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  <a:contourClr>
                <a:srgbClr val="99CC00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 sz="3200" b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Text Box 10"/>
            <p:cNvSpPr txBox="1">
              <a:spLocks noChangeArrowheads="1"/>
            </p:cNvSpPr>
            <p:nvPr/>
          </p:nvSpPr>
          <p:spPr bwMode="gray">
            <a:xfrm>
              <a:off x="1972" y="1993"/>
              <a:ext cx="1115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3200" b="1" dirty="0">
                  <a:solidFill>
                    <a:schemeClr val="bg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каркасное</a:t>
              </a:r>
              <a:endParaRPr lang="en-US" sz="32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Text Box 11"/>
            <p:cNvSpPr txBox="1">
              <a:spLocks noChangeArrowheads="1"/>
            </p:cNvSpPr>
            <p:nvPr/>
          </p:nvSpPr>
          <p:spPr bwMode="gray">
            <a:xfrm>
              <a:off x="1296" y="2044"/>
              <a:ext cx="19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3200" b="1" dirty="0">
                  <a:solidFill>
                    <a:schemeClr val="bg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  <a:endParaRPr lang="en-US" sz="32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7" name="Group 12"/>
          <p:cNvGrpSpPr>
            <a:grpSpLocks/>
          </p:cNvGrpSpPr>
          <p:nvPr/>
        </p:nvGrpSpPr>
        <p:grpSpPr bwMode="auto">
          <a:xfrm>
            <a:off x="4801294" y="3205400"/>
            <a:ext cx="4031940" cy="682149"/>
            <a:chOff x="1248" y="2555"/>
            <a:chExt cx="3216" cy="467"/>
          </a:xfrm>
        </p:grpSpPr>
        <p:sp>
          <p:nvSpPr>
            <p:cNvPr id="38" name="Line 13"/>
            <p:cNvSpPr>
              <a:spLocks noChangeShapeType="1"/>
            </p:cNvSpPr>
            <p:nvPr/>
          </p:nvSpPr>
          <p:spPr bwMode="gray">
            <a:xfrm>
              <a:off x="1440" y="29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3200" b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Rectangle 14"/>
            <p:cNvSpPr>
              <a:spLocks noChangeArrowheads="1"/>
            </p:cNvSpPr>
            <p:nvPr/>
          </p:nvSpPr>
          <p:spPr bwMode="gray">
            <a:xfrm rot="3419336">
              <a:off x="1261" y="26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66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  <a:contourClr>
                <a:srgbClr val="006699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 sz="3200" b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Text Box 15"/>
            <p:cNvSpPr txBox="1">
              <a:spLocks noChangeArrowheads="1"/>
            </p:cNvSpPr>
            <p:nvPr/>
          </p:nvSpPr>
          <p:spPr bwMode="gray">
            <a:xfrm>
              <a:off x="1937" y="2555"/>
              <a:ext cx="1837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3200" b="1" dirty="0">
                  <a:solidFill>
                    <a:schemeClr val="bg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логических цепей</a:t>
              </a:r>
              <a:endParaRPr lang="en-US" sz="32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Text Box 16"/>
            <p:cNvSpPr txBox="1">
              <a:spLocks noChangeArrowheads="1"/>
            </p:cNvSpPr>
            <p:nvPr/>
          </p:nvSpPr>
          <p:spPr bwMode="gray">
            <a:xfrm>
              <a:off x="1296" y="2654"/>
              <a:ext cx="201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3200" b="1" dirty="0">
                  <a:solidFill>
                    <a:schemeClr val="bg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  <a:endParaRPr lang="en-US" sz="32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2" name="Заголовок 1"/>
          <p:cNvSpPr>
            <a:spLocks noGrp="1"/>
          </p:cNvSpPr>
          <p:nvPr>
            <p:ph type="title"/>
          </p:nvPr>
        </p:nvSpPr>
        <p:spPr>
          <a:xfrm>
            <a:off x="1286359" y="192827"/>
            <a:ext cx="7857641" cy="92305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r"/>
            <a:r>
              <a:rPr lang="ru-RU" sz="4000" b="1" spc="-15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Применяемые приемы обучения детскому конструированию</a:t>
            </a:r>
          </a:p>
        </p:txBody>
      </p:sp>
    </p:spTree>
    <p:extLst>
      <p:ext uri="{BB962C8B-B14F-4D97-AF65-F5344CB8AC3E}">
        <p14:creationId xmlns:p14="http://schemas.microsoft.com/office/powerpoint/2010/main" val="2576406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Рисунок 7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</p:pic>
      <p:grpSp>
        <p:nvGrpSpPr>
          <p:cNvPr id="43" name="Group 7"/>
          <p:cNvGrpSpPr>
            <a:grpSpLocks/>
          </p:cNvGrpSpPr>
          <p:nvPr/>
        </p:nvGrpSpPr>
        <p:grpSpPr bwMode="auto">
          <a:xfrm>
            <a:off x="164145" y="106710"/>
            <a:ext cx="4312763" cy="633413"/>
            <a:chOff x="1248" y="2013"/>
            <a:chExt cx="3216" cy="399"/>
          </a:xfrm>
        </p:grpSpPr>
        <p:sp>
          <p:nvSpPr>
            <p:cNvPr id="44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3200" b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Rectangle 9"/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  <a:contourClr>
                <a:srgbClr val="99CC00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 sz="3200" b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Text Box 10"/>
            <p:cNvSpPr txBox="1">
              <a:spLocks noChangeArrowheads="1"/>
            </p:cNvSpPr>
            <p:nvPr/>
          </p:nvSpPr>
          <p:spPr bwMode="gray">
            <a:xfrm>
              <a:off x="2020" y="2013"/>
              <a:ext cx="1160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3200" b="1" dirty="0">
                  <a:solidFill>
                    <a:schemeClr val="bg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по образцу</a:t>
              </a:r>
              <a:endParaRPr lang="en-US" sz="32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7" name="Text Box 11"/>
            <p:cNvSpPr txBox="1">
              <a:spLocks noChangeArrowheads="1"/>
            </p:cNvSpPr>
            <p:nvPr/>
          </p:nvSpPr>
          <p:spPr bwMode="gray">
            <a:xfrm>
              <a:off x="1296" y="2044"/>
              <a:ext cx="19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chemeClr val="bg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0856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Рисунок 7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</p:pic>
      <p:grpSp>
        <p:nvGrpSpPr>
          <p:cNvPr id="11" name="Group 12"/>
          <p:cNvGrpSpPr>
            <a:grpSpLocks/>
          </p:cNvGrpSpPr>
          <p:nvPr/>
        </p:nvGrpSpPr>
        <p:grpSpPr bwMode="auto">
          <a:xfrm>
            <a:off x="119611" y="135362"/>
            <a:ext cx="4031135" cy="650875"/>
            <a:chOff x="1248" y="2640"/>
            <a:chExt cx="3216" cy="410"/>
          </a:xfrm>
        </p:grpSpPr>
        <p:sp>
          <p:nvSpPr>
            <p:cNvPr id="12" name="Line 13"/>
            <p:cNvSpPr>
              <a:spLocks noChangeShapeType="1"/>
            </p:cNvSpPr>
            <p:nvPr/>
          </p:nvSpPr>
          <p:spPr bwMode="gray">
            <a:xfrm>
              <a:off x="1440" y="29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3200" b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Rectangle 14"/>
            <p:cNvSpPr>
              <a:spLocks noChangeArrowheads="1"/>
            </p:cNvSpPr>
            <p:nvPr/>
          </p:nvSpPr>
          <p:spPr bwMode="gray">
            <a:xfrm rot="3419336">
              <a:off x="1261" y="26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66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  <a:contourClr>
                <a:srgbClr val="006699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 sz="3200" b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Text Box 15"/>
            <p:cNvSpPr txBox="1">
              <a:spLocks noChangeArrowheads="1"/>
            </p:cNvSpPr>
            <p:nvPr/>
          </p:nvSpPr>
          <p:spPr bwMode="gray">
            <a:xfrm>
              <a:off x="2057" y="2682"/>
              <a:ext cx="105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3200" b="1" dirty="0">
                  <a:solidFill>
                    <a:schemeClr val="bg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по модели</a:t>
              </a:r>
              <a:endParaRPr lang="en-US" sz="32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Text Box 16"/>
            <p:cNvSpPr txBox="1">
              <a:spLocks noChangeArrowheads="1"/>
            </p:cNvSpPr>
            <p:nvPr/>
          </p:nvSpPr>
          <p:spPr bwMode="gray">
            <a:xfrm>
              <a:off x="1296" y="2654"/>
              <a:ext cx="201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chemeClr val="bg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798844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349</TotalTime>
  <Words>300</Words>
  <Application>Microsoft Office PowerPoint</Application>
  <PresentationFormat>Экран (4:3)</PresentationFormat>
  <Paragraphs>67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Цели, задачи</vt:lpstr>
      <vt:lpstr>Цели, задачи</vt:lpstr>
      <vt:lpstr>Детское конструирование</vt:lpstr>
      <vt:lpstr>Преодоление недостатков детского конструирования:</vt:lpstr>
      <vt:lpstr>Применяемые приемы обучения детскому конструированию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Ожидаемые результаты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Павел</dc:creator>
  <cp:lastModifiedBy>User</cp:lastModifiedBy>
  <cp:revision>148</cp:revision>
  <dcterms:created xsi:type="dcterms:W3CDTF">2014-11-21T11:00:06Z</dcterms:created>
  <dcterms:modified xsi:type="dcterms:W3CDTF">2021-03-11T14:04:01Z</dcterms:modified>
</cp:coreProperties>
</file>