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9" r:id="rId2"/>
    <p:sldId id="268" r:id="rId3"/>
    <p:sldId id="258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6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4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9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4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1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5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4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A94995-E31C-4886-BACE-5489D731C14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EF1F2-68DE-4164-B192-032C0F79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04801" y="341729"/>
            <a:ext cx="11525250" cy="6048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№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«Дельфин»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Мытищи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 (законных представителей)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«Можно ли заставить ребёнка слушаться?»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читель-логопед Федунь К.Е.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aee/00043d25-efd17476/hello_html_m7fcf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4" y="2479963"/>
            <a:ext cx="2616890" cy="36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9092" y="1817640"/>
            <a:ext cx="7813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Непослушание вызвано борьбой за внимание. 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Непослушание является борьбой за самоутверждение против чрезмерной родительской опеки. 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Желание отомстить. Мне плохо, пусть и вам тоже будет плохо!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веры в собственный успех. 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Появление  нового члена семьи.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Вседозволенность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7828" y="944503"/>
            <a:ext cx="482696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непослушания</a:t>
            </a:r>
          </a:p>
        </p:txBody>
      </p:sp>
    </p:spTree>
    <p:extLst>
      <p:ext uri="{BB962C8B-B14F-4D97-AF65-F5344CB8AC3E}">
        <p14:creationId xmlns:p14="http://schemas.microsoft.com/office/powerpoint/2010/main" val="23359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9" y="1348173"/>
            <a:ext cx="10113818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Будьте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действиях.</a:t>
            </a:r>
          </a:p>
          <a:p>
            <a:pPr algn="just" fontAlgn="base">
              <a:spcAft>
                <a:spcPts val="10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что-то категорически запрещаете, то необходимо соблюдать этот запрет всегда. </a:t>
            </a:r>
          </a:p>
          <a:p>
            <a:pPr algn="just" fontAlgn="base"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разрешать сегодня то, что было запрещено вчера.</a:t>
            </a:r>
          </a:p>
          <a:p>
            <a:pPr fontAlgn="base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Просьбу или распоряжение следует формулировать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ясно для ребёнка. </a:t>
            </a:r>
          </a:p>
          <a:p>
            <a:pPr algn="just" fontAlgn="base"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задавать риторические вопросы по типу «Почему твоя одежда такая грязная?» или «Почему одежда разбросана?». Лучше сказать: «Сними грязную футболку и надень чистую. Убери обувь на место».</a:t>
            </a:r>
          </a:p>
          <a:p>
            <a:pPr fontAlgn="base">
              <a:spcAft>
                <a:spcPts val="12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Приучите ребёнка слушаться с первого слова и сразу же выполнять поручение.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2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пять раз повторите, например,  «Выключи телевизор!» и не предпримите последующих действий, чтобы это было сделано,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все ваши слова пустым звуком. Непослушание не должно оставаться безнаказанным, а при повторном нарушении правил следует усилить меру наказания.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667434"/>
            <a:ext cx="1100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</a:t>
            </a:r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равила, которые помогут установить дисциплину с детьми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4" y="861492"/>
            <a:ext cx="10432473" cy="5742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 присутствии детей у родителей не должно быть разногласий по поводу требований к ребёнку.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 же произошла ссора, то восстановить мир и согласие необходимо также в присутствии детей.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ребенку посильные задания.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ребенка ко всем своим делам, посильным для него. Дети любят «работать, как взрослые».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задания должны соответствовать их пониманию и умению.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10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хвалить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Отругать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родитель, а вот отметить в нем что-то хорошее, похвалить за положительный поступок, может, к сожалению, не каждый взрослый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Заметьте, сколько раз в день вы ругаете ребенка, а сколько хвалите, по факту родители отмечают, что делают гораздо больше замечаний, чем говорят добрых слов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f5/11/da/f511da65cd8c0ebcf3d1bfb3e6c0a9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3316965"/>
            <a:ext cx="3338943" cy="26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9926" y="1027745"/>
            <a:ext cx="10002981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позволять детям фамильярного к себе отношения.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юбовь, ласка и нежность должны сочетаться с уважением и почтением.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Очень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самим создавать положительный пример.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позволяйте себе то, что запрещено делать ребёнку.</a:t>
            </a:r>
          </a:p>
          <a:p>
            <a:pPr fontAlgn="base">
              <a:lnSpc>
                <a:spcPct val="150000"/>
              </a:lnSpc>
              <a:spcAft>
                <a:spcPts val="10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собственные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</a:t>
            </a:r>
          </a:p>
          <a:p>
            <a:pPr fontAlgn="base">
              <a:lnSpc>
                <a:spcPct val="150000"/>
              </a:lnSpc>
              <a:spcAft>
                <a:spcPts val="10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терпеливыми.</a:t>
            </a:r>
          </a:p>
          <a:p>
            <a:pPr fontAlgn="base">
              <a:spcAft>
                <a:spcPts val="10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окружающими людьми.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10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крик при общении. </a:t>
            </a:r>
          </a:p>
          <a:p>
            <a:endParaRPr lang="ru-RU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endParaRPr lang="ru-RU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endParaRPr lang="ru-RU" b="0" i="0" dirty="0" smtClean="0">
              <a:solidFill>
                <a:srgbClr val="38383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862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7.pngwing.com/pngs/598/98/png-transparent-cook-chef-cuisine-menu-food-olive-cook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0652" y1="73746" x2="42391" y2="43980"/>
                        <a14:foregroundMark x1="32065" y1="57191" x2="30326" y2="43478"/>
                        <a14:foregroundMark x1="26522" y1="53512" x2="24891" y2="48161"/>
                        <a14:foregroundMark x1="51413" y1="19064" x2="50978" y2="25418"/>
                        <a14:foregroundMark x1="36522" y1="6856" x2="31739" y2="13712"/>
                        <a14:foregroundMark x1="34130" y1="29097" x2="35870" y2="21237"/>
                        <a14:foregroundMark x1="70978" y1="31271" x2="70978" y2="31271"/>
                        <a14:foregroundMark x1="65109" y1="43478" x2="72717" y2="33946"/>
                        <a14:foregroundMark x1="63804" y1="50836" x2="69674" y2="47659"/>
                        <a14:foregroundMark x1="60652" y1="44482" x2="63043" y2="39298"/>
                        <a14:foregroundMark x1="63478" y1="27090" x2="48587" y2="27090"/>
                        <a14:foregroundMark x1="54130" y1="23913" x2="46196" y2="26421"/>
                        <a14:foregroundMark x1="47935" y1="29097" x2="56522" y2="19064"/>
                        <a14:backgroundMark x1="59239" y1="41137" x2="66522" y2="2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2558" y="2407646"/>
            <a:ext cx="5709442" cy="37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709" y="855805"/>
            <a:ext cx="7010399" cy="444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вашей семье все было гармонично и счастье воцарилось навеки, предлагаю приготовить его по рецепту: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</a:rPr>
              <a:t>- </a:t>
            </a:r>
            <a:r>
              <a:rPr lang="ru-RU" sz="2400" dirty="0" smtClean="0">
                <a:latin typeface="Monotype Corsiva" panose="03010101010201010101" pitchFamily="66" charset="0"/>
              </a:rPr>
              <a:t>берем </a:t>
            </a:r>
            <a:r>
              <a:rPr lang="ru-RU" sz="2400" dirty="0">
                <a:latin typeface="Monotype Corsiva" panose="03010101010201010101" pitchFamily="66" charset="0"/>
              </a:rPr>
              <a:t>большую горсть взаимопонимания,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всыпаем </a:t>
            </a:r>
            <a:r>
              <a:rPr lang="ru-RU" sz="2400" dirty="0">
                <a:latin typeface="Monotype Corsiva" panose="03010101010201010101" pitchFamily="66" charset="0"/>
              </a:rPr>
              <a:t>туда ложку взаимного уважения,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приправляем </a:t>
            </a:r>
            <a:r>
              <a:rPr lang="ru-RU" sz="2400" dirty="0">
                <a:latin typeface="Monotype Corsiva" panose="03010101010201010101" pitchFamily="66" charset="0"/>
              </a:rPr>
              <a:t>все это большой порцией любви,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посыпаем </a:t>
            </a:r>
            <a:r>
              <a:rPr lang="ru-RU" sz="2400" dirty="0">
                <a:latin typeface="Monotype Corsiva" panose="03010101010201010101" pitchFamily="66" charset="0"/>
              </a:rPr>
              <a:t>сверху </a:t>
            </a:r>
            <a:r>
              <a:rPr lang="ru-RU" sz="2400" dirty="0" smtClean="0">
                <a:latin typeface="Monotype Corsiva" panose="03010101010201010101" pitchFamily="66" charset="0"/>
              </a:rPr>
              <a:t>общением </a:t>
            </a:r>
            <a:r>
              <a:rPr lang="ru-RU" sz="2400" dirty="0">
                <a:latin typeface="Monotype Corsiva" panose="03010101010201010101" pitchFamily="66" charset="0"/>
              </a:rPr>
              <a:t>друг с другом</a:t>
            </a:r>
            <a:r>
              <a:rPr lang="ru-RU" sz="2400" dirty="0" smtClean="0">
                <a:latin typeface="Monotype Corsiva" panose="03010101010201010101" pitchFamily="66" charset="0"/>
              </a:rPr>
              <a:t>,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по </a:t>
            </a:r>
            <a:r>
              <a:rPr lang="ru-RU" sz="2400" dirty="0">
                <a:latin typeface="Monotype Corsiva" panose="03010101010201010101" pitchFamily="66" charset="0"/>
              </a:rPr>
              <a:t>вкусу добавляем гармонию,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457200" indent="-457200">
              <a:lnSpc>
                <a:spcPct val="114000"/>
              </a:lnSpc>
              <a:buFontTx/>
              <a:buChar char="-"/>
            </a:pPr>
            <a:endParaRPr lang="ru-RU" sz="2800" dirty="0" smtClean="0">
              <a:latin typeface="Monotype Corsiva" panose="03010101010201010101" pitchFamily="66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 ГОТОВЫЙ РЕЦЕПТ СЕМЕЙНОГО ГАРМОНИЧНОГО СЧАСТЬЯ!</a:t>
            </a:r>
            <a:r>
              <a:rPr lang="ru-RU" sz="2400" dirty="0">
                <a:latin typeface="Monotype Corsiva" panose="03010101010201010101" pitchFamily="66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0575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371</TotalTime>
  <Words>408</Words>
  <Application>Microsoft Office PowerPoint</Application>
  <PresentationFormat>Широкоэкранный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Monotype Corsiva</vt:lpstr>
      <vt:lpstr>Open Sans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Delfin</cp:lastModifiedBy>
  <cp:revision>41</cp:revision>
  <dcterms:created xsi:type="dcterms:W3CDTF">2021-02-28T07:29:11Z</dcterms:created>
  <dcterms:modified xsi:type="dcterms:W3CDTF">2021-03-01T07:43:40Z</dcterms:modified>
</cp:coreProperties>
</file>