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606319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rebuchet MS"/>
              </a:rPr>
              <a:t>МАДОУ ЦРР – ДЕТСКИЙ САД «ДЕЛЬФИН» № </a:t>
            </a:r>
            <a:r>
              <a:rPr lang="ru-RU" dirty="0" smtClean="0">
                <a:solidFill>
                  <a:prstClr val="black"/>
                </a:solidFill>
                <a:latin typeface="Trebuchet MS"/>
              </a:rPr>
              <a:t>47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rebuchet MS"/>
              </a:rPr>
              <a:t> </a:t>
            </a:r>
          </a:p>
          <a:p>
            <a:pPr lvl="0" algn="ctr"/>
            <a:endParaRPr lang="ru-RU" dirty="0">
              <a:solidFill>
                <a:prstClr val="black"/>
              </a:solidFill>
              <a:latin typeface="Trebuchet MS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Trebuchet MS"/>
            </a:endParaRP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rebuchet MS"/>
              </a:rPr>
              <a:t> «Формирование адекватной самооценки у  </a:t>
            </a: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rebuchet MS"/>
              </a:rPr>
              <a:t>    детей  старшего дошкольного возраста».</a:t>
            </a:r>
          </a:p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rebuchet MS"/>
              </a:rPr>
              <a:t>  /рекомендации для воспитателей/</a:t>
            </a:r>
          </a:p>
          <a:p>
            <a:pPr lvl="0" algn="ctr"/>
            <a:endParaRPr lang="ru-RU" dirty="0">
              <a:solidFill>
                <a:prstClr val="black"/>
              </a:solidFill>
              <a:latin typeface="Trebuchet MS"/>
            </a:endParaRPr>
          </a:p>
          <a:p>
            <a:pPr lvl="0" algn="r"/>
            <a:endParaRPr lang="ru-RU" dirty="0" smtClean="0">
              <a:solidFill>
                <a:prstClr val="black"/>
              </a:solidFill>
              <a:latin typeface="Trebuchet MS"/>
            </a:endParaRPr>
          </a:p>
          <a:p>
            <a:pPr lvl="0" algn="r"/>
            <a:endParaRPr lang="ru-RU" dirty="0" smtClean="0">
              <a:solidFill>
                <a:prstClr val="black"/>
              </a:solidFill>
              <a:latin typeface="Trebuchet MS"/>
            </a:endParaRPr>
          </a:p>
          <a:p>
            <a:pPr lvl="0" algn="r"/>
            <a:endParaRPr lang="ru-RU" dirty="0">
              <a:solidFill>
                <a:prstClr val="black"/>
              </a:solidFill>
              <a:latin typeface="Trebuchet MS"/>
            </a:endParaRPr>
          </a:p>
          <a:p>
            <a:pPr lvl="0" algn="r"/>
            <a:r>
              <a:rPr lang="ru-RU" dirty="0" smtClean="0">
                <a:solidFill>
                  <a:prstClr val="black"/>
                </a:solidFill>
                <a:latin typeface="Trebuchet MS"/>
              </a:rPr>
              <a:t>Подготовила</a:t>
            </a:r>
            <a:r>
              <a:rPr lang="ru-RU" dirty="0">
                <a:solidFill>
                  <a:prstClr val="black"/>
                </a:solidFill>
                <a:latin typeface="Trebuchet MS"/>
              </a:rPr>
              <a:t>: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Trebuchet MS"/>
              </a:rPr>
              <a:t>педагог высшей квалификационной категории 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Trebuchet MS"/>
              </a:rPr>
              <a:t> Иванова Надежда </a:t>
            </a:r>
            <a:r>
              <a:rPr lang="ru-RU" dirty="0" smtClean="0">
                <a:solidFill>
                  <a:prstClr val="black"/>
                </a:solidFill>
                <a:latin typeface="Trebuchet MS"/>
              </a:rPr>
              <a:t>Евгеньевна</a:t>
            </a:r>
          </a:p>
          <a:p>
            <a:pPr lvl="0" algn="r"/>
            <a:endParaRPr lang="ru-RU" dirty="0">
              <a:solidFill>
                <a:prstClr val="black"/>
              </a:solidFill>
              <a:latin typeface="Trebuchet MS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Trebuchet MS"/>
              </a:rPr>
              <a:t>	</a:t>
            </a:r>
            <a:endParaRPr lang="ru-RU" dirty="0" smtClean="0">
              <a:solidFill>
                <a:prstClr val="black"/>
              </a:solidFill>
              <a:latin typeface="Trebuchet MS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rebuchet MS"/>
              </a:rPr>
              <a:t>                 МАДОУ № 47»Дельфин» 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Trebuchet MS"/>
              </a:rPr>
              <a:t>              г. Мытищи  2021г.</a:t>
            </a:r>
            <a:endParaRPr lang="ru-RU" dirty="0">
              <a:solidFill>
                <a:prstClr val="black"/>
              </a:solidFill>
              <a:latin typeface="Trebuchet MS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rebuchet MS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rebuchet MS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1027" name="Picture 3" descr="C:\Users\Надежда\Desktop\картинки с карандашами\карандаш-ребенка-17067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323" y="3212976"/>
            <a:ext cx="1799467" cy="28267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5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3096344" cy="59378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>
                <a:latin typeface="Gabriola" panose="04040605051002020D02" pitchFamily="82" charset="0"/>
              </a:rPr>
              <a:t>3.</a:t>
            </a:r>
            <a:r>
              <a:rPr lang="ru-RU" sz="2400" dirty="0">
                <a:latin typeface="Gabriola" panose="04040605051002020D02" pitchFamily="82" charset="0"/>
              </a:rPr>
              <a:t> Расширение и обогащение индивидуального опыта ребенка. Чем разнообразнее деятельность ребенка, чем больше возможностей для активных самостоятельных действий, тем больше у него возможностей для проверки своих способностей и расширения представлений о себе.</a:t>
            </a:r>
            <a:endParaRPr lang="ru-RU" sz="2400" dirty="0">
              <a:latin typeface="Gabriola" panose="04040605051002020D02" pitchFamily="82" charset="0"/>
            </a:endParaRPr>
          </a:p>
        </p:txBody>
      </p:sp>
      <p:pic>
        <p:nvPicPr>
          <p:cNvPr id="7174" name="Picture 6" descr="https://minzdravao.ru/test/sites/default/files/pomosh_det_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49971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932040" y="731520"/>
            <a:ext cx="3672408" cy="57218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>
                <a:latin typeface="Gabriola" panose="04040605051002020D02" pitchFamily="82" charset="0"/>
              </a:rPr>
              <a:t>Развитие способности анализировать свои переживания и результаты своих действий и поступков. Всегда положительно оценивая личность ребенка, необходимо вместе с ним оценивать результаты его действий, сравнивать с образцом, находить причины трудностей и ошибок и способы их исправления. При этом важно формировать у ребенка уверенность, что он справится с трудностями, добьется хороших успехов, у него все получится.</a:t>
            </a:r>
            <a:endParaRPr lang="ru-RU" dirty="0">
              <a:latin typeface="Gabriola" panose="04040605051002020D02" pitchFamily="82" charset="0"/>
            </a:endParaRPr>
          </a:p>
        </p:txBody>
      </p:sp>
      <p:pic>
        <p:nvPicPr>
          <p:cNvPr id="8194" name="Picture 2" descr="https://sun9-66.userapi.com/c857524/v857524251/1f6a3f/tLIn83zTO5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1520"/>
            <a:ext cx="439248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2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512511" cy="1143000"/>
          </a:xfrm>
        </p:spPr>
        <p:txBody>
          <a:bodyPr/>
          <a:lstStyle/>
          <a:p>
            <a:pPr algn="l"/>
            <a:r>
              <a:rPr lang="ru-RU" sz="3600" dirty="0" smtClean="0"/>
              <a:t>Главное – ставить посильные задачи и грамотно их оценивать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517232"/>
            <a:ext cx="8424936" cy="1440160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ru-RU" sz="4500" dirty="0">
                <a:latin typeface="Gabriola" panose="04040605051002020D02" pitchFamily="82" charset="0"/>
              </a:rPr>
              <a:t>Чем больше у ребенка возможностей для самореализации, тем легче ему социализироваться и быстрее происходит формирование самооценки и адекватной оценки окружающих.</a:t>
            </a:r>
            <a:endParaRPr lang="ru-RU" sz="4500" dirty="0">
              <a:latin typeface="Gabriola" panose="04040605051002020D02" pitchFamily="82" charset="0"/>
            </a:endParaRPr>
          </a:p>
          <a:p>
            <a:pPr marL="45720" indent="0" algn="ctr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https://img.7ya.ru/pub/img/22079/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83" y="2276872"/>
            <a:ext cx="4476465" cy="30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7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715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42" name="Picture 2" descr="https://fsd.multiurok.ru/html/2020/09/20/s_5f6702106998a/1524713_8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74971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490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878497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74168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Gabriola" panose="04040605051002020D02" pitchFamily="82" charset="0"/>
              </a:rPr>
              <a:t>Сегодня мы с вами рассмотрим: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ru-RU" sz="2800" i="1" dirty="0" smtClean="0">
              <a:latin typeface="Gabriola" panose="04040605051002020D02" pitchFamily="8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Gabriola" panose="04040605051002020D02" pitchFamily="82" charset="0"/>
              </a:rPr>
              <a:t>Что такое самооценка и ее роль в жизни ребенка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Gabriola" panose="04040605051002020D02" pitchFamily="82" charset="0"/>
              </a:rPr>
              <a:t>Как самооценка способствует на социализацию ребенка в обществе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Gabriola" panose="04040605051002020D02" pitchFamily="82" charset="0"/>
              </a:rPr>
              <a:t>Почему важно не упустить момент формирования самооценки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Gabriola" panose="04040605051002020D02" pitchFamily="82" charset="0"/>
              </a:rPr>
              <a:t>Как родители и педагоги могут влиять на складывание адекватной самооценки у ребенка</a:t>
            </a:r>
          </a:p>
          <a:p>
            <a:pPr algn="just"/>
            <a:endParaRPr lang="ru-RU" sz="2800" i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0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71500"/>
            <a:ext cx="6383538" cy="1143000"/>
          </a:xfrm>
        </p:spPr>
        <p:txBody>
          <a:bodyPr/>
          <a:lstStyle/>
          <a:p>
            <a:pPr algn="ctr"/>
            <a:r>
              <a:rPr lang="ru-RU" sz="3200" dirty="0" smtClean="0">
                <a:latin typeface="Gabriola" panose="04040605051002020D02" pitchFamily="82" charset="0"/>
              </a:rPr>
              <a:t>Самооценка это – формирование оценочного компонента самосознания – своего Я.</a:t>
            </a:r>
            <a:endParaRPr lang="ru-RU" sz="3200" dirty="0">
              <a:latin typeface="Gabriola" panose="04040605051002020D02" pitchFamily="8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780928"/>
            <a:ext cx="3645740" cy="340944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Gabriola" panose="04040605051002020D02" pitchFamily="82" charset="0"/>
              </a:rPr>
              <a:t>Дошкольный возраст – это начальный период осознания ребенком самого себя, мотивов и потребностей в мире человеческих отношений. Именно в дошкольном возрасте человек учится социализироваться. Поэтому важно в этот период заложить основы для формирования адекватной самооценки.</a:t>
            </a:r>
            <a:endParaRPr lang="ru-RU" sz="2400" dirty="0">
              <a:latin typeface="Gabriola" panose="04040605051002020D02" pitchFamily="82" charset="0"/>
            </a:endParaRPr>
          </a:p>
        </p:txBody>
      </p:sp>
      <p:pic>
        <p:nvPicPr>
          <p:cNvPr id="1026" name="Picture 2" descr="https://superlogoped.com/assets/zhurnal/3%D1%8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r="6120"/>
          <a:stretch>
            <a:fillRect/>
          </a:stretch>
        </p:blipFill>
        <p:spPr bwMode="auto">
          <a:xfrm>
            <a:off x="4572000" y="2060848"/>
            <a:ext cx="4114800" cy="36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7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296" y="332656"/>
            <a:ext cx="7406208" cy="1143000"/>
          </a:xfrm>
          <a:effectLst/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</a:rPr>
              <a:t>В первую очередь, основы самооценки закладываются в семье. Родителям нужно говорить детям об их качествах, а именно: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2304256" cy="2016224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latin typeface="Gabriola" panose="04040605051002020D02" pitchFamily="82" charset="0"/>
              </a:rPr>
              <a:t> </a:t>
            </a:r>
            <a:r>
              <a:rPr lang="ru-RU" sz="2400" b="1" dirty="0" smtClean="0">
                <a:latin typeface="Gabriola" panose="04040605051002020D02" pitchFamily="82" charset="0"/>
              </a:rPr>
              <a:t>      Мальчикам:</a:t>
            </a:r>
          </a:p>
          <a:p>
            <a:pPr marL="45720" indent="0">
              <a:buNone/>
            </a:pPr>
            <a:r>
              <a:rPr lang="ru-RU" sz="2400" dirty="0" smtClean="0">
                <a:latin typeface="Gabriola" panose="04040605051002020D02" pitchFamily="82" charset="0"/>
              </a:rPr>
              <a:t>-Ты самый умный</a:t>
            </a:r>
          </a:p>
          <a:p>
            <a:pPr marL="45720" indent="0">
              <a:buNone/>
            </a:pPr>
            <a:r>
              <a:rPr lang="ru-RU" sz="2400" dirty="0" smtClean="0">
                <a:latin typeface="Gabriola" panose="04040605051002020D02" pitchFamily="82" charset="0"/>
              </a:rPr>
              <a:t>-Ты очень сильный</a:t>
            </a:r>
          </a:p>
          <a:p>
            <a:pPr marL="45720" indent="0">
              <a:buNone/>
            </a:pPr>
            <a:r>
              <a:rPr lang="ru-RU" sz="2400" dirty="0" smtClean="0">
                <a:latin typeface="Gabriola" panose="04040605051002020D02" pitchFamily="82" charset="0"/>
              </a:rPr>
              <a:t>-Ты трудолюбивый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1475656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Gabriola" panose="04040605051002020D02" pitchFamily="82" charset="0"/>
              </a:rPr>
              <a:t>Девочкам: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Gabriola" panose="04040605051002020D02" pitchFamily="82" charset="0"/>
              </a:rPr>
              <a:t>-Ты такая красивая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Gabriola" panose="04040605051002020D02" pitchFamily="82" charset="0"/>
              </a:rPr>
              <a:t>-Ты очень заботливая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Gabriola" panose="04040605051002020D02" pitchFamily="82" charset="0"/>
              </a:rPr>
              <a:t>-Ты самая добрая</a:t>
            </a:r>
            <a:endParaRPr lang="ru-RU" sz="2400" dirty="0"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926980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Важно! </a:t>
            </a:r>
            <a:r>
              <a:rPr lang="ru-RU" dirty="0" smtClean="0"/>
              <a:t>Заниженные </a:t>
            </a:r>
            <a:r>
              <a:rPr lang="ru-RU" dirty="0"/>
              <a:t>оценки оказывают самое отрицательное воздействие на развитие личности. А завышенные искажают представления детей о своих возможностях в сторону преувеличения результатов. Но в то же время играют положительную роль в организации деятельности, мобилизуя силы ребенка.</a:t>
            </a:r>
            <a:endParaRPr lang="ru-RU" dirty="0"/>
          </a:p>
        </p:txBody>
      </p:sp>
      <p:pic>
        <p:nvPicPr>
          <p:cNvPr id="3074" name="Picture 2" descr="https://sun9-62.userapi.com/c855136/v855136420/1c5082/4ErAIvfph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88552"/>
            <a:ext cx="3048273" cy="304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3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22232" cy="1143000"/>
          </a:xfrm>
        </p:spPr>
        <p:txBody>
          <a:bodyPr/>
          <a:lstStyle/>
          <a:p>
            <a:pPr algn="ctr"/>
            <a:r>
              <a:rPr lang="ru-RU" sz="3200" dirty="0" smtClean="0">
                <a:latin typeface="Gabriola" panose="04040605051002020D02" pitchFamily="82" charset="0"/>
              </a:rPr>
              <a:t>Категорически нельзя –сравнивать  ребенка с другими детьми</a:t>
            </a:r>
            <a:endParaRPr lang="ru-RU" sz="3200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1947" y="5373216"/>
            <a:ext cx="7992888" cy="81042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dirty="0" smtClean="0"/>
              <a:t>Необходимо обсудить вместе с ребенком причины побед или неудач.</a:t>
            </a:r>
            <a:endParaRPr lang="ru-RU" sz="3200" dirty="0"/>
          </a:p>
        </p:txBody>
      </p:sp>
      <p:pic>
        <p:nvPicPr>
          <p:cNvPr id="2052" name="Picture 4" descr="https://avatars.mds.yandex.net/get-zen_doc/1062011/pub_5bb6030c378b9500aabdf78b_5bb60ffb39bd1400a9a07ba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192688" cy="334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8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effectLst/>
                <a:latin typeface="Gabriola" panose="04040605051002020D02" pitchFamily="82" charset="0"/>
              </a:rPr>
              <a:t>Основные стратегии позитивного оценивания ребенка старшего дошкольного </a:t>
            </a:r>
            <a:r>
              <a:rPr lang="ru-RU" sz="3600" dirty="0" smtClean="0">
                <a:effectLst/>
                <a:latin typeface="Gabriola" panose="04040605051002020D02" pitchFamily="82" charset="0"/>
              </a:rPr>
              <a:t>возраста</a:t>
            </a:r>
            <a:endParaRPr lang="ru-RU" sz="3600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700808"/>
            <a:ext cx="7560840" cy="46268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Положительная оценка ребенка как личности, демонстрация доброжелательного к нему отношения («Я знаю, ты очень старался» «Я верю, что все получится»).</a:t>
            </a:r>
          </a:p>
          <a:p>
            <a:r>
              <a:rPr lang="ru-RU" dirty="0"/>
              <a:t>Указания на ошибки, допущенные при выполнении задания, или нарушения норм поведения («Но сейчас ты поступил неправильно…»).</a:t>
            </a:r>
          </a:p>
          <a:p>
            <a:r>
              <a:rPr lang="ru-RU" dirty="0"/>
              <a:t>Анализ причин допущенных ошибок и плохого поведения («Тебе показалось, что Маша толкнула тебя специально, но она это сделала не нарочно»).</a:t>
            </a:r>
          </a:p>
          <a:p>
            <a:r>
              <a:rPr lang="ru-RU" dirty="0"/>
              <a:t>Обсуждение вместе с ребенком способов исправления ошибок и допустимых в данной ситуации форм поведения.</a:t>
            </a:r>
          </a:p>
          <a:p>
            <a:r>
              <a:rPr lang="ru-RU" dirty="0"/>
              <a:t>Выражение уверенности в том, что у него все получится</a:t>
            </a:r>
            <a:r>
              <a:rPr lang="ru-RU" baseline="-25000" dirty="0"/>
              <a:t> </a:t>
            </a:r>
            <a:r>
              <a:rPr lang="ru-RU" dirty="0"/>
              <a:t>(«он не будет больше толкать ребятишек», «она обязательно справится с заданием»).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3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4" y="404664"/>
            <a:ext cx="8208912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Важно! </a:t>
            </a:r>
            <a:r>
              <a:rPr lang="ru-RU" sz="2400" dirty="0" smtClean="0"/>
              <a:t>Обратная связь от педагога или родителя помогает ребенку двигаться в правильном направлении получая оценку со стороны</a:t>
            </a:r>
            <a:endParaRPr lang="ru-RU" sz="2400" dirty="0"/>
          </a:p>
        </p:txBody>
      </p:sp>
      <p:pic>
        <p:nvPicPr>
          <p:cNvPr id="4098" name="Picture 2" descr="https://static.s123-cdn.com/uploads/3443202/2000_5eadd74cd8e7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442839" cy="42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3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84" y="160020"/>
            <a:ext cx="7622232" cy="1143000"/>
          </a:xfrm>
        </p:spPr>
        <p:txBody>
          <a:bodyPr/>
          <a:lstStyle/>
          <a:p>
            <a:pPr algn="ctr"/>
            <a:r>
              <a:rPr lang="ru-RU" sz="1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Общие рекомендации по формированию адекватной самооценки и правильных представлений о себе у детей старшего дошкольного возраста</a:t>
            </a:r>
            <a:r>
              <a:rPr lang="ru-RU" sz="1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772816"/>
            <a:ext cx="3240360" cy="475252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dirty="0" smtClean="0">
                <a:latin typeface="Gabriola" panose="04040605051002020D02" pitchFamily="82" charset="0"/>
              </a:rPr>
              <a:t>1.</a:t>
            </a:r>
            <a:r>
              <a:rPr lang="ru-RU" dirty="0">
                <a:latin typeface="Gabriola" panose="04040605051002020D02" pitchFamily="82" charset="0"/>
              </a:rPr>
              <a:t> Необходимо, чтобы ребенок рос в атмосфере любви, уважения, бережного отношения к его индивидуальным особенностям, заинтересованности в его делах и занятиях, уверенности в его достижениях; вместе с тем – требовательности и последовательности в воспитательных воздействиях со стороны взрослых. Сами взрослые должны выработать единые требования к ребенку и четко их придерживаться.</a:t>
            </a:r>
            <a:endParaRPr lang="ru-RU" dirty="0">
              <a:latin typeface="Gabriola" panose="04040605051002020D02" pitchFamily="82" charset="0"/>
            </a:endParaRPr>
          </a:p>
        </p:txBody>
      </p:sp>
      <p:pic>
        <p:nvPicPr>
          <p:cNvPr id="5122" name="Picture 2" descr="https://u-stena.ru/upload/iblock/10c/10ca459090953eafced248b966cb1e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536504" cy="471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6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36096" y="548680"/>
            <a:ext cx="3284984" cy="6048672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latin typeface="Gabriola" panose="04040605051002020D02" pitchFamily="82" charset="0"/>
              </a:rPr>
              <a:t>2.</a:t>
            </a:r>
            <a:r>
              <a:rPr lang="ru-RU" dirty="0">
                <a:latin typeface="Gabriola" panose="04040605051002020D02" pitchFamily="82" charset="0"/>
              </a:rPr>
              <a:t> Оптимизация отношений ребенка со сверстниками. Необходимо создать условия для полноценного общения ребенка с другими детьми; если у него возникают трудности в отношениях с ними, нужно выяснить причину и помочь дошкольнику приобрести уверенность в коллективе сверстников. Каждый ребенок должен переживать ситуацию успеха в кругу сверстников и учиться гордиться своими достижениями.</a:t>
            </a:r>
            <a:endParaRPr lang="ru-RU" dirty="0">
              <a:latin typeface="Gabriola" panose="04040605051002020D02" pitchFamily="82" charset="0"/>
            </a:endParaRPr>
          </a:p>
        </p:txBody>
      </p:sp>
      <p:pic>
        <p:nvPicPr>
          <p:cNvPr id="6146" name="Picture 2" descr="https://im0-tub-ru.yandex.net/i?id=ae11108a19f07a3e1284f45918f97c91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5112568" cy="60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3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565</TotalTime>
  <Words>629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Gabriola</vt:lpstr>
      <vt:lpstr>Georgia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Самооценка это – формирование оценочного компонента самосознания – своего Я.</vt:lpstr>
      <vt:lpstr>В первую очередь, основы самооценки закладываются в семье. Родителям нужно говорить детям об их качествах, а именно:</vt:lpstr>
      <vt:lpstr>Категорически нельзя –сравнивать  ребенка с другими детьми</vt:lpstr>
      <vt:lpstr>Основные стратегии позитивного оценивания ребенка старшего дошкольного возраста</vt:lpstr>
      <vt:lpstr>Важно! Обратная связь от педагога или родителя помогает ребенку двигаться в правильном направлении получая оценку со стороны</vt:lpstr>
      <vt:lpstr>Общие рекомендации по формированию адекватной самооценки и правильных представлений о себе у детей старшего дошкольного возраста.</vt:lpstr>
      <vt:lpstr>Презентация PowerPoint</vt:lpstr>
      <vt:lpstr>Презентация PowerPoint</vt:lpstr>
      <vt:lpstr>Презентация PowerPoint</vt:lpstr>
      <vt:lpstr>Главное – ставить посильные задачи и грамотно их оценивать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HP</cp:lastModifiedBy>
  <cp:revision>23</cp:revision>
  <dcterms:created xsi:type="dcterms:W3CDTF">2021-04-21T06:59:24Z</dcterms:created>
  <dcterms:modified xsi:type="dcterms:W3CDTF">2021-05-10T18:51:20Z</dcterms:modified>
</cp:coreProperties>
</file>