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59" r:id="rId2"/>
    <p:sldId id="358" r:id="rId3"/>
    <p:sldId id="360" r:id="rId4"/>
    <p:sldId id="361" r:id="rId5"/>
    <p:sldId id="364" r:id="rId6"/>
    <p:sldId id="407" r:id="rId7"/>
    <p:sldId id="412" r:id="rId8"/>
    <p:sldId id="408" r:id="rId9"/>
    <p:sldId id="411" r:id="rId10"/>
    <p:sldId id="406" r:id="rId11"/>
    <p:sldId id="409" r:id="rId12"/>
    <p:sldId id="413" r:id="rId13"/>
    <p:sldId id="410" r:id="rId14"/>
    <p:sldId id="414" r:id="rId15"/>
    <p:sldId id="416" r:id="rId16"/>
    <p:sldId id="417" r:id="rId17"/>
    <p:sldId id="365" r:id="rId18"/>
    <p:sldId id="368" r:id="rId19"/>
    <p:sldId id="367" r:id="rId20"/>
    <p:sldId id="366" r:id="rId21"/>
    <p:sldId id="373" r:id="rId22"/>
    <p:sldId id="369" r:id="rId23"/>
    <p:sldId id="370" r:id="rId24"/>
    <p:sldId id="372" r:id="rId25"/>
    <p:sldId id="371" r:id="rId26"/>
    <p:sldId id="381" r:id="rId27"/>
    <p:sldId id="374" r:id="rId28"/>
    <p:sldId id="37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3BED2-13F1-434C-AF6D-1E8717B32CBF}" type="datetimeFigureOut">
              <a:rPr lang="ru-RU" smtClean="0"/>
              <a:pPr/>
              <a:t>17.06.2021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3FD31-65F4-48AC-9CC0-E966009DFB2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32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229E879-C3E9-4870-85FA-E0ABF2FA83CD}" type="datetimeFigureOut">
              <a:rPr lang="ru-RU" smtClean="0"/>
              <a:pPr/>
              <a:t>17.06.2021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52276"/>
      </p:ext>
    </p:extLst>
  </p:cSld>
  <p:clrMapOvr>
    <a:masterClrMapping/>
  </p:clrMapOvr>
  <p:transition spd="med">
    <p:wheel spokes="3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17.06.2021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59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17.06.2021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440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17.06.2021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080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17.06.2021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839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17.06.2021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93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17.06.2021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275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229E879-C3E9-4870-85FA-E0ABF2FA83CD}" type="datetimeFigureOut">
              <a:rPr lang="ru-RU" smtClean="0"/>
              <a:pPr/>
              <a:t>17.06.2021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605175"/>
      </p:ext>
    </p:extLst>
  </p:cSld>
  <p:clrMapOvr>
    <a:masterClrMapping/>
  </p:clrMapOvr>
  <p:transition spd="med">
    <p:wheel spokes="3"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17.06.2021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919432"/>
      </p:ext>
    </p:extLst>
  </p:cSld>
  <p:clrMapOvr>
    <a:masterClrMapping/>
  </p:clrMapOvr>
  <p:transition spd="med">
    <p:wheel spokes="3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17.06.2021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171696"/>
      </p:ext>
    </p:extLst>
  </p:cSld>
  <p:clrMapOvr>
    <a:masterClrMapping/>
  </p:clrMapOvr>
  <p:transition spd="med">
    <p:wheel spokes="3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17.06.2021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075817"/>
      </p:ext>
    </p:extLst>
  </p:cSld>
  <p:clrMapOvr>
    <a:masterClrMapping/>
  </p:clrMapOvr>
  <p:transition spd="med">
    <p:wheel spokes="3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17.06.2021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277242"/>
      </p:ext>
    </p:extLst>
  </p:cSld>
  <p:clrMapOvr>
    <a:masterClrMapping/>
  </p:clrMapOvr>
  <p:transition spd="med">
    <p:wheel spokes="3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17.06.2021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342104"/>
      </p:ext>
    </p:extLst>
  </p:cSld>
  <p:clrMapOvr>
    <a:masterClrMapping/>
  </p:clrMapOvr>
  <p:transition spd="med">
    <p:wheel spokes="3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17.06.2021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415299"/>
      </p:ext>
    </p:extLst>
  </p:cSld>
  <p:clrMapOvr>
    <a:masterClrMapping/>
  </p:clrMapOvr>
  <p:transition spd="med">
    <p:wheel spokes="3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17.06.2021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962792"/>
      </p:ext>
    </p:extLst>
  </p:cSld>
  <p:clrMapOvr>
    <a:masterClrMapping/>
  </p:clrMapOvr>
  <p:transition spd="med">
    <p:wheel spokes="3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17.06.2021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283073"/>
      </p:ext>
    </p:extLst>
  </p:cSld>
  <p:clrMapOvr>
    <a:masterClrMapping/>
  </p:clrMapOvr>
  <p:transition spd="med">
    <p:wheel spokes="3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17.06.2021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04745"/>
      </p:ext>
    </p:extLst>
  </p:cSld>
  <p:clrMapOvr>
    <a:masterClrMapping/>
  </p:clrMapOvr>
  <p:transition spd="med">
    <p:wheel spokes="3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229E879-C3E9-4870-85FA-E0ABF2FA83CD}" type="datetimeFigureOut">
              <a:rPr lang="ru-RU" smtClean="0"/>
              <a:pPr/>
              <a:t>17.06.2021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med">
    <p:wheel spokes="3"/>
    <p:sndAc>
      <p:stSnd>
        <p:snd r:embed="rId19" name="chimes.wav"/>
      </p:stSnd>
    </p:sndAc>
  </p:transition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.jpeg"/><Relationship Id="rId7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.jpeg"/><Relationship Id="rId7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1071546"/>
            <a:ext cx="8064896" cy="5062924"/>
          </a:xfrm>
          <a:prstGeom prst="rect">
            <a:avLst/>
          </a:prstGeom>
        </p:spPr>
        <p:txBody>
          <a:bodyPr wrap="square">
            <a:spAutoFit/>
            <a:scene3d>
              <a:camera prst="obliqueBottom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МАДОУ № 47 «Дельфин»</a:t>
            </a:r>
          </a:p>
          <a:p>
            <a:pPr algn="ctr"/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Консультация для родителей </a:t>
            </a:r>
          </a:p>
          <a:p>
            <a:pPr algn="ctr"/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«Речевые игры дома»</a:t>
            </a:r>
          </a:p>
          <a:p>
            <a:pPr algn="ctr"/>
            <a:endParaRPr lang="ru-RU" sz="11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Выполнила:</a:t>
            </a:r>
          </a:p>
          <a:p>
            <a:pPr algn="r"/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учитель-логопед Якубова Н.Н.</a:t>
            </a:r>
          </a:p>
          <a:p>
            <a:pPr algn="r"/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Март, 2020 г.</a:t>
            </a:r>
          </a:p>
          <a:p>
            <a:pPr algn="ctr"/>
            <a:r>
              <a:rPr lang="ru-RU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2221330"/>
      </p:ext>
    </p:extLst>
  </p:cSld>
  <p:clrMapOvr>
    <a:masterClrMapping/>
  </p:clrMapOvr>
  <p:transition spd="med">
    <p:dissolve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08720"/>
            <a:ext cx="7200800" cy="48320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Речевые игры для детей младшего и среднего дошкольного возраста </a:t>
            </a: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основном направлены на развитие речи, уточнение и закрепление словаря, воспитание правильного звукопроизношения, умение считать, ориентироваться в пространстве. </a:t>
            </a:r>
          </a:p>
          <a:p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Играя со словом, дети учатся понимать родной язык, осваивают разговорную речь. </a:t>
            </a:r>
            <a:br>
              <a:rPr lang="ru-RU" sz="2800" b="1" spc="5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800" b="1" spc="5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http://blagod-kar.ucoz.ru/WORD/1_81ef40b527583fbc77f82936af9a7928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85" y="4581128"/>
            <a:ext cx="1717907" cy="168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405061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76126"/>
            <a:ext cx="604867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4000" b="1" dirty="0">
                <a:solidFill>
                  <a:srgbClr val="FF0000"/>
                </a:solidFill>
              </a:rPr>
              <a:t>«На птичьем дворе»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2400" b="1" dirty="0"/>
              <a:t>Вспомните, как кричат гуси, куры, утки и т. д.</a:t>
            </a:r>
            <a:br>
              <a:rPr lang="ru-RU" sz="2400" b="1" dirty="0"/>
            </a:br>
            <a:r>
              <a:rPr lang="ru-RU" sz="2400" b="1" dirty="0"/>
              <a:t>Наши уточки с утра – «кря – кря – кря»!</a:t>
            </a:r>
            <a:br>
              <a:rPr lang="ru-RU" sz="2400" b="1" dirty="0"/>
            </a:br>
            <a:r>
              <a:rPr lang="ru-RU" sz="2400" b="1" dirty="0"/>
              <a:t>Наши гуси у пруда – «га – га – га – га»!</a:t>
            </a:r>
            <a:br>
              <a:rPr lang="ru-RU" sz="2400" b="1" dirty="0"/>
            </a:br>
            <a:r>
              <a:rPr lang="ru-RU" sz="2400" b="1" dirty="0"/>
              <a:t>А индюк среди двора – «бал – бал – бал»!</a:t>
            </a:r>
            <a:br>
              <a:rPr lang="ru-RU" sz="2400" b="1" dirty="0"/>
            </a:br>
            <a:r>
              <a:rPr lang="ru-RU" sz="2400" b="1" dirty="0"/>
              <a:t>Наши гуленьки вверху – «гру – гру – гру»!</a:t>
            </a:r>
            <a:br>
              <a:rPr lang="ru-RU" sz="2400" b="1" dirty="0"/>
            </a:br>
            <a:r>
              <a:rPr lang="ru-RU" sz="2400" b="1" dirty="0"/>
              <a:t>А как Петя – петушок</a:t>
            </a:r>
            <a:br>
              <a:rPr lang="ru-RU" sz="2400" b="1" dirty="0"/>
            </a:br>
            <a:r>
              <a:rPr lang="ru-RU" sz="2400" b="1" dirty="0"/>
              <a:t>Рано – рано поутру</a:t>
            </a:r>
            <a:br>
              <a:rPr lang="ru-RU" sz="2400" b="1" dirty="0"/>
            </a:br>
            <a:r>
              <a:rPr lang="ru-RU" sz="2400" b="1" dirty="0"/>
              <a:t>Нам споёт – «ку – ка – ре – ку»! </a:t>
            </a:r>
          </a:p>
          <a:p>
            <a:pPr eaLnBrk="0" hangingPunct="0"/>
            <a:r>
              <a:rPr lang="ru-RU" sz="2400" b="1" dirty="0">
                <a:solidFill>
                  <a:srgbClr val="FF0000"/>
                </a:solidFill>
              </a:rPr>
              <a:t>Затем детей делят на группы </a:t>
            </a:r>
          </a:p>
          <a:p>
            <a:pPr eaLnBrk="0" hangingPunct="0"/>
            <a:r>
              <a:rPr lang="ru-RU" sz="2400" b="1" dirty="0">
                <a:solidFill>
                  <a:srgbClr val="FF0000"/>
                </a:solidFill>
              </a:rPr>
              <a:t>«уточки», «гуси» и т.д. Воспитатель говорит слова, а дети отвечают звукоподражанием</a:t>
            </a:r>
            <a:r>
              <a:rPr lang="ru-RU" sz="2400" b="1" dirty="0"/>
              <a:t>.</a:t>
            </a:r>
          </a:p>
        </p:txBody>
      </p:sp>
      <p:pic>
        <p:nvPicPr>
          <p:cNvPr id="4" name="Picture 4" descr="http://img-fotki.yandex.ru/get/9812/16969765.1e0/0_8b5eb_f52dec34_ori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20944" y="4293096"/>
            <a:ext cx="1356774" cy="1273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http://2.bp.blogspot.com/-2axUl1Z_hpc/UHcplTxvBJI/AAAAAAAAALo/hJvJa4LlXVs/s1600/0_50ea3_418102cf_X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2495" y="1763444"/>
            <a:ext cx="1451538" cy="1159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 extrusionH="215900">
            <a:bevelT w="88900"/>
            <a:bevelB w="82550" prst="riblet"/>
          </a:sp3d>
        </p:spPr>
      </p:pic>
      <p:pic>
        <p:nvPicPr>
          <p:cNvPr id="6" name="Picture 2" descr="http://img-fotki.yandex.ru/get/5902/66124276.4f/0_6d222_d6c03172_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6913045" y="5085184"/>
            <a:ext cx="1008112" cy="1283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://img-fotki.yandex.ru/get/6833/50114850.69b/0_f9f41_737014ae_XL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13045" y="2621455"/>
            <a:ext cx="1772572" cy="1669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5184644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836712"/>
            <a:ext cx="66967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«Голоса животных»</a:t>
            </a:r>
          </a:p>
          <a:p>
            <a:r>
              <a:rPr lang="ru-RU" sz="2000" b="1" i="1" dirty="0"/>
              <a:t>Способствует развитию речи, артикуляционного аппарата, знакомит с животным миром.</a:t>
            </a:r>
            <a:br>
              <a:rPr lang="ru-RU" sz="2000" b="1" i="1" dirty="0"/>
            </a:br>
            <a:r>
              <a:rPr lang="ru-RU" sz="2000" b="1" dirty="0"/>
              <a:t>Покажите ребёнку картинки с животными, рассмотрите их внимательно. Расскажите малышу, где обитает то или иное животное, чем оно питается. Одновременно знакомьте ребёнка с голосами и звуками животных. Показывайте ребёнку картинки и попросите назвать изображённых животных и вспомнить, кто какие звуки издаёт.</a:t>
            </a:r>
          </a:p>
        </p:txBody>
      </p:sp>
      <p:grpSp>
        <p:nvGrpSpPr>
          <p:cNvPr id="4" name="Группа 41"/>
          <p:cNvGrpSpPr>
            <a:grpSpLocks/>
          </p:cNvGrpSpPr>
          <p:nvPr/>
        </p:nvGrpSpPr>
        <p:grpSpPr bwMode="auto">
          <a:xfrm>
            <a:off x="939420" y="3735723"/>
            <a:ext cx="6872940" cy="2980378"/>
            <a:chOff x="381000" y="914400"/>
            <a:chExt cx="8229599" cy="3657600"/>
          </a:xfrm>
        </p:grpSpPr>
        <p:grpSp>
          <p:nvGrpSpPr>
            <p:cNvPr id="5" name="Группа 12"/>
            <p:cNvGrpSpPr>
              <a:grpSpLocks/>
            </p:cNvGrpSpPr>
            <p:nvPr/>
          </p:nvGrpSpPr>
          <p:grpSpPr bwMode="auto">
            <a:xfrm>
              <a:off x="2438400" y="914400"/>
              <a:ext cx="2438400" cy="2628900"/>
              <a:chOff x="990600" y="1"/>
              <a:chExt cx="4691418" cy="6286500"/>
            </a:xfrm>
          </p:grpSpPr>
          <p:pic>
            <p:nvPicPr>
              <p:cNvPr id="15" name="Picture 10" descr="http://img15.nnm.me/6/2/6/d/7/5574fe3853cab63f66f4f7eaa52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981200"/>
                <a:ext cx="4691418" cy="4305301"/>
              </a:xfrm>
              <a:prstGeom prst="trapezoid">
                <a:avLst>
                  <a:gd name="adj" fmla="val 21906"/>
                </a:avLst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pic>
            <p:nvPicPr>
              <p:cNvPr id="16" name="Picture 10" descr="http://img15.nnm.me/6/2/6/d/7/5574fe3853cab63f66f4f7eaa52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"/>
                <a:ext cx="4662984" cy="6248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Группа 6"/>
            <p:cNvGrpSpPr>
              <a:grpSpLocks/>
            </p:cNvGrpSpPr>
            <p:nvPr/>
          </p:nvGrpSpPr>
          <p:grpSpPr bwMode="auto">
            <a:xfrm>
              <a:off x="5029200" y="1752600"/>
              <a:ext cx="2209800" cy="2819400"/>
              <a:chOff x="1371600" y="-457200"/>
              <a:chExt cx="3163519" cy="5105400"/>
            </a:xfrm>
          </p:grpSpPr>
          <p:pic>
            <p:nvPicPr>
              <p:cNvPr id="13" name="Picture 5" descr="http://www.clipartbest.com/cliparts/KTj/n8B/KTjn8BLTq.jpe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6957" y="1371600"/>
                <a:ext cx="3128162" cy="3276600"/>
              </a:xfrm>
              <a:prstGeom prst="trapezoid">
                <a:avLst>
                  <a:gd name="adj" fmla="val 12008"/>
                </a:avLst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pic>
            <p:nvPicPr>
              <p:cNvPr id="14" name="Picture 5" descr="http://www.clipartbest.com/cliparts/KTj/n8B/KTjn8BLTq.jpeg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600" y="-457200"/>
                <a:ext cx="3128162" cy="502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Группа 35"/>
            <p:cNvGrpSpPr>
              <a:grpSpLocks/>
            </p:cNvGrpSpPr>
            <p:nvPr/>
          </p:nvGrpSpPr>
          <p:grpSpPr bwMode="auto">
            <a:xfrm>
              <a:off x="7543800" y="2667000"/>
              <a:ext cx="1066799" cy="1371600"/>
              <a:chOff x="1348020" y="685800"/>
              <a:chExt cx="2991121" cy="3886200"/>
            </a:xfrm>
          </p:grpSpPr>
          <p:pic>
            <p:nvPicPr>
              <p:cNvPr id="11" name="Picture 6" descr="http://www.critterwalls.com/pig2.jp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8020" y="2209800"/>
                <a:ext cx="2967542" cy="2362200"/>
              </a:xfrm>
              <a:prstGeom prst="trapezoid">
                <a:avLst/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pic>
            <p:nvPicPr>
              <p:cNvPr id="12" name="Picture 6" descr="http://www.critterwalls.com/pig2.jpg"/>
              <p:cNvPicPr>
                <a:picLocks noChangeAspect="1" noChangeArrowheads="1"/>
              </p:cNvPicPr>
              <p:nvPr/>
            </p:nvPicPr>
            <p:blipFill>
              <a:blip r:embed="rId9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601" y="685800"/>
                <a:ext cx="2967540" cy="388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Группа 38"/>
            <p:cNvGrpSpPr>
              <a:grpSpLocks/>
            </p:cNvGrpSpPr>
            <p:nvPr/>
          </p:nvGrpSpPr>
          <p:grpSpPr bwMode="auto">
            <a:xfrm>
              <a:off x="381000" y="2514600"/>
              <a:ext cx="1752600" cy="1905000"/>
              <a:chOff x="990600" y="1752600"/>
              <a:chExt cx="2828829" cy="2819400"/>
            </a:xfrm>
          </p:grpSpPr>
          <p:pic>
            <p:nvPicPr>
              <p:cNvPr id="9" name="Picture 8" descr="http://bonanzleimages.s3.amazonaws.com/afu/images/1826/3353/13/71bRTpBb5XL._SL1500_.jpg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2590800"/>
                <a:ext cx="2828829" cy="1981200"/>
              </a:xfrm>
              <a:prstGeom prst="trapezoid">
                <a:avLst>
                  <a:gd name="adj" fmla="val 16249"/>
                </a:avLst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pic>
            <p:nvPicPr>
              <p:cNvPr id="10" name="Picture 8" descr="http://bonanzleimages.s3.amazonaws.com/afu/images/1826/3353/13/71bRTpBb5XL._SL1500_.jpg"/>
              <p:cNvPicPr>
                <a:picLocks noChangeAspect="1" noChangeArrowheads="1"/>
              </p:cNvPicPr>
              <p:nvPr/>
            </p:nvPicPr>
            <p:blipFill>
              <a:blip r:embed="rId11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752600"/>
                <a:ext cx="2828829" cy="281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236175519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7510" y="948690"/>
            <a:ext cx="728087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«Пчелки»</a:t>
            </a:r>
            <a:endParaRPr lang="ru-RU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Цель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упражнять детей в диалогической речи,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в правильном произношении звука Ж,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учить действовать по словесному сигналу. 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Воспитатель с детьми вспоминают про пчелок,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рассматривают картинки, предлагает поиграть.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Один ребенок – медведь, остальные – пчелки,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воспитатель – мама-пчелка. 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Полетели пчелки собирать мед с цветочков. </a:t>
            </a:r>
            <a:br>
              <a:rPr lang="ru-RU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Мишка-медведь идет, мед у пчелок унесет, Пчелки, домой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!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Дети бегают по комнате, размахивают руками.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Затем бегут в угол комнаты, медведь направляется туда же. 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Слова пчелок-детей 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Этот улей – домик наш, уходи медведь от нас: ж-ж-ж-ж-ж-ж! 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Машут крыльями, прогоняют медведя, улетают.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Медведь ловит пчелок. 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6626" name="Picture 2" descr="http://prg.stihi.ru/pics/2013/03/19/11429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6362" y="4365104"/>
            <a:ext cx="2241013" cy="249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www.test.roboshayka.ru/upload/forum/52b13a1822f467d6881c3fc4948c72e2.gif"/>
          <p:cNvPicPr>
            <a:picLocks noChangeAspect="1" noChangeArrowheads="1" noCrop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32" y="3250340"/>
            <a:ext cx="1426444" cy="142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test.roboshayka.ru/upload/forum/52b13a1822f467d6881c3fc4948c72e2.gif"/>
          <p:cNvPicPr>
            <a:picLocks noChangeAspect="1" noChangeArrowheads="1" noCrop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354" y="2420888"/>
            <a:ext cx="1426444" cy="142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test.roboshayka.ru/upload/forum/52b13a1822f467d6881c3fc4948c72e2.gif"/>
          <p:cNvPicPr>
            <a:picLocks noChangeAspect="1" noChangeArrowheads="1" noCrop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42346"/>
            <a:ext cx="1426444" cy="142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906227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268760"/>
            <a:ext cx="58326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«Досказалка»</a:t>
            </a:r>
          </a:p>
          <a:p>
            <a:r>
              <a:rPr lang="ru-RU" sz="2800" b="1" dirty="0"/>
              <a:t>Игра помогает научить ребенка договаривать слово, развивает наглядно—образное мышление</a:t>
            </a:r>
          </a:p>
          <a:p>
            <a:r>
              <a:rPr lang="ru-RU" sz="2800" b="1" dirty="0"/>
              <a:t>◈ Как играем: произносите вместе с ребенком:</a:t>
            </a:r>
          </a:p>
          <a:p>
            <a:r>
              <a:rPr lang="ru-RU" sz="2800" b="1" dirty="0"/>
              <a:t>Ко-ко-ко — на плите сбежало моло... (ко).</a:t>
            </a:r>
          </a:p>
          <a:p>
            <a:r>
              <a:rPr lang="ru-RU" sz="2800" b="1" dirty="0"/>
              <a:t>Ща-ща-ща — зеленая ро... (ща).</a:t>
            </a:r>
          </a:p>
          <a:p>
            <a:r>
              <a:rPr lang="ru-RU" sz="2800" b="1" dirty="0"/>
              <a:t>Чу-чу-ну — педаль кру... (чу).</a:t>
            </a:r>
          </a:p>
        </p:txBody>
      </p:sp>
    </p:spTree>
    <p:extLst>
      <p:ext uri="{BB962C8B-B14F-4D97-AF65-F5344CB8AC3E}">
        <p14:creationId xmlns:p14="http://schemas.microsoft.com/office/powerpoint/2010/main" val="44838506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0986" y="1052736"/>
            <a:ext cx="748883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«У медведя во бору»</a:t>
            </a:r>
            <a:endParaRPr lang="ru-RU" sz="3600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Цель игры</a:t>
            </a:r>
            <a:r>
              <a:rPr lang="ru-RU" sz="1600" b="1" dirty="0"/>
              <a:t>. </a:t>
            </a:r>
            <a:r>
              <a:rPr lang="ru-RU" sz="2000" dirty="0"/>
              <a:t>Развивать речевую активность детей, умение соотносить свои действия со словом,</a:t>
            </a:r>
          </a:p>
          <a:p>
            <a:r>
              <a:rPr lang="ru-RU" sz="2000" dirty="0"/>
              <a:t> быстро реагировать на словесный сигнал, упражнять в произношении звука р.</a:t>
            </a:r>
          </a:p>
          <a:p>
            <a:pPr>
              <a:tabLst>
                <a:tab pos="2152650" algn="l"/>
              </a:tabLst>
            </a:pPr>
            <a:r>
              <a:rPr lang="ru-RU" sz="2000" dirty="0"/>
              <a:t>Давайте играть. Сейчас мы выберем медведя Воспитатель надевает на ребенка-медведя шапочку-маску.) </a:t>
            </a:r>
          </a:p>
          <a:p>
            <a:pPr>
              <a:tabLst>
                <a:tab pos="2152650" algn="l"/>
              </a:tabLst>
            </a:pPr>
            <a:r>
              <a:rPr lang="ru-RU" sz="2000" dirty="0"/>
              <a:t>Вот какой у нас медведь! А умеет он рычать?» «Р-р-р-р»,— рычит медведь.</a:t>
            </a:r>
          </a:p>
          <a:p>
            <a:r>
              <a:rPr lang="ru-RU" sz="2000" dirty="0"/>
              <a:t>«Дети, медведь будет жить вот здесь, в лесу (уводит водящего в сторону).</a:t>
            </a:r>
          </a:p>
          <a:p>
            <a:r>
              <a:rPr lang="ru-RU" sz="2000" dirty="0"/>
              <a:t> Мы пойдем в лес и будем собирать грибы, ягоды.</a:t>
            </a:r>
          </a:p>
          <a:p>
            <a:r>
              <a:rPr lang="ru-RU" sz="2000" dirty="0"/>
              <a:t> Как только медведь зарычит, мы сразу же побежим домой», — объясняет правила игры воспитатель.</a:t>
            </a:r>
          </a:p>
        </p:txBody>
      </p:sp>
    </p:spTree>
    <p:extLst>
      <p:ext uri="{BB962C8B-B14F-4D97-AF65-F5344CB8AC3E}">
        <p14:creationId xmlns:p14="http://schemas.microsoft.com/office/powerpoint/2010/main" val="3966679289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4984" y="1052736"/>
            <a:ext cx="53874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Слова: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У медведя во бору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Грибы, ягоды беру,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А медведь сидит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И на нас рычит: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«Р-р-р!»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 Движения: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Дети и воспитатель имитируют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сбор грибов и ягод, медленно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приближаясь к лесу, где живет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медведь.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Дети и воспитатель убегают,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медведь их догоняет.</a:t>
            </a:r>
          </a:p>
          <a:p>
            <a:br>
              <a:rPr lang="ru-RU" sz="2400" b="1" dirty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4034" name="Picture 2" descr="http://acvarel.ru/upload/iblock/ee2/a7c72b3e-e182-11df-8b17-005056c00008_d7e7330f-fb0a-11e0-be3e-0013d44113c4.resize1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2101416" cy="420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704786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36712"/>
            <a:ext cx="799288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Речевые игры для детей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2694" y="2545140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«Один – много»</a:t>
            </a: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один листочек – много листочков</a:t>
            </a:r>
          </a:p>
        </p:txBody>
      </p:sp>
      <p:pic>
        <p:nvPicPr>
          <p:cNvPr id="4" name="Picture 4" descr="http://918303200.r.cdn77.net/sets/37398/html/58fbe4ed9aea45ba92c0b5309b82ece8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2694" y="3841701"/>
            <a:ext cx="2500330" cy="2357454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4458711" y="3953668"/>
            <a:ext cx="4125787" cy="2479891"/>
            <a:chOff x="4458711" y="3953668"/>
            <a:chExt cx="4125787" cy="2479891"/>
          </a:xfrm>
        </p:grpSpPr>
        <p:pic>
          <p:nvPicPr>
            <p:cNvPr id="5" name="Picture 4" descr="http://918303200.r.cdn77.net/sets/37398/html/58fbe4ed9aea45ba92c0b5309b82ece8.pn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84168" y="3953668"/>
              <a:ext cx="2500330" cy="2357454"/>
            </a:xfrm>
            <a:prstGeom prst="rect">
              <a:avLst/>
            </a:prstGeom>
            <a:noFill/>
          </p:spPr>
        </p:pic>
        <p:pic>
          <p:nvPicPr>
            <p:cNvPr id="6" name="Picture 4" descr="http://918303200.r.cdn77.net/sets/37398/html/58fbe4ed9aea45ba92c0b5309b82ece8.pn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58711" y="4076105"/>
              <a:ext cx="2500330" cy="2357454"/>
            </a:xfrm>
            <a:prstGeom prst="rect">
              <a:avLst/>
            </a:prstGeom>
            <a:noFill/>
          </p:spPr>
        </p:pic>
      </p:grpSp>
      <p:pic>
        <p:nvPicPr>
          <p:cNvPr id="1026" name="Picture 2" descr="https://qrz.ru/graphics/main/arr9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834" y="4566190"/>
            <a:ext cx="1277578" cy="94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201838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3040" y="1340768"/>
            <a:ext cx="6333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«Назови ласково»</a:t>
            </a:r>
          </a:p>
          <a:p>
            <a:pPr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гриб – грибочек  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                   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ягода - ягодка</a:t>
            </a:r>
          </a:p>
        </p:txBody>
      </p:sp>
      <p:pic>
        <p:nvPicPr>
          <p:cNvPr id="4" name="Picture 2" descr="http://learnlearn.net/Naturen/res/Default/ESS_PasteBitmap023022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3040" y="3212976"/>
            <a:ext cx="2928958" cy="3216222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4932040" y="3717032"/>
            <a:ext cx="2743154" cy="2152258"/>
            <a:chOff x="4290226" y="2864477"/>
            <a:chExt cx="3372650" cy="2665259"/>
          </a:xfrm>
        </p:grpSpPr>
        <p:pic>
          <p:nvPicPr>
            <p:cNvPr id="6" name="Picture 6" descr="http://player.myshared.ru/1002163/data/images/img13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90226" y="2864477"/>
              <a:ext cx="2308876" cy="2665259"/>
            </a:xfrm>
            <a:prstGeom prst="rect">
              <a:avLst/>
            </a:prstGeom>
            <a:noFill/>
          </p:spPr>
        </p:pic>
        <p:pic>
          <p:nvPicPr>
            <p:cNvPr id="7" name="Picture 8" descr="http://player.myshared.ru/1002163/data/images/img13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1184668">
              <a:off x="6500826" y="3929066"/>
              <a:ext cx="1162050" cy="142875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242793866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47391"/>
            <a:ext cx="676875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Речевые игры для детей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0646" y="2420888"/>
            <a:ext cx="52655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B050"/>
                </a:solidFill>
              </a:rPr>
              <a:t>«Кто как передвигается?»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B050"/>
                </a:solidFill>
              </a:rPr>
              <a:t>«Кто какой голос подаёт?»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B050"/>
                </a:solidFill>
              </a:rPr>
              <a:t>«Кто где живёт?»</a:t>
            </a:r>
          </a:p>
        </p:txBody>
      </p:sp>
      <p:pic>
        <p:nvPicPr>
          <p:cNvPr id="2050" name="Picture 2" descr="http://i43.tinypic.com/14b22xx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26" y="3714553"/>
            <a:ext cx="3730134" cy="282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itomnic-chehov.ru/gif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540" y="3362508"/>
            <a:ext cx="1585502" cy="98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-fotki.yandex.ru/get/5633/181450557.5a/0_a2fa3_ecc9f7f9_orig.jpg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49404"/>
            <a:ext cx="1584176" cy="191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1.picmix.com/output/stamp/thumb/1/0/9/8/38901_c9b38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0905">
            <a:off x="5796137" y="5339080"/>
            <a:ext cx="2383441" cy="11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zdorovia-ua.info/wp-content/uploads/2015/02/kuznechik-kuznechik.gif"/>
          <p:cNvPicPr>
            <a:picLocks noChangeAspect="1" noChangeArrowheads="1" noCrop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3691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017711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052736"/>
            <a:ext cx="7776864" cy="489364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Хорошая речь – важное условие  развития личности ребёнка. </a:t>
            </a:r>
          </a:p>
          <a:p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Чем богаче и правильнее у ребенка речь, тем легче высказывать  ему свои мысли.</a:t>
            </a:r>
          </a:p>
          <a:p>
            <a:b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 речь ребёнка не является врождённой функцией. Она развивается постепенно , вместе с его ростом и развитием.</a:t>
            </a:r>
          </a:p>
          <a:p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Речь необходимо формировать и развивать в комплексе с общим развитием ребёнка </a:t>
            </a:r>
            <a:br>
              <a:rPr lang="ru-RU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1422648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96752"/>
            <a:ext cx="7388741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Средний дошкольный возраст</a:t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это? Зачем? Куда? Откуда?</a:t>
            </a:r>
          </a:p>
        </p:txBody>
      </p:sp>
      <p:pic>
        <p:nvPicPr>
          <p:cNvPr id="3074" name="Picture 2" descr="http://www.koipkro.kostroma.ru/Kostroma_EDU/mdou38/SiteAssets/DocLib96/%D0%94%D0%BE%D0%BC%D0%B0%D1%88%D0%BD%D1%8F%D1%8F/detisknigoj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52365"/>
            <a:ext cx="2774052" cy="277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http://3.bp.blogspot.com/-0iWMa-wxvgs/VHd3HyIklJI/AAAAAAAADH8/eUi84nVY5cc/s1600/back_and_forth_questions_8159.gif"/>
          <p:cNvPicPr>
            <a:picLocks noChangeAspect="1" noChangeArrowheads="1" noCrop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5029" y="2991737"/>
            <a:ext cx="2267744" cy="283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411952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5543" y="1124743"/>
            <a:ext cx="7128792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2400" b="1" spc="50" dirty="0">
                <a:ln w="11430"/>
                <a:solidFill>
                  <a:srgbClr val="FF0000"/>
                </a:solidFill>
              </a:rPr>
              <a:t>В средней группе воспитатель проводит речевые игры и упражнения, основываясь на накопленные у детей представлениях об окружающем.                                                                                                 Вначале воспитатель может использовать словесные игры, уже знакомые детям по младшей группе, целью которых было развитие речевой, умственной и двигательной активности, а затем уже приступать к играм с более сложным заданием.</a:t>
            </a:r>
            <a:br>
              <a:rPr lang="ru-RU" sz="2400" b="1" spc="50" dirty="0">
                <a:ln w="11430"/>
                <a:solidFill>
                  <a:srgbClr val="FF0000"/>
                </a:solidFill>
              </a:rPr>
            </a:br>
            <a:r>
              <a:rPr lang="ru-RU" sz="2400" b="1" spc="50" dirty="0">
                <a:ln w="11430"/>
                <a:solidFill>
                  <a:srgbClr val="FF0000"/>
                </a:solidFill>
              </a:rPr>
              <a:t>Игры проводятся как со всей группой, так и с небольшими группами играющих. </a:t>
            </a:r>
            <a:endParaRPr lang="en-US" sz="2400" b="1" spc="50" dirty="0">
              <a:ln w="11430"/>
              <a:solidFill>
                <a:srgbClr val="FF0000"/>
              </a:solidFill>
            </a:endParaRPr>
          </a:p>
          <a:p>
            <a:pPr eaLnBrk="0" hangingPunct="0">
              <a:defRPr/>
            </a:pPr>
            <a:r>
              <a:rPr lang="ru-RU" sz="2400" b="1" spc="50" dirty="0">
                <a:ln w="11430"/>
                <a:solidFill>
                  <a:srgbClr val="FF0000"/>
                </a:solidFill>
              </a:rPr>
              <a:t>Воспитатель поощряет самостоятельные словесные игры детей. </a:t>
            </a:r>
          </a:p>
        </p:txBody>
      </p:sp>
    </p:spTree>
    <p:extLst>
      <p:ext uri="{BB962C8B-B14F-4D97-AF65-F5344CB8AC3E}">
        <p14:creationId xmlns:p14="http://schemas.microsoft.com/office/powerpoint/2010/main" val="232787582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643050"/>
            <a:ext cx="7272808" cy="3108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Речевые игры для детей среднего дошкольного возраста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>
                <a:ln w="11430"/>
                <a:solidFill>
                  <a:schemeClr val="bg2">
                    <a:lumMod val="10000"/>
                  </a:schemeClr>
                </a:solidFill>
              </a:rPr>
              <a:t>«</a:t>
            </a:r>
            <a:r>
              <a:rPr lang="ru-RU" sz="2400" b="1" spc="50" dirty="0">
                <a:ln w="11430"/>
                <a:solidFill>
                  <a:schemeClr val="bg2">
                    <a:lumMod val="10000"/>
                  </a:schemeClr>
                </a:solidFill>
              </a:rPr>
              <a:t>Воробушки и автомобиль», «Кто в домике живет», «Гуси-гуси», «Так бывает или нет», «Каравай», «Зайка», «Добавь слово».</a:t>
            </a:r>
            <a:br>
              <a:rPr lang="ru-RU" sz="2400" b="1" spc="50" dirty="0">
                <a:ln w="11430"/>
                <a:solidFill>
                  <a:schemeClr val="bg2">
                    <a:lumMod val="10000"/>
                  </a:schemeClr>
                </a:solidFill>
              </a:rPr>
            </a:br>
            <a:endParaRPr lang="ru-RU" sz="2400" b="1" spc="50" dirty="0">
              <a:ln w="11430"/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15323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367" y="1268760"/>
            <a:ext cx="781308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Зеркало</a:t>
            </a:r>
            <a:endParaRPr lang="ru-RU" sz="4000" dirty="0">
              <a:solidFill>
                <a:srgbClr val="FF0000"/>
              </a:solidFill>
            </a:endParaRPr>
          </a:p>
          <a:p>
            <a:r>
              <a:rPr lang="ru-RU" b="1" i="1" u="sng" dirty="0">
                <a:solidFill>
                  <a:srgbClr val="FF0000"/>
                </a:solidFill>
              </a:rPr>
              <a:t>Цель игры: </a:t>
            </a:r>
            <a:r>
              <a:rPr lang="ru-RU" b="1" u="sng" dirty="0"/>
              <a:t>р</a:t>
            </a:r>
            <a:r>
              <a:rPr lang="ru-RU" dirty="0"/>
              <a:t>азвивать речевую и двигательную активность.</a:t>
            </a:r>
          </a:p>
          <a:p>
            <a:r>
              <a:rPr lang="ru-RU" b="1" dirty="0">
                <a:solidFill>
                  <a:srgbClr val="FF0000"/>
                </a:solidFill>
              </a:rPr>
              <a:t>Ход игры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/>
              <a:t>Дети становятся в круг. Выбранный при помощи считалочки ребенок становится в центр круга. Все остальные произносят:</a:t>
            </a:r>
          </a:p>
          <a:p>
            <a:r>
              <a:rPr lang="ru-RU" dirty="0"/>
              <a:t>Ровным кругом,</a:t>
            </a:r>
          </a:p>
          <a:p>
            <a:r>
              <a:rPr lang="ru-RU" dirty="0"/>
              <a:t>Друг за другом,</a:t>
            </a:r>
          </a:p>
          <a:p>
            <a:r>
              <a:rPr lang="ru-RU" dirty="0"/>
              <a:t>Эй, ребята, не зевать!</a:t>
            </a:r>
          </a:p>
          <a:p>
            <a:r>
              <a:rPr lang="ru-RU" dirty="0"/>
              <a:t>Что нам Вовочка покажет,</a:t>
            </a:r>
          </a:p>
          <a:p>
            <a:r>
              <a:rPr lang="ru-RU" dirty="0"/>
              <a:t>Будем дружно выполнять.</a:t>
            </a:r>
          </a:p>
          <a:p>
            <a:r>
              <a:rPr lang="ru-RU" dirty="0"/>
              <a:t>Ребенок в центре круга показывает</a:t>
            </a:r>
          </a:p>
          <a:p>
            <a:r>
              <a:rPr lang="ru-RU" dirty="0"/>
              <a:t> разнообразные движения, </a:t>
            </a:r>
          </a:p>
          <a:p>
            <a:r>
              <a:rPr lang="ru-RU" dirty="0"/>
              <a:t>остальные дети повторяют</a:t>
            </a:r>
          </a:p>
        </p:txBody>
      </p:sp>
      <p:pic>
        <p:nvPicPr>
          <p:cNvPr id="7170" name="Picture 2" descr="http://www.beruska8.cz/deti/detivetsi2/1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026" y="3429000"/>
            <a:ext cx="9906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t.depositphotos.com/1002326/4452/v/950/depositphotos_44525855-Many-children-got-up-in-a-circle-on-a-white-background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8924"/>
            <a:ext cx="3976653" cy="369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529518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34481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«Что бывает широкое, длинное, высокое, низкое, узкое? </a:t>
            </a: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Цель:</a:t>
            </a:r>
            <a:r>
              <a:rPr lang="ru-RU" sz="2400" b="1" dirty="0"/>
              <a:t> уточнить представления детей о величине предметов, учить находить сходства предметов. </a:t>
            </a:r>
            <a:br>
              <a:rPr lang="ru-RU" sz="2400" b="1" dirty="0"/>
            </a:br>
            <a:r>
              <a:rPr lang="ru-RU" sz="2400" b="1" dirty="0"/>
              <a:t>Дети сидят в кругу, воспитатель называет слова и просить перечислять какие предметы можно назвать этим одним словом. </a:t>
            </a:r>
            <a:br>
              <a:rPr lang="ru-RU" sz="2400" b="1" dirty="0"/>
            </a:br>
            <a:r>
              <a:rPr lang="ru-RU" sz="2400" b="1" dirty="0"/>
              <a:t>-длинный (день, поезд), широкая (дорога, речка) и т. д. </a:t>
            </a:r>
            <a:br>
              <a:rPr lang="ru-RU" sz="24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52893722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4343" y="620688"/>
            <a:ext cx="74168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Мыши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Цель игры.</a:t>
            </a:r>
            <a:r>
              <a:rPr lang="ru-RU" dirty="0"/>
              <a:t> Развивать речевую и двигательную активность детей, вырабатывать реакцию на словесный сигнал.</a:t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Ход игры</a:t>
            </a:r>
            <a:r>
              <a:rPr lang="ru-RU" b="1" dirty="0"/>
              <a:t>.</a:t>
            </a:r>
            <a:r>
              <a:rPr lang="ru-RU" dirty="0"/>
              <a:t> Воспитатель становится вместе с детьми в круг и объясняет правила игры: «Сейчас мы поиграем в игру «Мыши». Выберем мышек (выбирают 3—4 детей), они будут бегать по кругу, убегать из круга и снова вбегать в него. А мы с вами будем мышеловкой». Дети с воспитателем ходят по кругу и произносят такие слова: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Ах, как мыши надоели!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Все погрызли, все поели.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Всюду лезут — вот напасть! 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Доберемся мы до вас.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Берегитесь вы, плутовки!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Как поставим мышеловки, 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Переловим всех сейчас!</a:t>
            </a:r>
            <a:br>
              <a:rPr lang="ru-RU" dirty="0"/>
            </a:br>
            <a:r>
              <a:rPr lang="ru-RU" dirty="0"/>
              <a:t>Дети и воспитатель держатся за руки, высоко поднимают их, пропуская мышек. Когда воспитатель произносит слово «хлоп», дети опускают руки, не выпуская мышек из круга. Кто остался внутри, считается пойманным и становится в общий круг.</a:t>
            </a: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749083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08720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«Так бывает или нет?»</a:t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576086"/>
            <a:ext cx="770485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Цель игры:</a:t>
            </a:r>
            <a:r>
              <a:rPr lang="ru-RU" sz="1600" dirty="0">
                <a:solidFill>
                  <a:srgbClr val="FF0000"/>
                </a:solidFill>
              </a:rPr>
              <a:t> </a:t>
            </a:r>
          </a:p>
          <a:p>
            <a:endParaRPr lang="ru-RU" sz="1600" dirty="0">
              <a:solidFill>
                <a:srgbClr val="FF0000"/>
              </a:solidFill>
            </a:endParaRPr>
          </a:p>
          <a:p>
            <a:r>
              <a:rPr lang="ru-RU" sz="1600" dirty="0"/>
              <a:t>развивать логическое мышление, умение замечать непоследовательность в суждениях.</a:t>
            </a:r>
          </a:p>
          <a:p>
            <a:r>
              <a:rPr lang="ru-RU" sz="1600" i="1" dirty="0"/>
              <a:t>Ход игры.</a:t>
            </a:r>
            <a:endParaRPr lang="ru-RU" sz="1600" dirty="0"/>
          </a:p>
          <a:p>
            <a:r>
              <a:rPr lang="ru-RU" sz="1600" dirty="0"/>
              <a:t>Обращаясь к детям, воспитатель объясняет правила игры: «Сейчас я буду вам о чём-то рассказывать. В моём рассказе вы должны заметить то, чего не бывает. Кто заметит , тот пусть, после того как я закончу, скажет, почему так не может быть.</a:t>
            </a:r>
          </a:p>
          <a:p>
            <a:r>
              <a:rPr lang="ru-RU" sz="1600" dirty="0"/>
              <a:t>Примерные рассказы:</a:t>
            </a:r>
          </a:p>
          <a:p>
            <a:r>
              <a:rPr lang="ru-RU" sz="1600" dirty="0"/>
              <a:t>«Летом, когда солнце ярко светило, мы с ребятами вышли на прогулку. Сделали из снега горку и стали кататься с нее на санках».</a:t>
            </a:r>
          </a:p>
          <a:p>
            <a:r>
              <a:rPr lang="ru-RU" sz="1600" dirty="0"/>
              <a:t>«У Вити сегодня день рождения. Он принёс в детский сад угощение для своих друзей: яблоки, солёные конфеты, сладкие лимоны, груши и печенье. Дети ели и удивлялись. Чему же они удивлялись?»</a:t>
            </a:r>
          </a:p>
          <a:p>
            <a:r>
              <a:rPr lang="ru-RU" sz="1600" dirty="0"/>
              <a:t>Примечание. Вначале рассказ следует включать только одну небылицу, при повторном проведении игры количество небылиц увеличивают, но их не должно быть больше трёх.</a:t>
            </a:r>
          </a:p>
          <a:p>
            <a:r>
              <a:rPr lang="ru-RU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62919333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3697" y="1268760"/>
            <a:ext cx="6877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"Назови одним словом"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110558" y="2564904"/>
            <a:ext cx="4524546" cy="3169924"/>
            <a:chOff x="-469205" y="491294"/>
            <a:chExt cx="7065156" cy="5789350"/>
          </a:xfrm>
        </p:grpSpPr>
        <p:pic>
          <p:nvPicPr>
            <p:cNvPr id="5" name="Picture 2" descr="http://img0.liveinternet.ru/images/foto/c/1/apps/5/10/5010522_getimage_19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469205" y="537562"/>
              <a:ext cx="3423092" cy="2571767"/>
            </a:xfrm>
            <a:prstGeom prst="rect">
              <a:avLst/>
            </a:prstGeom>
            <a:noFill/>
          </p:spPr>
        </p:pic>
        <p:pic>
          <p:nvPicPr>
            <p:cNvPr id="6" name="Picture 4" descr="http://img0.liveinternet.ru/images/foto/c/1/apps/5/10/5010514_getimage_11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458437" y="3453335"/>
              <a:ext cx="3542781" cy="2827309"/>
            </a:xfrm>
            <a:prstGeom prst="rect">
              <a:avLst/>
            </a:prstGeom>
            <a:noFill/>
          </p:spPr>
        </p:pic>
        <p:pic>
          <p:nvPicPr>
            <p:cNvPr id="7" name="Picture 6" descr="http://img1.liveinternet.ru/images/foto/c/1/apps/5/10/5010521_getimage_18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359724" y="491294"/>
              <a:ext cx="3236227" cy="2571767"/>
            </a:xfrm>
            <a:prstGeom prst="rect">
              <a:avLst/>
            </a:prstGeom>
            <a:noFill/>
          </p:spPr>
        </p:pic>
        <p:pic>
          <p:nvPicPr>
            <p:cNvPr id="8" name="Picture 10" descr="http://img0.liveinternet.ru/images/foto/c/1/apps/5/10/5010516_getimage_13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359724" y="3452062"/>
              <a:ext cx="3236227" cy="2804560"/>
            </a:xfrm>
            <a:prstGeom prst="rect">
              <a:avLst/>
            </a:prstGeom>
            <a:noFill/>
          </p:spPr>
        </p:pic>
      </p:grpSp>
      <p:pic>
        <p:nvPicPr>
          <p:cNvPr id="10" name="Picture 2" descr="http://img1.liveinternet.ru/images/foto/c/1/apps/5/10/5010515_getimage_1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77701" y="2590239"/>
            <a:ext cx="2083588" cy="1382822"/>
          </a:xfrm>
          <a:prstGeom prst="rect">
            <a:avLst/>
          </a:prstGeom>
          <a:noFill/>
        </p:spPr>
      </p:pic>
      <p:pic>
        <p:nvPicPr>
          <p:cNvPr id="11" name="Picture 4" descr="http://img0.liveinternet.ru/images/foto/c/1/apps/5/10/5010520_getimage_17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846534" y="4225056"/>
            <a:ext cx="2178568" cy="1471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9676186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318" y="908720"/>
            <a:ext cx="8737162" cy="72142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428750">
              <a:lnSpc>
                <a:spcPct val="60000"/>
              </a:lnSpc>
              <a:buNone/>
            </a:pPr>
            <a:endParaRPr lang="ru-RU" sz="28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428750">
              <a:lnSpc>
                <a:spcPct val="60000"/>
              </a:lnSpc>
              <a:buNone/>
            </a:pPr>
            <a:endParaRPr lang="ru-RU" sz="28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428750">
              <a:lnSpc>
                <a:spcPct val="60000"/>
              </a:lnSpc>
              <a:buNone/>
            </a:pPr>
            <a:endParaRPr lang="ru-RU" sz="28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428750">
              <a:lnSpc>
                <a:spcPct val="60000"/>
              </a:lnSpc>
              <a:buNone/>
            </a:pPr>
            <a:endParaRPr lang="ru-RU" sz="28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428750">
              <a:lnSpc>
                <a:spcPct val="60000"/>
              </a:lnSpc>
              <a:buNone/>
            </a:pPr>
            <a:endParaRPr lang="ru-RU" sz="28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428750">
              <a:lnSpc>
                <a:spcPct val="60000"/>
              </a:lnSpc>
              <a:buNone/>
            </a:pPr>
            <a:endParaRPr lang="ru-RU" sz="28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428750">
              <a:lnSpc>
                <a:spcPct val="60000"/>
              </a:lnSpc>
              <a:buNone/>
            </a:pPr>
            <a:r>
              <a:rPr lang="ru-RU" sz="2800" b="1" i="1" spc="50" dirty="0">
                <a:ln w="11430"/>
                <a:solidFill>
                  <a:srgbClr val="7030A0"/>
                </a:solidFill>
              </a:rPr>
              <a:t>Подготовка к школе –</a:t>
            </a:r>
            <a:r>
              <a:rPr lang="ru-RU" sz="2800" b="1" spc="50" dirty="0">
                <a:ln w="11430"/>
                <a:solidFill>
                  <a:srgbClr val="7030A0"/>
                </a:solidFill>
              </a:rPr>
              <a:t> </a:t>
            </a:r>
            <a:r>
              <a:rPr lang="ru-RU" sz="2400" b="1" i="1" spc="50" dirty="0">
                <a:ln w="11430"/>
                <a:solidFill>
                  <a:srgbClr val="7030A0"/>
                </a:solidFill>
              </a:rPr>
              <a:t>один из самых важных этапов жизни будущего первоклассника. В возрасте 5-7 лет у дошкольника стремительно развиваются основные познавательные процессы – внимание, память, мышление, речь. </a:t>
            </a:r>
          </a:p>
          <a:p>
            <a:pPr marL="1428750">
              <a:lnSpc>
                <a:spcPct val="60000"/>
              </a:lnSpc>
            </a:pPr>
            <a:endParaRPr lang="ru-RU" sz="2400" b="1" i="1" spc="50" dirty="0">
              <a:ln w="11430"/>
              <a:solidFill>
                <a:srgbClr val="7030A0"/>
              </a:solidFill>
            </a:endParaRPr>
          </a:p>
          <a:p>
            <a:pPr marL="1428750">
              <a:lnSpc>
                <a:spcPct val="60000"/>
              </a:lnSpc>
            </a:pPr>
            <a:endParaRPr lang="ru-RU" sz="2400" b="1" i="1" spc="50" dirty="0">
              <a:ln w="11430"/>
              <a:solidFill>
                <a:srgbClr val="7030A0"/>
              </a:solidFill>
            </a:endParaRPr>
          </a:p>
          <a:p>
            <a:pPr marL="1428750">
              <a:lnSpc>
                <a:spcPct val="60000"/>
              </a:lnSpc>
            </a:pPr>
            <a:endParaRPr lang="ru-RU" sz="2400" b="1" i="1" spc="50" dirty="0">
              <a:ln w="11430"/>
              <a:solidFill>
                <a:srgbClr val="7030A0"/>
              </a:solidFill>
            </a:endParaRPr>
          </a:p>
          <a:p>
            <a:pPr marL="1428750">
              <a:lnSpc>
                <a:spcPct val="60000"/>
              </a:lnSpc>
            </a:pPr>
            <a:r>
              <a:rPr lang="ru-RU" sz="2400" b="1" i="1" spc="50" dirty="0">
                <a:ln w="11430"/>
                <a:solidFill>
                  <a:srgbClr val="7030A0"/>
                </a:solidFill>
              </a:rPr>
              <a:t>В старшем же дошкольном возрасте необходимо больше использовать речевые игры с другой целью, а именно: для развития самостоятельности мышления, для формирования мыслительной деятельности детей. </a:t>
            </a:r>
            <a:br>
              <a:rPr lang="ru-RU" sz="2400" b="1" i="1" spc="50" dirty="0">
                <a:ln w="11430"/>
                <a:solidFill>
                  <a:srgbClr val="7030A0"/>
                </a:solidFill>
              </a:rPr>
            </a:br>
            <a:r>
              <a:rPr lang="ru-RU" sz="2400" b="1" i="1" spc="50" dirty="0">
                <a:ln w="11430"/>
                <a:solidFill>
                  <a:srgbClr val="7030A0"/>
                </a:solidFill>
              </a:rPr>
              <a:t>Речевая игра – доступный, полезный, эффективный метод воспитания самостоятельности мышления у детей. </a:t>
            </a:r>
            <a:br>
              <a:rPr lang="ru-RU" sz="2400" b="1" i="1" spc="50" dirty="0">
                <a:ln w="11430"/>
                <a:solidFill>
                  <a:srgbClr val="7030A0"/>
                </a:solidFill>
              </a:rPr>
            </a:br>
            <a:endParaRPr lang="ru-RU" sz="2400" b="1" i="1" spc="50" dirty="0">
              <a:ln w="11430"/>
              <a:solidFill>
                <a:srgbClr val="7030A0"/>
              </a:solidFill>
            </a:endParaRPr>
          </a:p>
          <a:p>
            <a:pPr marL="1428750">
              <a:lnSpc>
                <a:spcPct val="60000"/>
              </a:lnSpc>
              <a:buNone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428750">
              <a:lnSpc>
                <a:spcPct val="60000"/>
              </a:lnSpc>
              <a:buNone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428750">
              <a:lnSpc>
                <a:spcPct val="60000"/>
              </a:lnSpc>
              <a:buNone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428750">
              <a:lnSpc>
                <a:spcPct val="60000"/>
              </a:lnSpc>
              <a:buNone/>
            </a:pP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3338427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911938"/>
            <a:ext cx="6912768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Гораздо успешнее  это осуществлять, используя игры. </a:t>
            </a:r>
          </a:p>
          <a:p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 как в дошкольном возрасте игровая деятельность является ведущей. </a:t>
            </a:r>
          </a:p>
        </p:txBody>
      </p:sp>
      <p:pic>
        <p:nvPicPr>
          <p:cNvPr id="1028" name="Picture 4" descr="http://img-fotki.yandex.ru/get/5644/181450557.70/0_ab654_55cb285e_ori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73016"/>
            <a:ext cx="4434830" cy="2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729286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214422"/>
            <a:ext cx="7920880" cy="44012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/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Значительную роль в  обогащении и развитии словаря  играют речевые игры. Именно в речевой игре ребёнок получает возможность совершенствовать, обогащать, закреплять, активизировать словарь. </a:t>
            </a:r>
            <a:endParaRPr lang="en-US" sz="2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0" hangingPunct="0"/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Они так же формируют слуховое внимание, умение повторять звукосочетание и слова. </a:t>
            </a:r>
            <a:endParaRPr lang="en-US" sz="2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Важность речевых игр для развития детей трудно переоценить. Во время проведения таких игр решаются важные задачи:</a:t>
            </a:r>
          </a:p>
          <a:p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</a:t>
            </a:r>
            <a:r>
              <a:rPr lang="ru-RU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 воспитание звуковой культуры речи;</a:t>
            </a:r>
          </a:p>
          <a:p>
            <a:r>
              <a:rPr lang="ru-RU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• формирование грамматического строя речи;</a:t>
            </a:r>
          </a:p>
          <a:p>
            <a:r>
              <a:rPr lang="ru-RU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• обогащение словарного запаса;</a:t>
            </a:r>
          </a:p>
          <a:p>
            <a:r>
              <a:rPr lang="ru-RU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• развитие связной речи.</a:t>
            </a:r>
          </a:p>
        </p:txBody>
      </p:sp>
    </p:spTree>
    <p:extLst>
      <p:ext uri="{BB962C8B-B14F-4D97-AF65-F5344CB8AC3E}">
        <p14:creationId xmlns:p14="http://schemas.microsoft.com/office/powerpoint/2010/main" val="270581733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1368" y="859497"/>
            <a:ext cx="79310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Речевые игры можно объединить в четыре основные группы: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788581" y="2564904"/>
            <a:ext cx="7931071" cy="4366545"/>
            <a:chOff x="788581" y="1841922"/>
            <a:chExt cx="7950755" cy="531182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88581" y="1841922"/>
              <a:ext cx="1999501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2000" b="1" dirty="0">
                  <a:solidFill>
                    <a:srgbClr val="C00000"/>
                  </a:solidFill>
                </a:rPr>
                <a:t>1. группа </a:t>
              </a:r>
              <a:r>
                <a:rPr lang="ru-RU" sz="2000" dirty="0">
                  <a:solidFill>
                    <a:srgbClr val="7030A0"/>
                  </a:solidFill>
                </a:rPr>
                <a:t>– в  </a:t>
              </a:r>
              <a:r>
                <a:rPr lang="ru-RU" sz="1600" dirty="0">
                  <a:solidFill>
                    <a:srgbClr val="7030A0"/>
                  </a:solidFill>
                </a:rPr>
                <a:t>эту группу входят игры, которые формируют умение выделять существенные признаки предметов и явлений: «Магазин», «Радио», «Да – нет»</a:t>
              </a:r>
              <a:r>
                <a:rPr lang="en-US" sz="1600" dirty="0">
                  <a:solidFill>
                    <a:srgbClr val="7030A0"/>
                  </a:solidFill>
                </a:rPr>
                <a:t> </a:t>
              </a:r>
              <a:r>
                <a:rPr lang="ru-RU" sz="1600" dirty="0">
                  <a:solidFill>
                    <a:srgbClr val="7030A0"/>
                  </a:solidFill>
                </a:rPr>
                <a:t>и др.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771800" y="1887335"/>
              <a:ext cx="2129953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solidFill>
                    <a:srgbClr val="C00000"/>
                  </a:solidFill>
                </a:rPr>
                <a:t>2. группа </a:t>
              </a:r>
              <a:r>
                <a:rPr lang="ru-RU" dirty="0">
                  <a:solidFill>
                    <a:srgbClr val="C00000"/>
                  </a:solidFill>
                </a:rPr>
                <a:t>-  </a:t>
              </a:r>
              <a:r>
                <a:rPr lang="ru-RU" dirty="0">
                  <a:solidFill>
                    <a:srgbClr val="00B050"/>
                  </a:solidFill>
                </a:rPr>
                <a:t>игры, </a:t>
              </a:r>
              <a:r>
                <a:rPr lang="ru-RU" sz="1600" dirty="0">
                  <a:solidFill>
                    <a:srgbClr val="00B050"/>
                  </a:solidFill>
                </a:rPr>
                <a:t>используемые для развития у детей умения сравнивать, сопоставлять, замечать различия, делать правильные умозаключения: «Похож – не похож», «Кто больше заметит небылиц?»</a:t>
              </a:r>
              <a:r>
                <a:rPr lang="en-US" sz="1600" dirty="0">
                  <a:solidFill>
                    <a:srgbClr val="00B050"/>
                  </a:solidFill>
                </a:rPr>
                <a:t> </a:t>
              </a:r>
              <a:r>
                <a:rPr lang="ru-RU" sz="1600" dirty="0">
                  <a:solidFill>
                    <a:srgbClr val="00B050"/>
                  </a:solidFill>
                </a:rPr>
                <a:t>и др.</a:t>
              </a:r>
            </a:p>
            <a:p>
              <a:endParaRPr lang="ru-RU" sz="20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910259" y="1912080"/>
              <a:ext cx="1935088" cy="5241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</a:rPr>
                <a:t>3. группа</a:t>
              </a:r>
              <a:r>
                <a:rPr lang="ru-RU" dirty="0">
                  <a:solidFill>
                    <a:srgbClr val="C00000"/>
                  </a:solidFill>
                </a:rPr>
                <a:t> – </a:t>
              </a:r>
              <a:endParaRPr lang="en-US" dirty="0">
                <a:solidFill>
                  <a:srgbClr val="C00000"/>
                </a:solidFill>
              </a:endParaRPr>
            </a:p>
            <a:p>
              <a:r>
                <a:rPr lang="ru-RU" sz="1600" dirty="0">
                  <a:solidFill>
                    <a:srgbClr val="FF0000"/>
                  </a:solidFill>
                </a:rPr>
                <a:t>игры, с помощью которых развивается умение обобщать и классифицировать предметы по различным признакам: </a:t>
              </a:r>
              <a:r>
                <a:rPr lang="en-US" sz="1600" dirty="0">
                  <a:solidFill>
                    <a:srgbClr val="FF0000"/>
                  </a:solidFill>
                </a:rPr>
                <a:t>                        </a:t>
              </a:r>
              <a:r>
                <a:rPr lang="ru-RU" sz="1600" dirty="0">
                  <a:solidFill>
                    <a:srgbClr val="FF0000"/>
                  </a:solidFill>
                </a:rPr>
                <a:t>«Кому, что нужно?», </a:t>
              </a:r>
              <a:r>
                <a:rPr lang="en-US" sz="1600" dirty="0">
                  <a:solidFill>
                    <a:srgbClr val="FF0000"/>
                  </a:solidFill>
                </a:rPr>
                <a:t>                        </a:t>
              </a:r>
              <a:r>
                <a:rPr lang="ru-RU" sz="1600" dirty="0">
                  <a:solidFill>
                    <a:srgbClr val="FF0000"/>
                  </a:solidFill>
                </a:rPr>
                <a:t>«Назови три слова», «Назови одним словом»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>
                  <a:solidFill>
                    <a:srgbClr val="FF0000"/>
                  </a:solidFill>
                </a:rPr>
                <a:t>и др.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804248" y="1841922"/>
              <a:ext cx="1935088" cy="40626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</a:rPr>
                <a:t>4 группа</a:t>
              </a:r>
              <a:r>
                <a:rPr lang="ru-RU" dirty="0">
                  <a:solidFill>
                    <a:srgbClr val="C00000"/>
                  </a:solidFill>
                </a:rPr>
                <a:t> – </a:t>
              </a:r>
              <a:endParaRPr lang="en-US" dirty="0">
                <a:solidFill>
                  <a:srgbClr val="C00000"/>
                </a:solidFill>
              </a:endParaRPr>
            </a:p>
            <a:p>
              <a:r>
                <a:rPr lang="ru-RU" sz="1600" dirty="0">
                  <a:solidFill>
                    <a:schemeClr val="tx2"/>
                  </a:solidFill>
                </a:rPr>
                <a:t>здесь игры на развитие внимания, сообразительности, быстроты мышления, выдержки, чувства юмора: «Испорченный телефон», «Краски», «Летает – не летает», «Белого и черного не называть»</a:t>
              </a:r>
              <a:r>
                <a:rPr lang="en-US" sz="1600" dirty="0">
                  <a:solidFill>
                    <a:schemeClr val="tx2"/>
                  </a:solidFill>
                </a:rPr>
                <a:t> </a:t>
              </a:r>
              <a:r>
                <a:rPr lang="ru-RU" sz="1600" dirty="0">
                  <a:solidFill>
                    <a:schemeClr val="tx2"/>
                  </a:solidFill>
                </a:rPr>
                <a:t>и др.</a:t>
              </a:r>
            </a:p>
            <a:p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4461738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995430"/>
            <a:ext cx="7560840" cy="5693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раннего возраста дети учатся воспринимать произведения устного народного творчества:</a:t>
            </a:r>
          </a:p>
          <a:p>
            <a:endParaRPr lang="ru-RU" sz="24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потешки, прибаутки, сказки, в которых даже самые маленькие чувствуют рифму, ритм. </a:t>
            </a:r>
          </a:p>
          <a:p>
            <a:endParaRPr lang="ru-RU" sz="24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работе с детьми раннего возраста используются и произведения современных авторов ( А. Барто). </a:t>
            </a:r>
          </a:p>
          <a:p>
            <a: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Стихи привлекают своей динамичностью, содержанием. Их легко иллюстрировать игрушками</a:t>
            </a:r>
            <a:br>
              <a:rPr lang="ru-RU" sz="2800" b="1" spc="5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800" b="1" spc="5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6216750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51344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Речевые игры и упражнения с детьми раннего возраста</a:t>
            </a:r>
          </a:p>
          <a:p>
            <a:pPr algn="ctr"/>
            <a:endParaRPr lang="ru-RU" sz="2000" b="1" i="1" dirty="0">
              <a:solidFill>
                <a:srgbClr val="FF0000"/>
              </a:solidFill>
            </a:endParaRPr>
          </a:p>
          <a:p>
            <a:pPr algn="ctr"/>
            <a:endParaRPr lang="ru-RU" sz="2000" i="1" dirty="0">
              <a:solidFill>
                <a:srgbClr val="FF0000"/>
              </a:solidFill>
            </a:endParaRPr>
          </a:p>
          <a:p>
            <a:r>
              <a:rPr lang="ru-RU" sz="2400" b="1" dirty="0"/>
              <a:t>Игры для уточнения и закрепления правильного произношения звуков</a:t>
            </a:r>
            <a:br>
              <a:rPr lang="ru-RU" sz="2400" b="1" dirty="0"/>
            </a:br>
            <a:r>
              <a:rPr lang="ru-RU" sz="2400" b="1" dirty="0">
                <a:solidFill>
                  <a:srgbClr val="002060"/>
                </a:solidFill>
              </a:rPr>
              <a:t>«Покажи, как плачет Ляля»,  «Самолёт», «Лошадка», «У Ляли болят зубки» и др.</a:t>
            </a:r>
          </a:p>
          <a:p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000" b="1" u="sng" dirty="0" err="1">
                <a:solidFill>
                  <a:srgbClr val="FF0000"/>
                </a:solidFill>
              </a:rPr>
              <a:t>Используйтся</a:t>
            </a:r>
            <a:r>
              <a:rPr lang="ru-RU" sz="2000" b="1" u="sng" dirty="0">
                <a:solidFill>
                  <a:srgbClr val="FF0000"/>
                </a:solidFill>
              </a:rPr>
              <a:t> звукоподражания: 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мышка пищит - пи-пи-пи;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машина гудит - би-би-би;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лягушка квакает - </a:t>
            </a:r>
            <a:r>
              <a:rPr lang="ru-RU" sz="2000" b="1" dirty="0" err="1">
                <a:solidFill>
                  <a:srgbClr val="FF0000"/>
                </a:solidFill>
              </a:rPr>
              <a:t>ква-ква-ква</a:t>
            </a:r>
            <a:r>
              <a:rPr lang="ru-RU" sz="2000" b="1" dirty="0">
                <a:solidFill>
                  <a:srgbClr val="FF0000"/>
                </a:solidFill>
              </a:rPr>
              <a:t>;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молоток стучит - тук-тук-тук;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дудка дудит - </a:t>
            </a:r>
            <a:r>
              <a:rPr lang="ru-RU" sz="2000" b="1" dirty="0" err="1">
                <a:solidFill>
                  <a:srgbClr val="FF0000"/>
                </a:solidFill>
              </a:rPr>
              <a:t>ду-ду-ду</a:t>
            </a:r>
            <a:r>
              <a:rPr lang="ru-RU" sz="2000" b="1" dirty="0">
                <a:solidFill>
                  <a:srgbClr val="FF0000"/>
                </a:solidFill>
              </a:rPr>
              <a:t>;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покатаемся на лошадке - но-но-но;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малыш смеётся - ха-ха-ха;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звонок звенит - динь-динь.</a:t>
            </a:r>
            <a:br>
              <a:rPr lang="ru-RU" sz="2000" b="1" dirty="0">
                <a:solidFill>
                  <a:srgbClr val="FF0000"/>
                </a:solidFill>
              </a:rPr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51487109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052736"/>
            <a:ext cx="698477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«Кто дольше?»</a:t>
            </a:r>
          </a:p>
          <a:p>
            <a:pPr algn="ctr"/>
            <a:br>
              <a:rPr lang="ru-RU" sz="3600" b="1" dirty="0"/>
            </a:br>
            <a:r>
              <a:rPr lang="ru-RU" sz="2400" b="1" dirty="0">
                <a:solidFill>
                  <a:srgbClr val="00B050"/>
                </a:solidFill>
              </a:rPr>
              <a:t>В этой игре очень простые правила. Например, кто дольше протянет звук «а», «у» или любой другой гласный. 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</a:rPr>
              <a:t>Тянуть можно и некоторые согласные. 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</a:rPr>
              <a:t>Все дети любят играть в эту игру.</a:t>
            </a:r>
          </a:p>
        </p:txBody>
      </p:sp>
      <p:pic>
        <p:nvPicPr>
          <p:cNvPr id="43014" name="Picture 6" descr="http://vb2.userdocs.ru/pars_docs/refs/448/447021/447021_html_m1e10c98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38169"/>
            <a:ext cx="3744416" cy="251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671063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96752"/>
            <a:ext cx="74888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Упражнение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для языка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 «Лошадка»</a:t>
            </a: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00B050"/>
                </a:solidFill>
              </a:rPr>
              <a:t>◈ Как играем; предложите ребенку поцокать, как лошадка. </a:t>
            </a:r>
          </a:p>
          <a:p>
            <a:r>
              <a:rPr lang="ru-RU" sz="2800" b="1" dirty="0">
                <a:solidFill>
                  <a:srgbClr val="00B050"/>
                </a:solidFill>
              </a:rPr>
              <a:t>Цокать нужно язычком, прижимая его к альвеолам верхних зубов.</a:t>
            </a:r>
          </a:p>
        </p:txBody>
      </p:sp>
    </p:spTree>
    <p:extLst>
      <p:ext uri="{BB962C8B-B14F-4D97-AF65-F5344CB8AC3E}">
        <p14:creationId xmlns:p14="http://schemas.microsoft.com/office/powerpoint/2010/main" val="908038513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928</TotalTime>
  <Words>1871</Words>
  <Application>Microsoft Office PowerPoint</Application>
  <PresentationFormat>Экран (4:3)</PresentationFormat>
  <Paragraphs>161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Wingdings</vt:lpstr>
      <vt:lpstr>Wingdings 3</vt:lpstr>
      <vt:lpstr>Ион (конференц-зал)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«Речевое развитие 3-4летнего ребёнка. Профилактика нарушений  звукопроизношения»</dc:title>
  <dc:creator>HOME</dc:creator>
  <cp:lastModifiedBy>User</cp:lastModifiedBy>
  <cp:revision>158</cp:revision>
  <dcterms:created xsi:type="dcterms:W3CDTF">2015-10-31T02:49:47Z</dcterms:created>
  <dcterms:modified xsi:type="dcterms:W3CDTF">2021-06-17T06:53:58Z</dcterms:modified>
</cp:coreProperties>
</file>