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4" r:id="rId2"/>
    <p:sldId id="268" r:id="rId3"/>
    <p:sldId id="266" r:id="rId4"/>
    <p:sldId id="267" r:id="rId5"/>
    <p:sldId id="269" r:id="rId6"/>
    <p:sldId id="270" r:id="rId7"/>
    <p:sldId id="259" r:id="rId8"/>
    <p:sldId id="271" r:id="rId9"/>
    <p:sldId id="274" r:id="rId10"/>
    <p:sldId id="27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82" y="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547664" y="3861048"/>
            <a:ext cx="7058645" cy="2520279"/>
          </a:xfrm>
        </p:spPr>
        <p:txBody>
          <a:bodyPr>
            <a:normAutofit fontScale="70000" lnSpcReduction="20000"/>
          </a:bodyPr>
          <a:lstStyle/>
          <a:p>
            <a:pPr algn="r"/>
            <a:endParaRPr lang="ru-RU" dirty="0" smtClean="0">
              <a:solidFill>
                <a:srgbClr val="003399"/>
              </a:solidFill>
            </a:endParaRPr>
          </a:p>
          <a:p>
            <a:pPr algn="r"/>
            <a:r>
              <a:rPr lang="ru-RU" dirty="0" smtClean="0">
                <a:solidFill>
                  <a:srgbClr val="003399"/>
                </a:solidFill>
              </a:rPr>
              <a:t>Подготовили:</a:t>
            </a:r>
          </a:p>
          <a:p>
            <a:pPr algn="r"/>
            <a:r>
              <a:rPr lang="ru-RU" b="1" dirty="0" smtClean="0">
                <a:solidFill>
                  <a:srgbClr val="003399"/>
                </a:solidFill>
              </a:rPr>
              <a:t>Смирнова Людмила Викторовна</a:t>
            </a:r>
          </a:p>
          <a:p>
            <a:pPr algn="r"/>
            <a:r>
              <a:rPr lang="ru-RU" dirty="0" smtClean="0">
                <a:solidFill>
                  <a:srgbClr val="003399"/>
                </a:solidFill>
              </a:rPr>
              <a:t>Воспитатель высшей квалификационной категории</a:t>
            </a:r>
          </a:p>
          <a:p>
            <a:pPr lvl="0" algn="r">
              <a:buClr>
                <a:srgbClr val="FEA022">
                  <a:lumMod val="75000"/>
                </a:srgbClr>
              </a:buClr>
            </a:pPr>
            <a:r>
              <a:rPr lang="ru-RU" b="1" dirty="0" smtClean="0">
                <a:solidFill>
                  <a:srgbClr val="003399"/>
                </a:solidFill>
              </a:rPr>
              <a:t>Палий Елена Николаевна</a:t>
            </a:r>
          </a:p>
          <a:p>
            <a:pPr lvl="0" algn="r">
              <a:buClr>
                <a:srgbClr val="FEA022">
                  <a:lumMod val="75000"/>
                </a:srgbClr>
              </a:buClr>
            </a:pPr>
            <a:r>
              <a:rPr lang="ru-RU" dirty="0" smtClean="0">
                <a:solidFill>
                  <a:srgbClr val="003399"/>
                </a:solidFill>
              </a:rPr>
              <a:t>Воспитатель </a:t>
            </a:r>
            <a:r>
              <a:rPr lang="ru-RU" dirty="0">
                <a:solidFill>
                  <a:srgbClr val="003399"/>
                </a:solidFill>
              </a:rPr>
              <a:t>высшей квалификационной категории</a:t>
            </a:r>
          </a:p>
          <a:p>
            <a:pPr algn="r"/>
            <a:endParaRPr lang="ru-RU" dirty="0" smtClean="0">
              <a:solidFill>
                <a:srgbClr val="003399"/>
              </a:solidFill>
            </a:endParaRP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МАДОУ ЦРР д/сад №47 «Дельфин» 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09.09.2021г. г. Мытищи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99592" y="692696"/>
            <a:ext cx="7920880" cy="2664296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rgbClr val="003399"/>
                </a:solidFill>
              </a:rPr>
              <a:t>Родительское </a:t>
            </a:r>
            <a:r>
              <a:rPr lang="ru-RU" sz="3200" dirty="0" smtClean="0">
                <a:solidFill>
                  <a:srgbClr val="003399"/>
                </a:solidFill>
              </a:rPr>
              <a:t>собрание</a:t>
            </a:r>
            <a:br>
              <a:rPr lang="ru-RU" sz="3200" dirty="0" smtClean="0">
                <a:solidFill>
                  <a:srgbClr val="003399"/>
                </a:solidFill>
              </a:rPr>
            </a:br>
            <a:r>
              <a:rPr lang="ru-RU" sz="32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3E3D2D">
                        <a:alpha val="65000"/>
                      </a:srgbClr>
                    </a:gs>
                  </a:gsLst>
                  <a:lin ang="5400000" scaled="0"/>
                </a:gradFill>
              </a:rPr>
              <a:t/>
            </a:r>
            <a:br>
              <a:rPr lang="ru-RU" sz="32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3E3D2D">
                        <a:alpha val="65000"/>
                      </a:srgbClr>
                    </a:gs>
                  </a:gsLst>
                  <a:lin ang="5400000" scaled="0"/>
                </a:gra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Тема: </a:t>
            </a:r>
            <a:r>
              <a:rPr lang="ru-RU" sz="3200" dirty="0">
                <a:solidFill>
                  <a:srgbClr val="FF0000"/>
                </a:solidFill>
              </a:rPr>
              <a:t>«Особенности образовательного процесса в </a:t>
            </a:r>
            <a:r>
              <a:rPr lang="ru-RU" sz="3200" dirty="0" smtClean="0">
                <a:solidFill>
                  <a:srgbClr val="FF0000"/>
                </a:solidFill>
              </a:rPr>
              <a:t>старшей логопедической </a:t>
            </a:r>
            <a:r>
              <a:rPr lang="ru-RU" sz="3200" dirty="0">
                <a:solidFill>
                  <a:srgbClr val="FF0000"/>
                </a:solidFill>
              </a:rPr>
              <a:t>группе»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Алексей\Desktop\2021-2022 Учебный год\2021-2022 Учебный год\План родители\Картинки\images.jf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25" b="96429" l="3111" r="96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6881"/>
            <a:ext cx="214312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90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7488832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Спасибо за внимание!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138" y="2276872"/>
            <a:ext cx="4968552" cy="417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866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23528" y="1052736"/>
            <a:ext cx="4824536" cy="5328592"/>
          </a:xfrm>
        </p:spPr>
        <p:txBody>
          <a:bodyPr>
            <a:normAutofit lnSpcReduction="10000"/>
          </a:bodyPr>
          <a:lstStyle/>
          <a:p>
            <a:pPr marL="457200">
              <a:spcBef>
                <a:spcPts val="385"/>
              </a:spcBef>
              <a:spcAft>
                <a:spcPts val="0"/>
              </a:spcAft>
            </a:pPr>
            <a:r>
              <a:rPr lang="ru-RU" sz="2000" dirty="0">
                <a:solidFill>
                  <a:srgbClr val="003399"/>
                </a:solidFill>
                <a:latin typeface="Times New Roman"/>
                <a:ea typeface="Times New Roman"/>
              </a:rPr>
              <a:t>Масочный режим, соблюдение социальной дистанции 1.5 м. </a:t>
            </a:r>
          </a:p>
          <a:p>
            <a:pPr marL="457200">
              <a:spcBef>
                <a:spcPts val="385"/>
              </a:spcBef>
              <a:spcAft>
                <a:spcPts val="0"/>
              </a:spcAft>
            </a:pPr>
            <a:r>
              <a:rPr lang="ru-RU" sz="2000" dirty="0">
                <a:solidFill>
                  <a:srgbClr val="003399"/>
                </a:solidFill>
                <a:latin typeface="Times New Roman"/>
                <a:ea typeface="Times New Roman"/>
              </a:rPr>
              <a:t>Алгоритм действий для начала посещения детского сада: </a:t>
            </a:r>
          </a:p>
          <a:p>
            <a:pPr marL="342900" lvl="0" indent="-342900">
              <a:spcBef>
                <a:spcPts val="385"/>
              </a:spcBef>
              <a:spcAft>
                <a:spcPts val="0"/>
              </a:spcAft>
              <a:buFont typeface="Wingdings"/>
              <a:buChar char=""/>
            </a:pPr>
            <a:r>
              <a:rPr lang="ru-RU" sz="2000" dirty="0">
                <a:solidFill>
                  <a:srgbClr val="003399"/>
                </a:solidFill>
                <a:latin typeface="Times New Roman"/>
                <a:ea typeface="Times New Roman"/>
              </a:rPr>
              <a:t>Уведомить воспитателей о начале посещения ребёнком детского сада, уточнив дату выхода не менее, чем за сутки. </a:t>
            </a:r>
          </a:p>
          <a:p>
            <a:pPr marL="342900" lvl="0" indent="-342900">
              <a:spcBef>
                <a:spcPts val="385"/>
              </a:spcBef>
              <a:spcAft>
                <a:spcPts val="0"/>
              </a:spcAft>
              <a:buFont typeface="Wingdings"/>
              <a:buChar char=""/>
            </a:pPr>
            <a:r>
              <a:rPr lang="ru-RU" sz="2000" dirty="0">
                <a:solidFill>
                  <a:srgbClr val="003399"/>
                </a:solidFill>
                <a:latin typeface="Times New Roman"/>
                <a:ea typeface="Times New Roman"/>
              </a:rPr>
              <a:t>Обратиться к участковому педиатру за справкой.</a:t>
            </a:r>
          </a:p>
          <a:p>
            <a:pPr marL="342900" lvl="0" indent="-342900">
              <a:spcBef>
                <a:spcPts val="385"/>
              </a:spcBef>
              <a:spcAft>
                <a:spcPts val="0"/>
              </a:spcAft>
              <a:buFont typeface="Wingdings"/>
              <a:buChar char=""/>
            </a:pPr>
            <a:r>
              <a:rPr lang="ru-RU" sz="2000" dirty="0">
                <a:solidFill>
                  <a:srgbClr val="003399"/>
                </a:solidFill>
                <a:latin typeface="Times New Roman"/>
                <a:ea typeface="Times New Roman"/>
              </a:rPr>
              <a:t>В день выхода ребёнка в детский сад необходимо пройти осмотр у медработника детского сада (при наличии справки из поликлиники). </a:t>
            </a:r>
          </a:p>
          <a:p>
            <a:pPr marL="342900" lvl="0" indent="-342900">
              <a:spcBef>
                <a:spcPts val="385"/>
              </a:spcBef>
              <a:spcAft>
                <a:spcPts val="0"/>
              </a:spcAft>
              <a:buFont typeface="Wingdings"/>
              <a:buChar char=""/>
            </a:pPr>
            <a:r>
              <a:rPr lang="ru-RU" sz="2000" dirty="0">
                <a:solidFill>
                  <a:srgbClr val="003399"/>
                </a:solidFill>
                <a:latin typeface="Times New Roman"/>
                <a:ea typeface="Times New Roman"/>
              </a:rPr>
              <a:t>Родительская оплата будет начисляться в том же объёме со дня начала посещения ребёнком детского сада.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1268760"/>
            <a:ext cx="6383538" cy="648072"/>
          </a:xfrm>
        </p:spPr>
        <p:txBody>
          <a:bodyPr/>
          <a:lstStyle/>
          <a:p>
            <a:pPr marL="457200" algn="ctr"/>
            <a:r>
              <a:rPr lang="ru-RU" sz="2800" dirty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При посещении детского сада соблюдается:</a:t>
            </a:r>
            <a:r>
              <a:rPr lang="ru-RU" sz="6000" dirty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6000" dirty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</a:br>
            <a:endParaRPr lang="ru-RU" sz="5400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7" r="3487"/>
          <a:stretch>
            <a:fillRect/>
          </a:stretch>
        </p:blipFill>
        <p:spPr bwMode="auto">
          <a:xfrm>
            <a:off x="5003800" y="2060848"/>
            <a:ext cx="4114441" cy="3127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745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5"/>
            <a:ext cx="9144000" cy="720080"/>
          </a:xfrm>
        </p:spPr>
        <p:txBody>
          <a:bodyPr/>
          <a:lstStyle/>
          <a:p>
            <a:pPr marL="457200" algn="ctr"/>
            <a:r>
              <a:rPr lang="ru-RU" sz="2400" dirty="0">
                <a:solidFill>
                  <a:srgbClr val="C00000"/>
                </a:solidFill>
                <a:latin typeface="Times New Roman"/>
                <a:ea typeface="Times New Roman"/>
              </a:rPr>
              <a:t>Направления работы с детьми в логопедической группе</a:t>
            </a:r>
            <a:r>
              <a:rPr lang="ru-RU" dirty="0">
                <a:latin typeface="Times New Roman"/>
                <a:ea typeface="Times New Roman"/>
              </a:rPr>
              <a:t/>
            </a:r>
            <a:br>
              <a:rPr lang="ru-RU" dirty="0"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992" y="1052736"/>
            <a:ext cx="4017085" cy="5400600"/>
          </a:xfrm>
        </p:spPr>
        <p:txBody>
          <a:bodyPr>
            <a:normAutofit fontScale="85000" lnSpcReduction="20000"/>
          </a:bodyPr>
          <a:lstStyle/>
          <a:p>
            <a:pPr marL="457200"/>
            <a:r>
              <a:rPr lang="ru-RU" sz="2400" b="1" dirty="0">
                <a:solidFill>
                  <a:srgbClr val="003399"/>
                </a:solidFill>
                <a:latin typeface="Times New Roman"/>
                <a:ea typeface="Times New Roman"/>
              </a:rPr>
              <a:t>Какие же плюсы в том, что Ваш ребенок посещает логопедическую группу?</a:t>
            </a:r>
            <a:endParaRPr lang="ru-RU" sz="2400" dirty="0">
              <a:solidFill>
                <a:srgbClr val="003399"/>
              </a:solidFill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ru-RU" sz="2400" dirty="0">
                <a:solidFill>
                  <a:srgbClr val="003399"/>
                </a:solidFill>
                <a:latin typeface="Times New Roman"/>
                <a:ea typeface="Times New Roman"/>
              </a:rPr>
              <a:t>коррекция звукопроизношения;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ru-RU" sz="2400" dirty="0">
                <a:solidFill>
                  <a:srgbClr val="003399"/>
                </a:solidFill>
                <a:latin typeface="Times New Roman"/>
                <a:ea typeface="Times New Roman"/>
              </a:rPr>
              <a:t>формирование грамотной, выразительной речи;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ru-RU" sz="2400" dirty="0">
                <a:solidFill>
                  <a:srgbClr val="003399"/>
                </a:solidFill>
                <a:latin typeface="Times New Roman"/>
                <a:ea typeface="Times New Roman"/>
              </a:rPr>
              <a:t>развитие мелкой моторики рук, подготовка руки к письму в школе;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ru-RU" sz="2400" dirty="0">
                <a:solidFill>
                  <a:srgbClr val="003399"/>
                </a:solidFill>
                <a:latin typeface="Times New Roman"/>
                <a:ea typeface="Times New Roman"/>
              </a:rPr>
              <a:t>усиленная подготовка к школе за счет дополнительных занятий по развитию речи, чтению и письму, графике;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ru-RU" sz="2400" dirty="0">
                <a:solidFill>
                  <a:srgbClr val="003399"/>
                </a:solidFill>
                <a:latin typeface="Times New Roman"/>
                <a:ea typeface="Times New Roman"/>
              </a:rPr>
              <a:t>индивидуальный подход к ребенку;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ru-RU" sz="2400" dirty="0">
                <a:solidFill>
                  <a:srgbClr val="003399"/>
                </a:solidFill>
                <a:latin typeface="Times New Roman"/>
                <a:ea typeface="Times New Roman"/>
              </a:rPr>
              <a:t>совершенствование психических процессов восприятия, внимания, памяти, воображения и мышления.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980728"/>
            <a:ext cx="3996881" cy="5688632"/>
          </a:xfrm>
        </p:spPr>
        <p:txBody>
          <a:bodyPr>
            <a:normAutofit lnSpcReduction="10000"/>
          </a:bodyPr>
          <a:lstStyle/>
          <a:p>
            <a:pPr marL="342900" lvl="0" indent="-342900">
              <a:spcAft>
                <a:spcPts val="500"/>
              </a:spcAft>
              <a:buFont typeface="Wingdings"/>
              <a:buChar char=""/>
            </a:pPr>
            <a:r>
              <a:rPr lang="ru-RU" dirty="0">
                <a:solidFill>
                  <a:srgbClr val="003399"/>
                </a:solidFill>
                <a:latin typeface="Times New Roman"/>
                <a:ea typeface="Times New Roman"/>
              </a:rPr>
              <a:t>формирование правильного звукопроизношения;</a:t>
            </a:r>
          </a:p>
          <a:p>
            <a:pPr marL="342900" lvl="0" indent="-342900">
              <a:spcAft>
                <a:spcPts val="500"/>
              </a:spcAft>
              <a:buFont typeface="Wingdings"/>
              <a:buChar char=""/>
            </a:pPr>
            <a:r>
              <a:rPr lang="ru-RU" dirty="0">
                <a:solidFill>
                  <a:srgbClr val="003399"/>
                </a:solidFill>
                <a:latin typeface="Times New Roman"/>
                <a:ea typeface="Times New Roman"/>
              </a:rPr>
              <a:t>развитие артикуляционных движений, движений органов речи (губ, щек, языка);</a:t>
            </a:r>
          </a:p>
          <a:p>
            <a:pPr marL="342900" lvl="0" indent="-342900">
              <a:spcAft>
                <a:spcPts val="0"/>
              </a:spcAft>
              <a:buFont typeface="Wingdings"/>
              <a:buChar char=""/>
            </a:pPr>
            <a:r>
              <a:rPr lang="ru-RU" dirty="0">
                <a:solidFill>
                  <a:srgbClr val="003399"/>
                </a:solidFill>
                <a:latin typeface="Times New Roman"/>
                <a:ea typeface="Times New Roman"/>
              </a:rPr>
              <a:t>совершенствование фонематических процессов, т.е. умения различать на слух звуки речи, слоги, слова в речи, схожие по звучанию, артикуляции;</a:t>
            </a:r>
          </a:p>
          <a:p>
            <a:pPr marL="342900" lvl="0" indent="-342900">
              <a:spcAft>
                <a:spcPts val="0"/>
              </a:spcAft>
              <a:buFont typeface="Wingdings"/>
              <a:buChar char=""/>
            </a:pPr>
            <a:r>
              <a:rPr lang="ru-RU" dirty="0">
                <a:solidFill>
                  <a:srgbClr val="003399"/>
                </a:solidFill>
                <a:latin typeface="Times New Roman"/>
                <a:ea typeface="Times New Roman"/>
              </a:rPr>
              <a:t>совершенствование грамматического строя речи;</a:t>
            </a:r>
          </a:p>
          <a:p>
            <a:pPr marL="342900" lvl="0" indent="-342900">
              <a:spcAft>
                <a:spcPts val="0"/>
              </a:spcAft>
              <a:buFont typeface="Wingdings"/>
              <a:buChar char=""/>
            </a:pPr>
            <a:r>
              <a:rPr lang="ru-RU" dirty="0">
                <a:solidFill>
                  <a:srgbClr val="003399"/>
                </a:solidFill>
                <a:latin typeface="Times New Roman"/>
                <a:ea typeface="Times New Roman"/>
              </a:rPr>
              <a:t>обогащение, активизация словарного запаса речи;</a:t>
            </a:r>
          </a:p>
          <a:p>
            <a:pPr marL="342900" lvl="0" indent="-342900">
              <a:spcAft>
                <a:spcPts val="0"/>
              </a:spcAft>
              <a:buFont typeface="Wingdings"/>
              <a:buChar char=""/>
            </a:pPr>
            <a:r>
              <a:rPr lang="ru-RU" dirty="0">
                <a:solidFill>
                  <a:srgbClr val="003399"/>
                </a:solidFill>
                <a:latin typeface="Times New Roman"/>
                <a:ea typeface="Times New Roman"/>
              </a:rPr>
              <a:t>развитие мелкой моторики рук, т.е. движений пальчиков (учеными доказано, что развитие мелких движений пальчиков взаимосвязано с развитием речевых зон головного мозга); подготовка руки к письму;</a:t>
            </a:r>
          </a:p>
          <a:p>
            <a:pPr marL="342900" lvl="0" indent="-342900">
              <a:spcAft>
                <a:spcPts val="0"/>
              </a:spcAft>
              <a:buFont typeface="Wingdings"/>
              <a:buChar char=""/>
            </a:pPr>
            <a:r>
              <a:rPr lang="ru-RU" dirty="0">
                <a:solidFill>
                  <a:srgbClr val="003399"/>
                </a:solidFill>
                <a:latin typeface="Times New Roman"/>
                <a:ea typeface="Times New Roman"/>
              </a:rPr>
              <a:t>развитие связной речи, подразумевающее  умение составлять рассказы, пересказывать тексты, рассказывать стихотворения, загадки, пословицы;</a:t>
            </a:r>
          </a:p>
          <a:p>
            <a:pPr marL="342900" lvl="0" indent="-342900">
              <a:spcAft>
                <a:spcPts val="0"/>
              </a:spcAft>
              <a:buFont typeface="Wingdings"/>
              <a:buChar char=""/>
            </a:pPr>
            <a:r>
              <a:rPr lang="ru-RU" dirty="0">
                <a:solidFill>
                  <a:srgbClr val="003399"/>
                </a:solidFill>
                <a:latin typeface="Times New Roman"/>
                <a:ea typeface="Times New Roman"/>
              </a:rPr>
              <a:t>совершенствование просодической стороны речи, включающее выработку дикции, выразительности речи, правильного дыхания, работу над правильным ударением, темпом речи</a:t>
            </a:r>
            <a:r>
              <a:rPr lang="ru-RU" dirty="0" smtClean="0">
                <a:solidFill>
                  <a:srgbClr val="003399"/>
                </a:solidFill>
                <a:latin typeface="Times New Roman"/>
                <a:ea typeface="Times New Roman"/>
              </a:rPr>
              <a:t>.</a:t>
            </a:r>
            <a:endParaRPr lang="ru-RU" dirty="0">
              <a:solidFill>
                <a:srgbClr val="003399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89888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420888"/>
            <a:ext cx="4016375" cy="401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748464" cy="1258493"/>
          </a:xfrm>
        </p:spPr>
        <p:txBody>
          <a:bodyPr/>
          <a:lstStyle/>
          <a:p>
            <a:pPr marL="457200"/>
            <a:r>
              <a:rPr lang="ru-RU" dirty="0">
                <a:solidFill>
                  <a:srgbClr val="C00000"/>
                </a:solidFill>
                <a:latin typeface="Times New Roman"/>
                <a:ea typeface="Times New Roman"/>
              </a:rPr>
              <a:t>Возрастные психологические особенности детей</a:t>
            </a:r>
            <a:r>
              <a:rPr lang="ru-RU" dirty="0">
                <a:latin typeface="Times New Roman"/>
                <a:ea typeface="Times New Roman"/>
              </a:rPr>
              <a:t/>
            </a:r>
            <a:br>
              <a:rPr lang="ru-RU" dirty="0"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412776"/>
            <a:ext cx="5328592" cy="4968552"/>
          </a:xfrm>
        </p:spPr>
        <p:txBody>
          <a:bodyPr>
            <a:noAutofit/>
          </a:bodyPr>
          <a:lstStyle/>
          <a:p>
            <a:pPr marL="457200">
              <a:spcBef>
                <a:spcPts val="385"/>
              </a:spcBef>
              <a:spcAft>
                <a:spcPts val="0"/>
              </a:spcAft>
            </a:pPr>
            <a:r>
              <a:rPr lang="ru-RU" sz="1800" dirty="0">
                <a:solidFill>
                  <a:srgbClr val="003399"/>
                </a:solidFill>
                <a:latin typeface="Times New Roman"/>
                <a:ea typeface="Times New Roman"/>
              </a:rPr>
              <a:t>Возраст 5 – 6 лет можно назвать базовым возрастом, когда в ребенке закладываются многие личностные аспекты, прорабатываются все моменты становления «Я» позиции. </a:t>
            </a:r>
            <a:endParaRPr lang="ru-RU" sz="1800" dirty="0" smtClean="0">
              <a:solidFill>
                <a:srgbClr val="003399"/>
              </a:solidFill>
              <a:latin typeface="Times New Roman"/>
              <a:ea typeface="Times New Roman"/>
            </a:endParaRPr>
          </a:p>
          <a:p>
            <a:pPr marL="457200">
              <a:spcBef>
                <a:spcPts val="385"/>
              </a:spcBef>
              <a:spcAft>
                <a:spcPts val="0"/>
              </a:spcAft>
            </a:pPr>
            <a:r>
              <a:rPr lang="ru-RU" sz="1800" dirty="0" smtClean="0">
                <a:solidFill>
                  <a:srgbClr val="003399"/>
                </a:solidFill>
                <a:latin typeface="Times New Roman"/>
                <a:ea typeface="Times New Roman"/>
              </a:rPr>
              <a:t>В </a:t>
            </a:r>
            <a:r>
              <a:rPr lang="ru-RU" sz="1800" dirty="0">
                <a:solidFill>
                  <a:srgbClr val="003399"/>
                </a:solidFill>
                <a:latin typeface="Times New Roman"/>
                <a:ea typeface="Times New Roman"/>
              </a:rPr>
              <a:t>5-6 лет ребенок как губка впитывает всю познавательную информацию. Ребенок в этом возрасте запоминает столько материала, сколько он не запомнит потом никогда в жизни. В этом возрасте ребенку интересно все, что связано с окружающим миром, расширением его кругозора. Лучшим способом получить именно научную информацию является чтение детской энциклопедии, в которой четко, научно, доступным языком, ребенку описывается любая информация об окружающем мире.</a:t>
            </a:r>
            <a:endParaRPr lang="ru-RU" sz="1800" dirty="0">
              <a:solidFill>
                <a:srgbClr val="003399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27039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2561" y="35955"/>
            <a:ext cx="9144000" cy="944774"/>
          </a:xfrm>
        </p:spPr>
        <p:txBody>
          <a:bodyPr/>
          <a:lstStyle/>
          <a:p>
            <a:pPr marL="457200"/>
            <a:r>
              <a:rPr lang="ru-RU" sz="2400" dirty="0">
                <a:solidFill>
                  <a:srgbClr val="C00000"/>
                </a:solidFill>
                <a:latin typeface="Times New Roman"/>
                <a:ea typeface="Times New Roman"/>
              </a:rPr>
              <a:t>Роль </a:t>
            </a:r>
            <a:r>
              <a:rPr lang="ru-RU" sz="2400" dirty="0" smtClean="0">
                <a:solidFill>
                  <a:srgbClr val="C00000"/>
                </a:solidFill>
                <a:latin typeface="Times New Roman"/>
                <a:ea typeface="Times New Roman"/>
              </a:rPr>
              <a:t>родителей </a:t>
            </a:r>
            <a:r>
              <a:rPr lang="ru-RU" sz="2400" dirty="0">
                <a:solidFill>
                  <a:srgbClr val="C00000"/>
                </a:solidFill>
                <a:latin typeface="Times New Roman"/>
                <a:ea typeface="Times New Roman"/>
              </a:rPr>
              <a:t>в преодолении речевых нарушений у детей</a:t>
            </a:r>
            <a:r>
              <a:rPr lang="ru-RU" dirty="0">
                <a:latin typeface="Times New Roman"/>
                <a:ea typeface="Times New Roman"/>
              </a:rPr>
              <a:t/>
            </a:r>
            <a:br>
              <a:rPr lang="ru-RU" dirty="0"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032" y="1268760"/>
            <a:ext cx="4017085" cy="5326778"/>
          </a:xfrm>
        </p:spPr>
        <p:txBody>
          <a:bodyPr>
            <a:normAutofit/>
          </a:bodyPr>
          <a:lstStyle/>
          <a:p>
            <a:pPr marL="457200"/>
            <a:r>
              <a:rPr lang="ru-RU" sz="2400" dirty="0">
                <a:latin typeface="Times New Roman"/>
                <a:ea typeface="Times New Roman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</a:rPr>
              <a:t>Правила для родителей:</a:t>
            </a:r>
            <a:endParaRPr lang="ru-RU" sz="2000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"/>
            </a:pPr>
            <a:r>
              <a:rPr lang="ru-RU" sz="2400" dirty="0">
                <a:latin typeface="Times New Roman"/>
                <a:ea typeface="Times New Roman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  <a:t>не ругать ребенка за неправильную речь;</a:t>
            </a:r>
          </a:p>
          <a:p>
            <a:pPr marL="342900" lvl="0" indent="-342900">
              <a:spcAft>
                <a:spcPts val="0"/>
              </a:spcAft>
              <a:buFont typeface="Wingdings"/>
              <a:buChar char=""/>
            </a:pP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  <a:t> ненавязчиво исправлять неправильное произношение;</a:t>
            </a:r>
          </a:p>
          <a:p>
            <a:pPr marL="342900" lvl="0" indent="-342900">
              <a:spcAft>
                <a:spcPts val="0"/>
              </a:spcAft>
              <a:buFont typeface="Wingdings"/>
              <a:buChar char=""/>
            </a:pP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  <a:t> не заострять внимание на запинках и повторах слогов и слов;</a:t>
            </a:r>
          </a:p>
          <a:p>
            <a:pPr marL="342900" lvl="0" indent="-342900">
              <a:spcAft>
                <a:spcPts val="0"/>
              </a:spcAft>
              <a:buFont typeface="Wingdings"/>
              <a:buChar char=""/>
            </a:pP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  <a:t> осуществлять позитивный настрой ребенка на занятия с педагогами.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3294857"/>
            <a:ext cx="4320480" cy="3230487"/>
          </a:xfrm>
        </p:spPr>
        <p:txBody>
          <a:bodyPr>
            <a:normAutofit lnSpcReduction="10000"/>
          </a:bodyPr>
          <a:lstStyle/>
          <a:p>
            <a:pPr marL="457200"/>
            <a:r>
              <a:rPr lang="ru-RU" sz="1800" dirty="0">
                <a:solidFill>
                  <a:srgbClr val="002060"/>
                </a:solidFill>
                <a:latin typeface="Times New Roman"/>
                <a:ea typeface="Times New Roman"/>
              </a:rPr>
              <a:t>Не надо думать, что речевые дефекты исчезнут сами собой со временем. Для их преодоления необходима систематическая, длительная коррекционная работа, в которой родителям отводится значительная роль, поскольку большее время ребенок проводит дома с близкими ему людьми. Родители должны формировать правильное отношение к речевому нарушению у ребенка: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770810"/>
            <a:ext cx="2850863" cy="2524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6583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31" y="730347"/>
            <a:ext cx="3636085" cy="1258493"/>
          </a:xfrm>
        </p:spPr>
        <p:txBody>
          <a:bodyPr/>
          <a:lstStyle/>
          <a:p>
            <a:pPr marL="457200" algn="ctr">
              <a:spcBef>
                <a:spcPts val="385"/>
              </a:spcBef>
              <a:spcAft>
                <a:spcPts val="0"/>
              </a:spcAft>
            </a:pPr>
            <a:r>
              <a:rPr lang="ru-RU" dirty="0">
                <a:solidFill>
                  <a:srgbClr val="C00000"/>
                </a:solidFill>
                <a:latin typeface="Times New Roman"/>
                <a:ea typeface="Times New Roman"/>
              </a:rPr>
              <a:t>Правила работы в домашних тетрадях</a:t>
            </a:r>
            <a:r>
              <a:rPr lang="ru-RU" dirty="0">
                <a:latin typeface="Times New Roman"/>
                <a:ea typeface="Times New Roman"/>
              </a:rPr>
              <a:t/>
            </a:r>
            <a:br>
              <a:rPr lang="ru-RU" dirty="0"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93515" y="260648"/>
            <a:ext cx="4017085" cy="6597352"/>
          </a:xfrm>
        </p:spPr>
        <p:txBody>
          <a:bodyPr>
            <a:normAutofit lnSpcReduction="10000"/>
          </a:bodyPr>
          <a:lstStyle/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ru-RU" sz="2400" dirty="0">
                <a:solidFill>
                  <a:srgbClr val="003399"/>
                </a:solidFill>
                <a:latin typeface="Times New Roman"/>
                <a:ea typeface="Times New Roman"/>
              </a:rPr>
              <a:t>тетради забираются на выходные, возвращаются в понедельник;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ru-RU" sz="2400" dirty="0">
                <a:solidFill>
                  <a:srgbClr val="003399"/>
                </a:solidFill>
                <a:latin typeface="Times New Roman"/>
                <a:ea typeface="Times New Roman"/>
              </a:rPr>
              <a:t>задания на развитие мелкой моторики рук (рисование, штриховка и пр.) выполняются карандашами;</a:t>
            </a:r>
            <a:br>
              <a:rPr lang="ru-RU" sz="2400" dirty="0">
                <a:solidFill>
                  <a:srgbClr val="003399"/>
                </a:solidFill>
                <a:latin typeface="Times New Roman"/>
                <a:ea typeface="Times New Roman"/>
              </a:rPr>
            </a:br>
            <a:r>
              <a:rPr lang="ru-RU" sz="2400" dirty="0">
                <a:solidFill>
                  <a:srgbClr val="003399"/>
                </a:solidFill>
                <a:latin typeface="Times New Roman"/>
                <a:ea typeface="Times New Roman"/>
              </a:rPr>
              <a:t>весь речевой материал должен быть отработан, т.е. родители должны добиваться правильного и четкого выполнения ребенком задания, даже путем заучивания;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ru-RU" sz="2400" dirty="0">
                <a:solidFill>
                  <a:srgbClr val="003399"/>
                </a:solidFill>
                <a:latin typeface="Times New Roman"/>
                <a:ea typeface="Times New Roman"/>
              </a:rPr>
              <a:t>задания должны быть прочитаны ребенку;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ru-RU" sz="2400" dirty="0">
                <a:solidFill>
                  <a:srgbClr val="003399"/>
                </a:solidFill>
                <a:latin typeface="Times New Roman"/>
                <a:ea typeface="Times New Roman"/>
              </a:rPr>
              <a:t>все задания выполняются до конца. 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840"/>
            <a:ext cx="4781514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062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3636085" cy="1258493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C00000"/>
                </a:solidFill>
                <a:latin typeface="inherit"/>
                <a:ea typeface="Times New Roman"/>
                <a:cs typeface="Helvetica"/>
              </a:rPr>
              <a:t>Артикуляционная гимнастика</a:t>
            </a:r>
            <a:r>
              <a:rPr lang="ru-RU" sz="2000" dirty="0"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93515" y="116632"/>
            <a:ext cx="4442981" cy="6552728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33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КАЧЕЛИ</a:t>
            </a:r>
            <a:endParaRPr lang="ru-RU" sz="2000" dirty="0">
              <a:solidFill>
                <a:srgbClr val="003399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spcBef>
                <a:spcPts val="750"/>
              </a:spcBef>
              <a:spcAft>
                <a:spcPts val="525"/>
              </a:spcAft>
            </a:pPr>
            <a:r>
              <a:rPr lang="ru-RU" sz="2000" b="1" dirty="0">
                <a:solidFill>
                  <a:srgbClr val="0033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Описание упражнения: </a:t>
            </a:r>
            <a:endParaRPr lang="ru-RU" sz="2000" b="1" dirty="0" smtClean="0">
              <a:solidFill>
                <a:srgbClr val="003399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spcBef>
                <a:spcPts val="750"/>
              </a:spcBef>
              <a:spcAft>
                <a:spcPts val="525"/>
              </a:spcAft>
            </a:pPr>
            <a:r>
              <a:rPr lang="ru-RU" sz="2000" dirty="0" smtClean="0">
                <a:solidFill>
                  <a:srgbClr val="0033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улыбнуться</a:t>
            </a:r>
            <a:r>
              <a:rPr lang="ru-RU" sz="2000" dirty="0">
                <a:solidFill>
                  <a:srgbClr val="0033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открыть широко рот, на счёт «раз» – опустить кончик языка за нижние зубы, на счёт «два» – поднять язык за верхние зубы. Повторить 4–5 раз</a:t>
            </a:r>
            <a:r>
              <a:rPr lang="ru-RU" sz="2000" dirty="0" smtClean="0">
                <a:solidFill>
                  <a:srgbClr val="0033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</a:p>
          <a:p>
            <a:pPr marL="45720" indent="0" algn="r">
              <a:lnSpc>
                <a:spcPts val="1800"/>
              </a:lnSpc>
              <a:spcBef>
                <a:spcPts val="750"/>
              </a:spcBef>
              <a:spcAft>
                <a:spcPts val="525"/>
              </a:spcAft>
              <a:buNone/>
            </a:pPr>
            <a:endParaRPr lang="ru-RU" sz="2000" b="1" dirty="0" smtClean="0">
              <a:solidFill>
                <a:srgbClr val="003399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45720" indent="0" algn="r">
              <a:lnSpc>
                <a:spcPts val="1800"/>
              </a:lnSpc>
              <a:spcBef>
                <a:spcPts val="750"/>
              </a:spcBef>
              <a:spcAft>
                <a:spcPts val="525"/>
              </a:spcAft>
              <a:buNone/>
            </a:pPr>
            <a:endParaRPr lang="ru-RU" sz="2000" b="1" dirty="0">
              <a:solidFill>
                <a:srgbClr val="003399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45720" indent="0" algn="r">
              <a:lnSpc>
                <a:spcPts val="1800"/>
              </a:lnSpc>
              <a:spcBef>
                <a:spcPts val="750"/>
              </a:spcBef>
              <a:spcAft>
                <a:spcPts val="525"/>
              </a:spcAft>
              <a:buNone/>
            </a:pPr>
            <a:endParaRPr lang="ru-RU" sz="2000" b="1" dirty="0" smtClean="0">
              <a:solidFill>
                <a:srgbClr val="003399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45720" indent="0" algn="r">
              <a:lnSpc>
                <a:spcPts val="1800"/>
              </a:lnSpc>
              <a:spcBef>
                <a:spcPts val="750"/>
              </a:spcBef>
              <a:spcAft>
                <a:spcPts val="525"/>
              </a:spcAft>
              <a:buNone/>
            </a:pPr>
            <a:endParaRPr lang="ru-RU" sz="2000" b="1" dirty="0">
              <a:solidFill>
                <a:srgbClr val="003399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45720" indent="0" algn="r">
              <a:lnSpc>
                <a:spcPts val="1800"/>
              </a:lnSpc>
              <a:spcBef>
                <a:spcPts val="750"/>
              </a:spcBef>
              <a:spcAft>
                <a:spcPts val="525"/>
              </a:spcAft>
              <a:buNone/>
            </a:pPr>
            <a:r>
              <a:rPr lang="ru-RU" sz="2000" b="1" dirty="0" smtClean="0">
                <a:solidFill>
                  <a:srgbClr val="0033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Сели дети на качели</a:t>
            </a:r>
            <a:endParaRPr lang="ru-RU" sz="1800" b="1" dirty="0" smtClean="0">
              <a:solidFill>
                <a:srgbClr val="003399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5720" indent="0" algn="r">
              <a:lnSpc>
                <a:spcPts val="1800"/>
              </a:lnSpc>
              <a:spcBef>
                <a:spcPts val="750"/>
              </a:spcBef>
              <a:spcAft>
                <a:spcPts val="525"/>
              </a:spcAft>
              <a:buNone/>
            </a:pPr>
            <a:r>
              <a:rPr lang="ru-RU" sz="2000" b="1" dirty="0" smtClean="0">
                <a:solidFill>
                  <a:srgbClr val="0033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 взлетели выше ели.</a:t>
            </a:r>
            <a:endParaRPr lang="ru-RU" sz="1800" b="1" dirty="0" smtClean="0">
              <a:solidFill>
                <a:srgbClr val="003399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5720" indent="0" algn="r">
              <a:lnSpc>
                <a:spcPts val="1800"/>
              </a:lnSpc>
              <a:spcBef>
                <a:spcPts val="750"/>
              </a:spcBef>
              <a:spcAft>
                <a:spcPts val="525"/>
              </a:spcAft>
              <a:buNone/>
            </a:pPr>
            <a:r>
              <a:rPr lang="ru-RU" sz="2000" b="1" dirty="0" smtClean="0">
                <a:solidFill>
                  <a:srgbClr val="0033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Даже солнышка коснулись,</a:t>
            </a:r>
            <a:endParaRPr lang="ru-RU" sz="1800" b="1" dirty="0" smtClean="0">
              <a:solidFill>
                <a:srgbClr val="003399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5720" indent="0" algn="r">
              <a:lnSpc>
                <a:spcPts val="1800"/>
              </a:lnSpc>
              <a:spcBef>
                <a:spcPts val="750"/>
              </a:spcBef>
              <a:spcAft>
                <a:spcPts val="525"/>
              </a:spcAft>
              <a:buNone/>
            </a:pPr>
            <a:r>
              <a:rPr lang="ru-RU" sz="2000" b="1" dirty="0" smtClean="0">
                <a:solidFill>
                  <a:srgbClr val="0033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 потом назад вернулись.</a:t>
            </a:r>
            <a:endParaRPr lang="ru-RU" sz="1800" b="1" dirty="0" smtClean="0">
              <a:solidFill>
                <a:srgbClr val="003399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spcBef>
                <a:spcPts val="750"/>
              </a:spcBef>
              <a:spcAft>
                <a:spcPts val="525"/>
              </a:spcAft>
            </a:pP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1340768"/>
            <a:ext cx="4140897" cy="4968552"/>
          </a:xfrm>
        </p:spPr>
        <p:txBody>
          <a:bodyPr>
            <a:normAutofit fontScale="92500" lnSpcReduction="10000"/>
          </a:bodyPr>
          <a:lstStyle/>
          <a:p>
            <a:pPr fontAlgn="t">
              <a:lnSpc>
                <a:spcPct val="115000"/>
              </a:lnSpc>
              <a:spcAft>
                <a:spcPts val="1875"/>
              </a:spcAft>
            </a:pPr>
            <a:r>
              <a:rPr lang="ru-RU" sz="1600" dirty="0">
                <a:solidFill>
                  <a:srgbClr val="003399"/>
                </a:solidFill>
                <a:latin typeface="Times New Roman"/>
                <a:ea typeface="Times New Roman"/>
                <a:cs typeface="Times New Roman"/>
              </a:rPr>
              <a:t>В логопедической работе активно используется артикуляционная гимнастика. Специально подобранные упражнения позволяют улучшить работу мышц, участвующих в процессе речи, поставить дыхание и, соответственно, помочь правильной постановке звуков или откорректировать ошибочную. </a:t>
            </a:r>
            <a:endParaRPr lang="ru-RU" dirty="0">
              <a:solidFill>
                <a:srgbClr val="003399"/>
              </a:solidFill>
              <a:latin typeface="Calibri"/>
              <a:ea typeface="Calibri"/>
              <a:cs typeface="Times New Roman"/>
            </a:endParaRPr>
          </a:p>
          <a:p>
            <a:pPr fontAlgn="t">
              <a:lnSpc>
                <a:spcPct val="115000"/>
              </a:lnSpc>
              <a:spcAft>
                <a:spcPts val="1875"/>
              </a:spcAft>
            </a:pPr>
            <a:r>
              <a:rPr lang="ru-RU" sz="1600" dirty="0">
                <a:solidFill>
                  <a:srgbClr val="003399"/>
                </a:solidFill>
                <a:latin typeface="Times New Roman"/>
                <a:ea typeface="Times New Roman"/>
                <a:cs typeface="Times New Roman"/>
              </a:rPr>
              <a:t>Можно ли заниматься с детьми логопедической гимнастикой самостоятельно? В том случае, если у ребенка нет серьезных нарушений произношения, упражнения для развития артикуляционного аппарата помогут активному формированию речи. Если же родителей беспокоят какие-то проблемы, лучше предварительно проконсультироваться со специалистом. Логопед подберет нужный комплекс упражнений и даст рекомендации по коррекции.</a:t>
            </a:r>
            <a:endParaRPr lang="ru-RU" dirty="0">
              <a:solidFill>
                <a:srgbClr val="003399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08920"/>
            <a:ext cx="1872208" cy="1851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1234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5"/>
            <a:ext cx="7632848" cy="936104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ru-RU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Пальчиковая гимнастика: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817644"/>
            <a:ext cx="4536503" cy="593784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500" b="1" dirty="0">
                <a:solidFill>
                  <a:srgbClr val="0033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Пальчиковая гимнастика в стихах</a:t>
            </a:r>
            <a:r>
              <a:rPr lang="ru-RU" sz="2500" dirty="0">
                <a:solidFill>
                  <a:srgbClr val="0033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и пальчиковые игры не только влияют на развитие речи, но прелесть их еще и в том, что они мгновенно переключают внимание малыша с капризов или нервозности на телесные ощущения – и успокаивают. </a:t>
            </a:r>
            <a:endParaRPr lang="ru-RU" sz="2500" dirty="0">
              <a:solidFill>
                <a:srgbClr val="003399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500" dirty="0">
                <a:solidFill>
                  <a:srgbClr val="0033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Влияние мануальных (ручных) действий на развитие мозга человека было известно еще во II веке до нашей эры в Китае. Специалисты утверждали, что игры с участием рук и пальцев типа нашей «Сороки -белобоки» помогают найти гармонию в тандеме тело - разум, поддерживают мозговые системы в превосходном состоянии. На основе подобных рассуждений японский врач </a:t>
            </a:r>
            <a:r>
              <a:rPr lang="ru-RU" sz="2500" dirty="0" err="1">
                <a:solidFill>
                  <a:srgbClr val="0033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Намикоси</a:t>
            </a:r>
            <a:r>
              <a:rPr lang="ru-RU" sz="2500" dirty="0">
                <a:solidFill>
                  <a:srgbClr val="0033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33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Токудзиро</a:t>
            </a:r>
            <a:r>
              <a:rPr lang="ru-RU" sz="2500" dirty="0">
                <a:solidFill>
                  <a:srgbClr val="0033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создал </a:t>
            </a:r>
            <a:r>
              <a:rPr lang="ru-RU" sz="2500" dirty="0" err="1">
                <a:solidFill>
                  <a:srgbClr val="0033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оздоравливающую</a:t>
            </a:r>
            <a:r>
              <a:rPr lang="ru-RU" sz="2500" dirty="0">
                <a:solidFill>
                  <a:srgbClr val="0033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методику воздействия на руки. Он утверждал, что пальцы наделены большим количеством рецепторов, посылающих импульсы в центральную нервную систему человека. На кистях рук расположено множество </a:t>
            </a:r>
            <a:r>
              <a:rPr lang="ru-RU" sz="2500" dirty="0" err="1">
                <a:solidFill>
                  <a:srgbClr val="0033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аккапунктурных</a:t>
            </a:r>
            <a:r>
              <a:rPr lang="ru-RU" sz="2500" dirty="0">
                <a:solidFill>
                  <a:srgbClr val="0033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точек, массируя которые можно воздействовать на внутренние органы, рефлекторно с ними связанные. По насыщенности </a:t>
            </a:r>
            <a:r>
              <a:rPr lang="ru-RU" sz="2500" dirty="0" err="1">
                <a:solidFill>
                  <a:srgbClr val="0033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аккапунктурными</a:t>
            </a:r>
            <a:r>
              <a:rPr lang="ru-RU" sz="2500" dirty="0">
                <a:solidFill>
                  <a:srgbClr val="0033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зонами кисть не уступает уху и стопе. Так,  например, массаж большого пальца повышает функциональную активность головного мозга; указательного - положительно воздействует на состояние желудка, среднего - на кишечник, безымянного - на печень и почки, мизинца - на сердце.</a:t>
            </a:r>
            <a:endParaRPr lang="ru-RU" sz="2500" dirty="0">
              <a:solidFill>
                <a:srgbClr val="003399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3497802"/>
            <a:ext cx="3996881" cy="2955534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0033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r>
              <a:rPr lang="ru-RU" sz="1800" dirty="0">
                <a:solidFill>
                  <a:srgbClr val="0033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r>
              <a:rPr lang="ru-RU" sz="1800" b="1" dirty="0">
                <a:solidFill>
                  <a:srgbClr val="0033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«Семья»</a:t>
            </a:r>
            <a:r>
              <a:rPr lang="ru-RU" sz="1800" dirty="0">
                <a:solidFill>
                  <a:srgbClr val="0033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</a:t>
            </a:r>
            <a:endParaRPr lang="ru-RU" sz="1600" dirty="0">
              <a:solidFill>
                <a:srgbClr val="003399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800" i="1" dirty="0">
                <a:solidFill>
                  <a:srgbClr val="0033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Поочередное сгибание пальцев, начиная с большого.</a:t>
            </a:r>
            <a:endParaRPr lang="ru-RU" sz="1600" i="1" dirty="0">
              <a:solidFill>
                <a:srgbClr val="003399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00" dirty="0">
                <a:solidFill>
                  <a:srgbClr val="0033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Этот пальчик – дедушка,</a:t>
            </a:r>
            <a:br>
              <a:rPr lang="ru-RU" sz="1800" dirty="0">
                <a:solidFill>
                  <a:srgbClr val="0033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33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Этот пальчик – бабушка,</a:t>
            </a:r>
            <a:br>
              <a:rPr lang="ru-RU" sz="1800" dirty="0">
                <a:solidFill>
                  <a:srgbClr val="0033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33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Этот пальчик – папочка,</a:t>
            </a:r>
            <a:br>
              <a:rPr lang="ru-RU" sz="1800" dirty="0">
                <a:solidFill>
                  <a:srgbClr val="0033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33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Этот пальчик – мамочка,</a:t>
            </a:r>
            <a:endParaRPr lang="ru-RU" sz="1600" dirty="0">
              <a:solidFill>
                <a:srgbClr val="003399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00" dirty="0">
                <a:solidFill>
                  <a:srgbClr val="0033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Этот пальчик Я- вот и вся моя Семья!</a:t>
            </a:r>
            <a:endParaRPr lang="ru-RU" sz="1600" dirty="0">
              <a:solidFill>
                <a:srgbClr val="003399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17644"/>
            <a:ext cx="2457450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0843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5"/>
            <a:ext cx="8280920" cy="1008112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Дыхательная гимнастика «Листопад»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4048" y="1340768"/>
            <a:ext cx="4017085" cy="4894730"/>
          </a:xfrm>
        </p:spPr>
        <p:txBody>
          <a:bodyPr>
            <a:normAutofit fontScale="925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0033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Цель: развитие плавного, длительного вдоха и выдоха.</a:t>
            </a:r>
            <a:endParaRPr lang="ru-RU" sz="2000" dirty="0">
              <a:solidFill>
                <a:srgbClr val="003399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0033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Вырезать из цветной бумаги различные осенние листья и объяснить ребенку, что такое листопад. Предложить ребенку подуть на листья, так, чтобы они полетели. Попутно можно рассказать, какие листочки, с какого дерева упали.</a:t>
            </a:r>
            <a:endParaRPr lang="ru-RU" sz="2000" dirty="0">
              <a:solidFill>
                <a:srgbClr val="003399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лексей\Desktop\2021-2022 Учебный год\2021-2022 Учебный год\План родители\Картинки\Листопад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4657700" cy="46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77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164</TotalTime>
  <Words>718</Words>
  <Application>Microsoft Office PowerPoint</Application>
  <PresentationFormat>Экран (4:3)</PresentationFormat>
  <Paragraphs>73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Родительское собрание  Тема: «Особенности образовательного процесса в старшей логопедической группе»</vt:lpstr>
      <vt:lpstr>При посещении детского сада соблюдается: </vt:lpstr>
      <vt:lpstr>Направления работы с детьми в логопедической группе </vt:lpstr>
      <vt:lpstr>Возрастные психологические особенности детей </vt:lpstr>
      <vt:lpstr>Роль родителей в преодолении речевых нарушений у детей </vt:lpstr>
      <vt:lpstr>Правила работы в домашних тетрадях </vt:lpstr>
      <vt:lpstr>Артикуляционная гимнастика </vt:lpstr>
      <vt:lpstr>Пальчиковая гимнастика: </vt:lpstr>
      <vt:lpstr>Дыхательная гимнастика «Листопад»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</dc:creator>
  <cp:lastModifiedBy>Людмила</cp:lastModifiedBy>
  <cp:revision>17</cp:revision>
  <dcterms:created xsi:type="dcterms:W3CDTF">2021-12-22T11:02:03Z</dcterms:created>
  <dcterms:modified xsi:type="dcterms:W3CDTF">2021-12-29T07:19:45Z</dcterms:modified>
</cp:coreProperties>
</file>