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229200"/>
            <a:ext cx="7272808" cy="1512168"/>
          </a:xfrm>
        </p:spPr>
        <p:txBody>
          <a:bodyPr>
            <a:normAutofit fontScale="55000" lnSpcReduction="20000"/>
          </a:bodyPr>
          <a:lstStyle/>
          <a:p>
            <a:pPr marL="182880" lvl="0" indent="-182880" algn="r"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</a:pPr>
            <a:r>
              <a:rPr lang="ru-RU" sz="2900" b="1" dirty="0">
                <a:solidFill>
                  <a:srgbClr val="002060">
                    <a:lumMod val="90000"/>
                    <a:lumOff val="10000"/>
                  </a:srgbClr>
                </a:solidFill>
                <a:latin typeface="Calibri"/>
              </a:rPr>
              <a:t>Подготовила:</a:t>
            </a:r>
          </a:p>
          <a:p>
            <a:pPr marL="182880" lvl="0" indent="-182880" algn="r"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</a:pPr>
            <a:r>
              <a:rPr lang="ru-RU" sz="2900" b="1" dirty="0" smtClean="0">
                <a:solidFill>
                  <a:srgbClr val="002060">
                    <a:lumMod val="90000"/>
                    <a:lumOff val="10000"/>
                  </a:srgbClr>
                </a:solidFill>
                <a:latin typeface="Calibri"/>
              </a:rPr>
              <a:t>Смирнова Людмила Викторовна</a:t>
            </a:r>
            <a:endParaRPr lang="ru-RU" sz="2900" b="1" dirty="0">
              <a:solidFill>
                <a:srgbClr val="002060">
                  <a:lumMod val="90000"/>
                  <a:lumOff val="10000"/>
                </a:srgbClr>
              </a:solidFill>
              <a:latin typeface="Calibri"/>
            </a:endParaRPr>
          </a:p>
          <a:p>
            <a:pPr marL="182880" lvl="0" indent="-182880" algn="r"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</a:pPr>
            <a:r>
              <a:rPr lang="ru-RU" sz="2900" b="1" dirty="0">
                <a:solidFill>
                  <a:srgbClr val="002060">
                    <a:lumMod val="90000"/>
                    <a:lumOff val="10000"/>
                  </a:srgbClr>
                </a:solidFill>
                <a:latin typeface="Calibri"/>
              </a:rPr>
              <a:t>воспитатель </a:t>
            </a:r>
            <a:r>
              <a:rPr lang="ru-RU" sz="2900" b="1" dirty="0" smtClean="0">
                <a:solidFill>
                  <a:srgbClr val="002060">
                    <a:lumMod val="90000"/>
                    <a:lumOff val="10000"/>
                  </a:srgbClr>
                </a:solidFill>
                <a:latin typeface="Calibri"/>
              </a:rPr>
              <a:t>высшей квалификационной  категории</a:t>
            </a:r>
            <a:endParaRPr lang="ru-RU" sz="2900" b="1" dirty="0">
              <a:solidFill>
                <a:srgbClr val="002060">
                  <a:lumMod val="90000"/>
                  <a:lumOff val="10000"/>
                </a:srgbClr>
              </a:solidFill>
              <a:latin typeface="Calibri"/>
            </a:endParaRPr>
          </a:p>
          <a:p>
            <a:pPr marL="182880" lvl="0" indent="-182880" algn="r"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</a:pPr>
            <a:r>
              <a:rPr lang="ru-RU" sz="2900" b="1" dirty="0">
                <a:solidFill>
                  <a:srgbClr val="002060">
                    <a:lumMod val="90000"/>
                    <a:lumOff val="10000"/>
                  </a:srgbClr>
                </a:solidFill>
                <a:latin typeface="Calibri"/>
              </a:rPr>
              <a:t>МАДОУ </a:t>
            </a:r>
            <a:r>
              <a:rPr lang="ru-RU" sz="2900" b="1" dirty="0" smtClean="0">
                <a:solidFill>
                  <a:srgbClr val="002060">
                    <a:lumMod val="90000"/>
                    <a:lumOff val="10000"/>
                  </a:srgbClr>
                </a:solidFill>
                <a:latin typeface="Calibri"/>
              </a:rPr>
              <a:t>ЦРР д/сад № </a:t>
            </a:r>
            <a:r>
              <a:rPr lang="ru-RU" sz="2900" b="1" dirty="0">
                <a:solidFill>
                  <a:srgbClr val="002060">
                    <a:lumMod val="90000"/>
                    <a:lumOff val="10000"/>
                  </a:srgbClr>
                </a:solidFill>
                <a:latin typeface="Calibri"/>
              </a:rPr>
              <a:t>47 «Дельфин»</a:t>
            </a:r>
          </a:p>
          <a:p>
            <a:pPr marL="182880" lvl="0" indent="-182880" algn="ctr"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</a:pPr>
            <a:r>
              <a:rPr lang="ru-RU" sz="2800" b="1" dirty="0">
                <a:solidFill>
                  <a:srgbClr val="002060">
                    <a:lumMod val="90000"/>
                    <a:lumOff val="10000"/>
                  </a:srgbClr>
                </a:solidFill>
                <a:latin typeface="Calibri"/>
              </a:rPr>
              <a:t> </a:t>
            </a:r>
          </a:p>
          <a:p>
            <a:pPr marL="182880" lvl="0" indent="-182880" algn="ctr"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</a:pPr>
            <a:r>
              <a:rPr lang="ru-RU" sz="2500" b="1" dirty="0">
                <a:solidFill>
                  <a:srgbClr val="002060">
                    <a:lumMod val="90000"/>
                    <a:lumOff val="10000"/>
                  </a:srgbClr>
                </a:solidFill>
                <a:latin typeface="Calibri"/>
              </a:rPr>
              <a:t>г</a:t>
            </a:r>
            <a:r>
              <a:rPr lang="ru-RU" sz="2500" b="1" dirty="0" smtClean="0">
                <a:solidFill>
                  <a:srgbClr val="002060">
                    <a:lumMod val="90000"/>
                    <a:lumOff val="10000"/>
                  </a:srgbClr>
                </a:solidFill>
                <a:latin typeface="Calibri"/>
              </a:rPr>
              <a:t>. Мытищи      15 </a:t>
            </a:r>
            <a:r>
              <a:rPr lang="ru-RU" sz="2500" b="1" dirty="0">
                <a:solidFill>
                  <a:srgbClr val="002060">
                    <a:lumMod val="90000"/>
                    <a:lumOff val="10000"/>
                  </a:srgbClr>
                </a:solidFill>
                <a:latin typeface="Calibri"/>
              </a:rPr>
              <a:t>декабря  </a:t>
            </a:r>
            <a:r>
              <a:rPr lang="ru-RU" sz="2500" b="1" dirty="0" smtClean="0">
                <a:solidFill>
                  <a:srgbClr val="002060">
                    <a:lumMod val="90000"/>
                    <a:lumOff val="10000"/>
                  </a:srgbClr>
                </a:solidFill>
                <a:latin typeface="Calibri"/>
              </a:rPr>
              <a:t>2021г</a:t>
            </a:r>
            <a:endParaRPr lang="ru-RU" sz="25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0688" y="3861048"/>
            <a:ext cx="8251651" cy="158417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«</a:t>
            </a:r>
            <a:r>
              <a:rPr lang="ru-RU" sz="3200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Опасность игры на дороге, водоёмах, </a:t>
            </a:r>
            <a:r>
              <a:rPr lang="ru-RU" sz="320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горках </a:t>
            </a:r>
            <a:r>
              <a:rPr lang="ru-RU" sz="3200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в зимнее время</a:t>
            </a:r>
            <a:r>
              <a:rPr lang="ru-RU" sz="320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»</a:t>
            </a:r>
            <a:br>
              <a:rPr lang="ru-RU" sz="320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</a:br>
            <a:r>
              <a:rPr lang="ru-RU" sz="280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Консультация для воспитателей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Алексей\Desktop\2021-2022 Учебный год\Безопасность 15.12.21\depositphotos_20266507-stock-photo-winter-fun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97" y="116632"/>
            <a:ext cx="8568952" cy="373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Алексей\Desktop\2021-2022 Учебный год\Безопасность 15.12.21\b5b591424e8e0dc42f12509f63b5d0c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4" y="4475737"/>
            <a:ext cx="2547935" cy="22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97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32848" cy="1143000"/>
          </a:xfrm>
        </p:spPr>
        <p:txBody>
          <a:bodyPr/>
          <a:lstStyle/>
          <a:p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195" name="Picture 3" descr="C:\Users\Алексей\Desktop\2021-2022 Учебный год\Безопасность 15.12.21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7856"/>
            <a:ext cx="8496944" cy="509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4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904" y="669161"/>
            <a:ext cx="3636085" cy="504055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Задачи воспитателя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3515" y="188640"/>
            <a:ext cx="4550485" cy="6264696"/>
          </a:xfrm>
        </p:spPr>
        <p:txBody>
          <a:bodyPr>
            <a:normAutofit fontScale="70000" lnSpcReduction="20000"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600" b="1" dirty="0">
                <a:solidFill>
                  <a:srgbClr val="00206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«Курс безопасности» для ребёнка лучше начинать как можно раньше: 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600" dirty="0">
                <a:solidFill>
                  <a:srgbClr val="00206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Всё, что мы познаём в раннем детстве, остаётся в нашей памяти на всю жизнь;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600" dirty="0">
                <a:solidFill>
                  <a:srgbClr val="00206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Регулярно проводите беседы, но без нотаций и бесконечных наставлений;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600" dirty="0">
                <a:solidFill>
                  <a:srgbClr val="00206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Очень важно, чтобы ребенок понял, почему нужно строго выполнять правила безопасности.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600" dirty="0">
                <a:solidFill>
                  <a:srgbClr val="00206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Ребёнок должен чётко усвоить, чего нельзя делать никогда.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600" dirty="0">
                <a:solidFill>
                  <a:srgbClr val="00206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Лучше ребёнку важную информацию предоставить в форме символов и образов, что отлично действует на подсознание.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600" dirty="0">
                <a:solidFill>
                  <a:srgbClr val="00206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Для обучения можно использовать все «подручные средства»: сказки, стихи, иллюстрации, мультфильмы; всякие, удобные для обучения, случаи, примеры из жизни.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557113"/>
            <a:ext cx="4140897" cy="4296552"/>
          </a:xfrm>
        </p:spPr>
        <p:txBody>
          <a:bodyPr>
            <a:normAutofit fontScale="92500" lnSpcReduction="10000"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solidFill>
                  <a:srgbClr val="00206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С наступлением зимы потенциальных опасностей на улице становится больше, следовательно, актуальна проблема формирования у детей навыков безопасного </a:t>
            </a:r>
            <a:r>
              <a:rPr lang="ru-RU" sz="1900" b="1" dirty="0">
                <a:solidFill>
                  <a:srgbClr val="00206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поведения в зимнее время года</a:t>
            </a:r>
            <a:r>
              <a:rPr lang="ru-RU" sz="1900" dirty="0">
                <a:solidFill>
                  <a:srgbClr val="00206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.</a:t>
            </a: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solidFill>
                  <a:srgbClr val="00206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Мы, взрослые, должны не просто оградить ребенка от опасностей, а подготовить к возможной встрече с ними, привить им навыки безопасного </a:t>
            </a:r>
            <a:r>
              <a:rPr lang="ru-RU" sz="1900" b="1" dirty="0">
                <a:solidFill>
                  <a:srgbClr val="00206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поведения</a:t>
            </a:r>
            <a:r>
              <a:rPr lang="ru-RU" sz="1900" dirty="0">
                <a:solidFill>
                  <a:srgbClr val="00206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. </a:t>
            </a: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solidFill>
                  <a:srgbClr val="00206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Задача воспитателя рассказать доступно детям и ознакомить родителей .</a:t>
            </a:r>
          </a:p>
          <a:p>
            <a:endParaRPr lang="ru-RU" dirty="0"/>
          </a:p>
        </p:txBody>
      </p:sp>
      <p:pic>
        <p:nvPicPr>
          <p:cNvPr id="2051" name="Picture 3" descr="C:\Users\Алексей\Desktop\2021-2022 Учебный год\Безопасность 15.12.21\8191330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53" y="2333746"/>
            <a:ext cx="829663" cy="94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Алексей\Desktop\2021-2022 Учебный год\Безопасность 15.12.21\8191330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528114"/>
            <a:ext cx="1028328" cy="116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Алексей\Desktop\2021-2022 Учебный год\Безопасность 15.12.21\8191330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59"/>
            <a:ext cx="80239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23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332656"/>
            <a:ext cx="4480049" cy="504056"/>
          </a:xfrm>
        </p:spPr>
        <p:txBody>
          <a:bodyPr/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ea typeface="Gadugi" panose="020B0502040204020203" pitchFamily="34" charset="0"/>
              </a:rPr>
              <a:t>Безопасность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на дорогах.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3515" y="160338"/>
            <a:ext cx="4370973" cy="629299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Внимательность на улице и на дороге уместна всегда. Но зимой — особенно. В холодное время года темнеет рано: в сумерках видимость становится хуже, а очертания предметов (например, автомобилей) могут и вовсе искажаться.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000"/>
              </a:spcAft>
              <a:buSzPts val="1000"/>
              <a:buFont typeface="Wingdings"/>
              <a:buChar char=""/>
              <a:tabLst>
                <a:tab pos="457200" algn="l"/>
              </a:tabLst>
            </a:pPr>
            <a:r>
              <a:rPr lang="ru-RU" sz="2400" spc="15" dirty="0">
                <a:solidFill>
                  <a:srgbClr val="00206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Не разрешайте детям играть у дороги. 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000"/>
              </a:spcAft>
              <a:buSzPts val="1000"/>
              <a:buFont typeface="Wingdings"/>
              <a:buChar char=""/>
              <a:tabLst>
                <a:tab pos="457200" algn="l"/>
              </a:tabLst>
            </a:pPr>
            <a:r>
              <a:rPr lang="ru-RU" sz="2400" spc="15" dirty="0">
                <a:solidFill>
                  <a:srgbClr val="00206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Учите детей, что нельзя выбегать на проезжую часть.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000"/>
              </a:spcAft>
              <a:buSzPts val="1000"/>
              <a:buFont typeface="Wingdings"/>
              <a:buChar char=""/>
              <a:tabLst>
                <a:tab pos="457200" algn="l"/>
              </a:tabLst>
            </a:pPr>
            <a:r>
              <a:rPr lang="ru-RU" sz="2400" spc="15" dirty="0">
                <a:solidFill>
                  <a:srgbClr val="00206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Переходите только по подземным, надземным или регулируемым переходам. А в случае их отсутствия — при переходе увеличьте безопасное расстояние до автомобиля.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000"/>
              </a:spcAft>
              <a:buSzPts val="1000"/>
              <a:buFont typeface="Wingdings"/>
              <a:buChar char=""/>
              <a:tabLst>
                <a:tab pos="457200" algn="l"/>
              </a:tabLst>
            </a:pPr>
            <a:r>
              <a:rPr lang="ru-RU" sz="2400" spc="15" dirty="0">
                <a:solidFill>
                  <a:srgbClr val="00206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Держитесь подальше от крыш домов, с которых могут упасть сосульки или снежные глыбы;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000"/>
              </a:spcAft>
              <a:buSzPts val="1000"/>
              <a:buFont typeface="Wingdings"/>
              <a:buChar char=""/>
              <a:tabLst>
                <a:tab pos="457200" algn="l"/>
              </a:tabLst>
            </a:pPr>
            <a:r>
              <a:rPr lang="ru-RU" sz="2400" spc="15" dirty="0">
                <a:solidFill>
                  <a:srgbClr val="00206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Не ходите по краю тротуара и не останавливайтесь у самой дороги.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7975" y="4581128"/>
            <a:ext cx="4284913" cy="1872208"/>
          </a:xfrm>
        </p:spPr>
        <p:txBody>
          <a:bodyPr/>
          <a:lstStyle/>
          <a:p>
            <a:r>
              <a:rPr lang="ru-RU" sz="1600" b="1" dirty="0">
                <a:solidFill>
                  <a:srgbClr val="002060"/>
                </a:solidFill>
                <a:ea typeface="Gadugi" panose="020B0502040204020203" pitchFamily="34" charset="0"/>
              </a:rPr>
              <a:t>Каждый ребенок почти, что с пеленок,</a:t>
            </a:r>
          </a:p>
          <a:p>
            <a:r>
              <a:rPr lang="ru-RU" sz="1600" b="1" dirty="0">
                <a:solidFill>
                  <a:srgbClr val="002060"/>
                </a:solidFill>
                <a:ea typeface="Gadugi" panose="020B0502040204020203" pitchFamily="34" charset="0"/>
              </a:rPr>
              <a:t>Должен усвоить и должен понять,</a:t>
            </a:r>
          </a:p>
          <a:p>
            <a:r>
              <a:rPr lang="ru-RU" sz="1600" b="1" dirty="0">
                <a:solidFill>
                  <a:srgbClr val="002060"/>
                </a:solidFill>
                <a:ea typeface="Gadugi" panose="020B0502040204020203" pitchFamily="34" charset="0"/>
              </a:rPr>
              <a:t>Что одному по дорогам, без взрослых,</a:t>
            </a:r>
          </a:p>
          <a:p>
            <a:r>
              <a:rPr lang="ru-RU" sz="1600" b="1" dirty="0">
                <a:solidFill>
                  <a:srgbClr val="002060"/>
                </a:solidFill>
                <a:ea typeface="Gadugi" panose="020B0502040204020203" pitchFamily="34" charset="0"/>
              </a:rPr>
              <a:t>Очень опасно для жизни гулять!</a:t>
            </a:r>
          </a:p>
          <a:p>
            <a:endParaRPr lang="ru-RU" dirty="0"/>
          </a:p>
        </p:txBody>
      </p:sp>
      <p:sp>
        <p:nvSpPr>
          <p:cNvPr id="5" name="AutoShape 4" descr="25.11.16 Осторожно горка! — МБ ДОУ &quot;Детский сад №257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40768"/>
            <a:ext cx="4086048" cy="280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18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ей\Desktop\2021-2022 Учебный год\Безопасность 15.12.21\unname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448272" cy="18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124744"/>
            <a:ext cx="3960440" cy="64807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Советы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родителям. </a:t>
            </a:r>
            <a:r>
              <a:rPr lang="ru-RU" sz="4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8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075" y="1412776"/>
            <a:ext cx="8987925" cy="619516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spc="15" dirty="0" smtClean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   </a:t>
            </a:r>
            <a:r>
              <a:rPr lang="ru-RU" sz="2300" b="1" spc="15" dirty="0" smtClean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Во </a:t>
            </a:r>
            <a:r>
              <a:rPr lang="ru-RU" sz="2300" b="1" spc="15" dirty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избежание несчастных случаев на дороге с Вами и Вашими детьми:</a:t>
            </a:r>
            <a:endParaRPr lang="ru-RU" sz="2300" b="1" dirty="0"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600" spc="15" dirty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Систематически повторяйте с ребёнком </a:t>
            </a:r>
            <a:r>
              <a:rPr lang="ru-RU" sz="2600" spc="15" dirty="0" smtClean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основные </a:t>
            </a:r>
            <a:r>
              <a:rPr lang="ru-RU" sz="2600" spc="15" dirty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Правила Дорожного Движения.</a:t>
            </a:r>
            <a:endParaRPr lang="ru-RU" sz="2600" dirty="0"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600" spc="15" dirty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Усильте контроль  за поведением детей на улице.</a:t>
            </a:r>
            <a:endParaRPr lang="ru-RU" sz="2600" dirty="0"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600" spc="15" dirty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При использовании личного автотранспорта пристёгивайтесь ремнями безопасности, также используйте ремни безопасности и другие устройства при перевозке детей.</a:t>
            </a:r>
            <a:endParaRPr lang="ru-RU" sz="2600" dirty="0"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600" spc="15" dirty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Личным примером учить детей соблюдать Правила Дорожного Движения и осторожность на улице.</a:t>
            </a:r>
            <a:endParaRPr lang="ru-RU" sz="2600" dirty="0"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Wingdings"/>
              <a:buChar char=""/>
            </a:pPr>
            <a:r>
              <a:rPr lang="ru-RU" sz="2600" dirty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Прикрепите к одежде или рюкзаку светоотражающий элемент — так ребёнок будет виден водителям даже в темноте. Сделать сына или дочь еще заметнее для участников дорожного движения можно с помощью яркой одежды.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Лучшим </a:t>
            </a:r>
            <a:r>
              <a:rPr lang="ru-RU" sz="2600" dirty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урокам для детей будет наглядная демонстрация действий со стороны взрослого. Всем известно, что дети до 9 лет не обладают необходимыми навыками для того, чтобы быть самостоятельными участниками дорожного движения. Поэтому любой ценой необходимо стараться не оставлять маленьких детей без присмотра.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Помните, что жизнь и безопасность детей на дорогах зависит прежде всего от взрослых</a:t>
            </a:r>
            <a:r>
              <a:rPr lang="ru-RU" sz="2300" b="1" dirty="0" smtClean="0">
                <a:solidFill>
                  <a:srgbClr val="C0000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!</a:t>
            </a:r>
            <a:endParaRPr lang="ru-RU" sz="2300" dirty="0">
              <a:solidFill>
                <a:srgbClr val="C00000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9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4464496" cy="75607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Безопасность на водоемах: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7" y="188640"/>
            <a:ext cx="4788024" cy="648072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ts val="1950"/>
              </a:lnSpc>
              <a:spcAft>
                <a:spcPts val="1200"/>
              </a:spcAft>
            </a:pPr>
            <a:r>
              <a:rPr lang="ru-RU" sz="3200" spc="15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Водоёмы в холодный период года — место повышенной опасности и для детей. Если ребенок с родителями отправился на водоём все же необходимо — соблюдайте проверенные правила безопасности: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000"/>
              </a:spcAft>
              <a:buSzPts val="1000"/>
              <a:buFont typeface="Wingdings"/>
              <a:buChar char=""/>
              <a:tabLst>
                <a:tab pos="457200" algn="l"/>
              </a:tabLst>
            </a:pPr>
            <a:r>
              <a:rPr lang="ru-RU" sz="3200" spc="15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выходить на лёд в одиночку опасно, но и ходить по замёрзшему водоёму большой группой тоже рискованно;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000"/>
              </a:spcAft>
              <a:buSzPts val="1000"/>
              <a:buFont typeface="Wingdings"/>
              <a:buChar char=""/>
              <a:tabLst>
                <a:tab pos="457200" algn="l"/>
              </a:tabLst>
            </a:pPr>
            <a:r>
              <a:rPr lang="ru-RU" sz="3200" spc="15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проверяйте лед на прочность палкой, а не ногой;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000"/>
              </a:spcAft>
              <a:buSzPts val="1000"/>
              <a:buFont typeface="Wingdings"/>
              <a:buChar char=""/>
              <a:tabLst>
                <a:tab pos="457200" algn="l"/>
              </a:tabLst>
            </a:pPr>
            <a:r>
              <a:rPr lang="ru-RU" sz="3200" spc="15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опасно выходить на лёд, покрытый снегом — легко не заметить трещины и провалы;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000"/>
              </a:spcAft>
              <a:buSzPts val="1000"/>
              <a:buFont typeface="Wingdings"/>
              <a:buChar char=""/>
              <a:tabLst>
                <a:tab pos="457200" algn="l"/>
              </a:tabLst>
            </a:pPr>
            <a:r>
              <a:rPr lang="ru-RU" sz="3200" spc="15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избегайте выходить на лёд, если начался дождь, сильный ветер, метель;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000"/>
              </a:spcAft>
              <a:buSzPts val="1000"/>
              <a:buFont typeface="Wingdings"/>
              <a:buChar char=""/>
              <a:tabLst>
                <a:tab pos="457200" algn="l"/>
              </a:tabLst>
            </a:pPr>
            <a:r>
              <a:rPr lang="ru-RU" sz="3200" spc="15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если лёд под ногами затрещал — сразу возвращайтесь к берегу, лучше всего лёжа, по уже оставленным следам.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645024"/>
            <a:ext cx="3816424" cy="302433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Речка спряталась под лёд.</a:t>
            </a: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Как дорога, он лежит,</a:t>
            </a: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Но под ним вода бежит.</a:t>
            </a: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Всем опасен этот путь.</a:t>
            </a: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Лёд умеет обмануть.</a:t>
            </a: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Даже близко подойдёшь,</a:t>
            </a: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Прочность льда не разберёшь.</a:t>
            </a: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Толщиной лёд не велик -</a:t>
            </a: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Провалиться можно в миг.</a:t>
            </a: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Искупавшись в зимней речке,</a:t>
            </a: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Не согреешься на печке.</a:t>
            </a:r>
            <a:endParaRPr lang="ru-RU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C:\Users\Алексей\Desktop\2021-2022 Учебный год\Безопасность 15.12.21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672408" cy="275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32656"/>
            <a:ext cx="5966666" cy="864096"/>
          </a:xfrm>
        </p:spPr>
        <p:txBody>
          <a:bodyPr/>
          <a:lstStyle/>
          <a:p>
            <a:r>
              <a:rPr lang="ru-RU" sz="43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Советы </a:t>
            </a:r>
            <a:r>
              <a:rPr lang="ru-RU" sz="43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родителям</a:t>
            </a:r>
            <a:r>
              <a:rPr lang="ru-RU" sz="43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852936"/>
            <a:ext cx="7848872" cy="3598147"/>
          </a:xfrm>
        </p:spPr>
        <p:txBody>
          <a:bodyPr>
            <a:normAutofit/>
          </a:bodyPr>
          <a:lstStyle/>
          <a:p>
            <a:pPr lvl="0" algn="l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</a:pPr>
            <a:r>
              <a:rPr lang="ru-RU" sz="2400" dirty="0">
                <a:solidFill>
                  <a:srgbClr val="21274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Научите ребёнка тому, что если лёд под ним всё же провалился — первым делом нужно громко звать на помощь. Затем — по возможности ухватиться за лёд, постараться выбраться на поверхность и лёжа добираться к берегу. Объясните ребёнку, что очень важно не делать резких движений и держаться на плаву, даже если выбраться сразу не удалось.</a:t>
            </a:r>
            <a:endParaRPr lang="ru-RU" sz="1800" dirty="0">
              <a:solidFill>
                <a:srgbClr val="212745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lvl="0" algn="l">
              <a:buClr>
                <a:srgbClr val="F14124">
                  <a:lumMod val="75000"/>
                </a:srgbClr>
              </a:buClr>
            </a:pPr>
            <a:endParaRPr lang="ru-RU" dirty="0">
              <a:solidFill>
                <a:srgbClr val="212745"/>
              </a:solidFill>
            </a:endParaRPr>
          </a:p>
          <a:p>
            <a:pPr algn="l"/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31236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94580"/>
            <a:ext cx="1318319" cy="149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92" y="1174845"/>
            <a:ext cx="103028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517232"/>
            <a:ext cx="103028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8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267"/>
            <a:ext cx="4752528" cy="898453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Безопасность на  горках: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3515" y="404664"/>
            <a:ext cx="4298965" cy="6264696"/>
          </a:xfrm>
        </p:spPr>
        <p:txBody>
          <a:bodyPr>
            <a:normAutofit fontScale="550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Расскажите ребенку, что на горках нужно вести себя аккуратно и дисциплинированно, соблюдать очередь при спуске.</a:t>
            </a:r>
            <a:endParaRPr lang="ru-RU" sz="29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Ребенку можно кататься с маленьких пологих горок.</a:t>
            </a:r>
            <a:endParaRPr lang="ru-RU" sz="29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Нельзя  кататься с горки стоя.</a:t>
            </a:r>
            <a:endParaRPr lang="ru-RU" sz="29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Нельзя кататься с горок, которые расположены рядом с дорогой, водоёмом.</a:t>
            </a:r>
            <a:endParaRPr lang="ru-RU" sz="29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Научите детей правильно падать: на бок, подгибая колени и стараясь смягчить падение руками. Расскажите, что падение на спину или вперёд на руки, может привести к серьезным травмам.</a:t>
            </a:r>
            <a:endParaRPr lang="ru-RU" sz="29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1" y="3212976"/>
            <a:ext cx="3798168" cy="345638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На горе идёт игра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Веселиться детвора.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Кто на санках, кто на лыжах,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На ватрушке ниже-ниже…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Хлоп, подпрыгнул, и в сугроб!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Уцелеть снежок помог.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Если ты пришёл кататься,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Надо крепко всем держаться,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И застёжки пристегни,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Руки, ноги береги!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endParaRPr lang="ru-RU" sz="1600" dirty="0"/>
          </a:p>
        </p:txBody>
      </p:sp>
      <p:pic>
        <p:nvPicPr>
          <p:cNvPr id="7170" name="Picture 2" descr="C:\Users\Алексей\Desktop\2021-2022 Учебный год\Безопасность 15.12.21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575" y="4757850"/>
            <a:ext cx="103028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3636085" cy="1258493"/>
          </a:xfrm>
        </p:spPr>
        <p:txBody>
          <a:bodyPr/>
          <a:lstStyle/>
          <a:p>
            <a:pPr>
              <a:lnSpc>
                <a:spcPts val="1950"/>
              </a:lnSpc>
              <a:spcAft>
                <a:spcPts val="1200"/>
              </a:spcAft>
            </a:pPr>
            <a:r>
              <a:rPr lang="ru-RU" spc="15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Совет</a:t>
            </a:r>
            <a:r>
              <a:rPr lang="ru-RU" spc="15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ы</a:t>
            </a:r>
            <a:r>
              <a:rPr lang="ru-RU" spc="15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pc="15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родителям. </a:t>
            </a:r>
            <a:r>
              <a:rPr lang="ru-RU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0"/>
            <a:ext cx="5544616" cy="6858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5600" spc="15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Выбирая горку для катания ребёнка, обратите внимание на её безопасность. Рядом с горкой не должно быть автодорог и водоёмов. Если вы ведёте кататься маленького ребёнка, то скопление на горке активных подростков — это тоже потенциальная </a:t>
            </a:r>
            <a:r>
              <a:rPr lang="ru-RU" sz="5600" spc="15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опасность.</a:t>
            </a:r>
            <a:endParaRPr lang="en-US" sz="5600" spc="15" dirty="0" smtClean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5600" spc="15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Что </a:t>
            </a:r>
            <a:r>
              <a:rPr lang="ru-RU" sz="5600" spc="15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нужно знать детям и родителям — меры предосторожности на горке зимой:</a:t>
            </a:r>
            <a:endParaRPr lang="ru-RU" sz="5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/>
              <a:buChar char=""/>
              <a:tabLst>
                <a:tab pos="457200" algn="l"/>
              </a:tabLst>
            </a:pPr>
            <a:r>
              <a:rPr lang="ru-RU" sz="5600" spc="15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напомните сыну или дочери, что вежливость хороша везде, и на горке тоже: пусть ребёнок уступает младшим и соблюдает очередь катания;</a:t>
            </a:r>
            <a:endParaRPr lang="ru-RU" sz="5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/>
              <a:buChar char=""/>
              <a:tabLst>
                <a:tab pos="457200" algn="l"/>
              </a:tabLst>
            </a:pPr>
            <a:r>
              <a:rPr lang="ru-RU" sz="5600" spc="15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следите за катанием ребёнка, особенно если он ещё небольшой и на горке много других детей;</a:t>
            </a:r>
            <a:endParaRPr lang="ru-RU" sz="5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/>
              <a:buChar char=""/>
              <a:tabLst>
                <a:tab pos="457200" algn="l"/>
              </a:tabLst>
            </a:pPr>
            <a:r>
              <a:rPr lang="ru-RU" sz="5600" spc="15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малышу младше 5 лет разрешайте кататься только с пологих горок;</a:t>
            </a:r>
            <a:endParaRPr lang="ru-RU" sz="5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/>
              <a:buChar char=""/>
              <a:tabLst>
                <a:tab pos="457200" algn="l"/>
              </a:tabLst>
            </a:pPr>
            <a:r>
              <a:rPr lang="ru-RU" sz="5600" spc="15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обувайте ребёнка перед походом на горку в нескользящую обувь;</a:t>
            </a:r>
            <a:endParaRPr lang="ru-RU" sz="5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/>
              <a:buChar char=""/>
              <a:tabLst>
                <a:tab pos="457200" algn="l"/>
              </a:tabLst>
            </a:pPr>
            <a:r>
              <a:rPr lang="ru-RU" sz="5600" spc="15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разрешайте ребёнку кататься только на средстве для катания — ледянке, ватрушке, </a:t>
            </a:r>
            <a:r>
              <a:rPr lang="ru-RU" sz="5600" spc="15" dirty="0" err="1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снегокате</a:t>
            </a:r>
            <a:r>
              <a:rPr lang="ru-RU" sz="5600" spc="15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но не на ногах или на корточках.</a:t>
            </a:r>
            <a:endParaRPr lang="ru-RU" sz="5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/>
              <a:buChar char=""/>
              <a:tabLst>
                <a:tab pos="457200" algn="l"/>
              </a:tabLst>
            </a:pPr>
            <a:r>
              <a:rPr lang="ru-RU" sz="5600" spc="15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Если вашему малышу меньше 5 лет, не покупайте ему ледянку в форме корытца — такими средствами для катания довольно сложно управлять</a:t>
            </a:r>
            <a:endParaRPr lang="ru-RU" sz="5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56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И помните главное — всегда важно оставаться примером безопасного поведения для своих детей! Учите их осторожности, показывайте на своём примере и обеспечивайте безопасность.</a:t>
            </a:r>
            <a:endParaRPr lang="ru-RU" sz="5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56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БЕЗОПАСНОСТЬ ДЕТЕЙ – ОБЯЗАННОСТЬ ВЗРОСЛЫХ!</a:t>
            </a:r>
            <a:endParaRPr lang="ru-RU" sz="5600" dirty="0">
              <a:solidFill>
                <a:srgbClr val="C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908720"/>
            <a:ext cx="3960440" cy="57606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ts val="1950"/>
              </a:lnSpc>
              <a:spcAft>
                <a:spcPts val="1200"/>
              </a:spcAft>
            </a:pPr>
            <a:r>
              <a:rPr lang="ru-RU" sz="2300" spc="15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Безопасная зимняя прогулка начинается у дверей дома. Подготовьтесь к выходу на улицу с детьми заранее:</a:t>
            </a:r>
            <a:endParaRPr lang="ru-RU" sz="23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000"/>
              </a:spcAft>
              <a:buSzPts val="1000"/>
              <a:buFont typeface="Wingdings"/>
              <a:buChar char=""/>
              <a:tabLst>
                <a:tab pos="457200" algn="l"/>
              </a:tabLst>
            </a:pPr>
            <a:r>
              <a:rPr lang="ru-RU" sz="2300" spc="15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накормите ребёнка питательным блюдом — на морозе тратится гораздо больше энергии, чем в тепле;</a:t>
            </a:r>
            <a:endParaRPr lang="ru-RU" sz="23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000"/>
              </a:spcAft>
              <a:buSzPts val="1000"/>
              <a:buFont typeface="Wingdings"/>
              <a:buChar char=""/>
              <a:tabLst>
                <a:tab pos="457200" algn="l"/>
              </a:tabLst>
            </a:pPr>
            <a:r>
              <a:rPr lang="ru-RU" sz="2300" spc="15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проследите за тем, чтобы ребёнок полностью оделся (застегнул замки, надел шапку и варежки) до того, как выйти за дверь;</a:t>
            </a:r>
            <a:endParaRPr lang="ru-RU" sz="23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000"/>
              </a:spcAft>
              <a:buSzPts val="1000"/>
              <a:buFont typeface="Wingdings"/>
              <a:buChar char=""/>
              <a:tabLst>
                <a:tab pos="457200" algn="l"/>
              </a:tabLst>
            </a:pPr>
            <a:r>
              <a:rPr lang="ru-RU" sz="2300" spc="15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объясните, что во время игр нельзя слишком сильно толкать других детей, особенно тех, кто младше и слабее;</a:t>
            </a:r>
            <a:endParaRPr lang="ru-RU" sz="23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1000"/>
              </a:spcAft>
              <a:buSzPts val="1000"/>
              <a:buFont typeface="Wingdings"/>
              <a:buChar char=""/>
              <a:tabLst>
                <a:tab pos="457200" algn="l"/>
              </a:tabLst>
            </a:pPr>
            <a:r>
              <a:rPr lang="ru-RU" sz="2300" spc="15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предупредите ребёнка об опасности прыжков в сугроб, где может скрываться что угодно: осколки, мусор, острые камни.</a:t>
            </a:r>
            <a:endParaRPr lang="ru-RU" sz="23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074" y="6021287"/>
            <a:ext cx="649827" cy="73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9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748464" cy="648072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Посмотрите с детьми: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8712968" cy="6120680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900" dirty="0" smtClean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1</a:t>
            </a:r>
            <a:r>
              <a:rPr lang="ru-RU" sz="2900" dirty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. «Мы с Джеком»(1973г.) </a:t>
            </a:r>
            <a:r>
              <a:rPr lang="ru-RU" sz="2900" dirty="0" smtClean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Мультфильм о том, как мальчик </a:t>
            </a:r>
            <a:r>
              <a:rPr lang="ru-RU" sz="2900" dirty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и его верный пес спас девочку, упавшую в прорубь.</a:t>
            </a:r>
            <a:endParaRPr lang="ru-RU" sz="2200" dirty="0"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2. «Зимняя сказка» (1981 г.) Мультфильм о том, как Ёжик всю зиму лечил Медвежонка, который переел снега. Наглядно и с юмором продемонстрирует ребенку, почему все же плохо есть снег.</a:t>
            </a:r>
            <a:endParaRPr lang="ru-RU" sz="2200" dirty="0"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3. «</a:t>
            </a:r>
            <a:r>
              <a:rPr lang="ru-RU" sz="2900" dirty="0" err="1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Балто</a:t>
            </a:r>
            <a:r>
              <a:rPr lang="ru-RU" sz="2900" dirty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» (1995 г.) Трогательный мультфильм про героизм и силу воли. Главного героя спасают из под треснувшего льда. Что еще раз доказывает смертельную опасность зимних водоемов.</a:t>
            </a:r>
            <a:endParaRPr lang="ru-RU" sz="2200" dirty="0"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4. «Хранители снов» (2012 г.)  Полнометражный анимационный фильм по мотивам серии книг У. Джойса. В одном из эпизодов старший брат. Рискуя собственной жизнью, спасает сестру, которая вышла на тонкий лёд.</a:t>
            </a:r>
            <a:endParaRPr lang="ru-RU" sz="2200" dirty="0"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algn="l">
              <a:lnSpc>
                <a:spcPct val="120000"/>
              </a:lnSpc>
              <a:spcAft>
                <a:spcPts val="1000"/>
              </a:spcAft>
            </a:pPr>
            <a:r>
              <a:rPr lang="ru-RU" sz="2500" dirty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 </a:t>
            </a:r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Безопасное </a:t>
            </a:r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поведение зимой:</a:t>
            </a:r>
            <a:endParaRPr lang="ru-RU" dirty="0"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342900" lvl="0" indent="-342900" algn="l">
              <a:lnSpc>
                <a:spcPct val="120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600" dirty="0">
                <a:solidFill>
                  <a:srgbClr val="00008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Волшебная книга: "Опасность зимнего водоема"</a:t>
            </a:r>
            <a:endParaRPr lang="ru-RU" dirty="0"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342900" lvl="0" indent="-342900" algn="l">
              <a:lnSpc>
                <a:spcPct val="120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600" dirty="0" err="1">
                <a:solidFill>
                  <a:srgbClr val="00008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Смешарики</a:t>
            </a:r>
            <a:r>
              <a:rPr lang="ru-RU" sz="3600" dirty="0">
                <a:solidFill>
                  <a:srgbClr val="00008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: "Опасные сосульки"</a:t>
            </a:r>
            <a:endParaRPr lang="ru-RU" dirty="0"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342900" lvl="0" indent="-342900" algn="l">
              <a:lnSpc>
                <a:spcPct val="120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600" dirty="0" err="1">
                <a:solidFill>
                  <a:srgbClr val="00008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Смешарики</a:t>
            </a:r>
            <a:r>
              <a:rPr lang="ru-RU" sz="3600" dirty="0">
                <a:solidFill>
                  <a:srgbClr val="00008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: "На тонком льду"</a:t>
            </a:r>
            <a:endParaRPr lang="ru-RU" dirty="0"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342900" lvl="0" indent="-342900" algn="l">
              <a:lnSpc>
                <a:spcPct val="120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600" dirty="0" err="1">
                <a:solidFill>
                  <a:srgbClr val="00008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Смешарики</a:t>
            </a:r>
            <a:r>
              <a:rPr lang="ru-RU" sz="3600" dirty="0">
                <a:solidFill>
                  <a:srgbClr val="00008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: "Как не замерзнуть от холода"</a:t>
            </a:r>
            <a:endParaRPr lang="ru-RU" dirty="0"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342900" lvl="0" indent="-342900" algn="l">
              <a:lnSpc>
                <a:spcPct val="120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600" dirty="0">
                <a:solidFill>
                  <a:srgbClr val="000080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Аркадий Паровозов: "Остерегайтесь сосулек"</a:t>
            </a:r>
            <a:endParaRPr lang="ru-RU" dirty="0"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9222" name="Picture 6" descr="C:\Users\Алексей\Desktop\2021-2022 Учебный год\Безопасность 15.12.21\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336898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4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183</TotalTime>
  <Words>1222</Words>
  <Application>Microsoft Office PowerPoint</Application>
  <PresentationFormat>Экран (4:3)</PresentationFormat>
  <Paragraphs>92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«Опасность игры на дороге, водоёмах, горках в зимнее время» Консультация для воспитателей</vt:lpstr>
      <vt:lpstr>Задачи воспитателя</vt:lpstr>
      <vt:lpstr>Безопасность на дорогах.</vt:lpstr>
      <vt:lpstr>Советы родителям.  </vt:lpstr>
      <vt:lpstr>Безопасность на водоемах: </vt:lpstr>
      <vt:lpstr>Советы родителям.</vt:lpstr>
      <vt:lpstr>Безопасность на  горках:</vt:lpstr>
      <vt:lpstr>Советы родителям.  </vt:lpstr>
      <vt:lpstr>Посмотрите с детьми: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Людмила</cp:lastModifiedBy>
  <cp:revision>14</cp:revision>
  <dcterms:created xsi:type="dcterms:W3CDTF">2021-12-20T17:16:35Z</dcterms:created>
  <dcterms:modified xsi:type="dcterms:W3CDTF">2021-12-29T07:18:58Z</dcterms:modified>
</cp:coreProperties>
</file>