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68" r:id="rId4"/>
    <p:sldId id="279" r:id="rId5"/>
    <p:sldId id="259" r:id="rId6"/>
    <p:sldId id="277" r:id="rId7"/>
    <p:sldId id="275" r:id="rId8"/>
    <p:sldId id="273" r:id="rId9"/>
    <p:sldId id="276" r:id="rId10"/>
    <p:sldId id="270" r:id="rId11"/>
    <p:sldId id="271" r:id="rId12"/>
    <p:sldId id="281" r:id="rId13"/>
    <p:sldId id="282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93C91-7C66-4235-91B7-7D5DD45C4E2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98105-9112-4DB1-9E91-C3A55936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98105-9112-4DB1-9E91-C3A5593604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6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1B5FE-8620-47A1-87E4-0A3B0ED9A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38C177-1A49-49BB-A9B4-3CD711FC9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260A8-B907-401A-806C-9968716D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7C8A7-E894-4C74-8EEB-F8E7F639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773A6-8309-4D7C-BFD5-1706A94E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61D98-26B7-4963-9D33-85C9C4D5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8FD598-AB23-4C57-80B1-F86B56C74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4C94C-76EE-4690-9820-D10F2EB5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C035E-6811-40C1-AFEC-FD3B391E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17F6F-61EF-411E-AE6F-3D9F26F7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9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908C30-A2E2-456F-9A55-04B20E9B2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4BC897-5873-4953-8383-5F486964B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D45B9-8D6A-4E62-8AC5-F4DA1747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6E544-9DF4-4B24-9DB2-04963EA3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3B177-20A0-4827-B530-E917DDAF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3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BBCE5-043F-4820-B48B-C20C7D3E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6B02D-D436-4470-9A41-E7A5F8140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B67C1-F724-45C2-B365-F127CE28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90940-1C09-4938-BA62-4F84F67B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6DAD4-57CF-4CB8-A82C-8D5057DB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F7BCD-2137-4ACF-90C9-A3252A2A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C4C78F-CAF6-4138-95BC-F71E5DAA1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3D05A-B50C-4ABE-8BD2-CBC2E75D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D6D42-2672-4DFF-B898-8B492DCA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F90AD-17EE-4B8F-879B-1ED71163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3BDB6-3AE1-4B42-89C8-D8A6080D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8308F-EB86-4723-9002-DE3C18875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9DA091-C906-4C6C-B88C-DA1543984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BD006-57DC-4E2F-B5FB-F04171A9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51A3F-79DC-4536-A6F7-9555B5AF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4F157-78C4-408F-A58E-88748A19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0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03D1A-9404-4979-98EB-6331B38D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5AC0DB-E437-4982-858C-0DB51DB41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0B88E0-9280-44D6-A551-259AB8383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D26C70-046F-4645-81C1-2475CC50C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FAF3C7-FD5D-4C06-886D-EBB5C64B5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682538-4418-422E-8A94-D6DDC7B2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FAF095-1F98-4BB3-BE9F-33DFB0AE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D58814-4882-49CB-92AC-C5F90096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1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8C3D6-4599-439E-A828-3E41A7B7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BE42A0-5A54-4FDC-970C-8A0B89E3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9CC476-9363-420B-8D34-F127E83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DF7313-4EC9-4D2E-9BAC-6FD11C4A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5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A1457F-25A9-49B4-B4CE-926DB072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A5BC0A-B3A8-42D2-90C9-A5B4621A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F0B244-65BC-4035-BD75-BCA5EB27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6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16984-C16D-43CB-B643-A8882263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5B5A2-E65E-4845-9743-46384282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2A3EB7-5A8A-4F75-835E-BF2F4451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101031-6B78-4D46-AA5A-C6F887CB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046E8-D72D-4F2A-A15A-DEB8A067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3B6CB5-E99C-4912-A454-1092940E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5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C186C-4D33-4A0B-B712-5FDA9B5F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C6222A-4F53-46B8-830D-50EF026E5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AB9106-F67F-4E9F-A087-B5C6FE919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EC734D-AB1F-45AF-9C3B-DE280100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C1D6-C2A9-48C5-B118-3E4FCAF5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DE32B-C7CD-464F-A112-862A66A1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8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lumMod val="45000"/>
                <a:lumOff val="55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2BFD-8486-442A-BD02-8F765D19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425E7-EABE-4652-A84C-41E884F80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62584-CE70-48B9-992F-F0EC71C0D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7FE0-7065-4705-AFC1-2640AAF092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25746-EFF3-4A5F-96DD-4AFA752CF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34308-09DA-40CB-A34D-2C38BF065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4DAE4-8623-4200-BF8D-A98861BBB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9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CB5D7E-8B35-4783-8CEC-061B12F73079}"/>
              </a:ext>
            </a:extLst>
          </p:cNvPr>
          <p:cNvSpPr txBox="1"/>
          <p:nvPr/>
        </p:nvSpPr>
        <p:spPr>
          <a:xfrm>
            <a:off x="5352506" y="1706880"/>
            <a:ext cx="56355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«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Неизведанное рядом.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опыты и эксперименты для дошкольников»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(консультативный пункт)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A3ED9D-756C-4CAA-A50D-2530EBF72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8547" r="38146" b="8376"/>
          <a:stretch/>
        </p:blipFill>
        <p:spPr bwMode="auto">
          <a:xfrm>
            <a:off x="243198" y="483628"/>
            <a:ext cx="5109307" cy="5567541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Вопросительный Знак, Концепция, Уайт, Войдите, Символ">
            <a:extLst>
              <a:ext uri="{FF2B5EF4-FFF2-40B4-BE49-F238E27FC236}">
                <a16:creationId xmlns:a16="http://schemas.microsoft.com/office/drawing/2014/main" id="{B47494F2-BAC8-4398-A10A-569BAC30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3620301" y="1717093"/>
            <a:ext cx="761039" cy="964697"/>
          </a:xfrm>
          <a:prstGeom prst="rect">
            <a:avLst/>
          </a:prstGeom>
          <a:noFill/>
        </p:spPr>
      </p:pic>
      <p:pic>
        <p:nvPicPr>
          <p:cNvPr id="8" name="Picture 4" descr="Вопросительный Знак, Концепция, Уайт, Войдите, Символ">
            <a:extLst>
              <a:ext uri="{FF2B5EF4-FFF2-40B4-BE49-F238E27FC236}">
                <a16:creationId xmlns:a16="http://schemas.microsoft.com/office/drawing/2014/main" id="{5A892C4D-C06D-41E2-8211-5EAF8FD4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3551401" y="349738"/>
            <a:ext cx="761039" cy="964697"/>
          </a:xfrm>
          <a:prstGeom prst="rect">
            <a:avLst/>
          </a:prstGeom>
          <a:noFill/>
        </p:spPr>
      </p:pic>
      <p:pic>
        <p:nvPicPr>
          <p:cNvPr id="9" name="Picture 4" descr="Вопросительный Знак, Концепция, Уайт, Войдите, Символ">
            <a:extLst>
              <a:ext uri="{FF2B5EF4-FFF2-40B4-BE49-F238E27FC236}">
                <a16:creationId xmlns:a16="http://schemas.microsoft.com/office/drawing/2014/main" id="{7B9706B0-A64D-4AFD-B95D-8393E9DC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4876004" y="1091008"/>
            <a:ext cx="761039" cy="964697"/>
          </a:xfrm>
          <a:prstGeom prst="rect">
            <a:avLst/>
          </a:prstGeom>
          <a:noFill/>
        </p:spPr>
      </p:pic>
      <p:pic>
        <p:nvPicPr>
          <p:cNvPr id="10" name="Picture 4" descr="Вопросительный Знак, Концепция, Уайт, Войдите, Символ">
            <a:extLst>
              <a:ext uri="{FF2B5EF4-FFF2-40B4-BE49-F238E27FC236}">
                <a16:creationId xmlns:a16="http://schemas.microsoft.com/office/drawing/2014/main" id="{AE422ED8-094E-4D70-B61A-642F6995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11148220" y="3318848"/>
            <a:ext cx="761039" cy="964697"/>
          </a:xfrm>
          <a:prstGeom prst="rect">
            <a:avLst/>
          </a:prstGeom>
          <a:noFill/>
        </p:spPr>
      </p:pic>
      <p:pic>
        <p:nvPicPr>
          <p:cNvPr id="11" name="Picture 4" descr="Вопросительный Знак, Концепция, Уайт, Войдите, Символ">
            <a:extLst>
              <a:ext uri="{FF2B5EF4-FFF2-40B4-BE49-F238E27FC236}">
                <a16:creationId xmlns:a16="http://schemas.microsoft.com/office/drawing/2014/main" id="{6C3EDE48-4164-4F60-B99B-B9277C39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11140698" y="1510400"/>
            <a:ext cx="761039" cy="964697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703C9-A61F-475A-84B9-3CD92143163C}"/>
              </a:ext>
            </a:extLst>
          </p:cNvPr>
          <p:cNvSpPr txBox="1"/>
          <p:nvPr/>
        </p:nvSpPr>
        <p:spPr>
          <a:xfrm>
            <a:off x="1691640" y="199747"/>
            <a:ext cx="9545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№ 47 «Дельфин»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Мытищи 2022г.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B54F9-F48A-4CE3-81CF-59E3ABDA4647}"/>
              </a:ext>
            </a:extLst>
          </p:cNvPr>
          <p:cNvSpPr txBox="1"/>
          <p:nvPr/>
        </p:nvSpPr>
        <p:spPr>
          <a:xfrm>
            <a:off x="7254240" y="5459005"/>
            <a:ext cx="4297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:</a:t>
            </a:r>
          </a:p>
          <a:p>
            <a:pPr algn="just"/>
            <a:r>
              <a:rPr lang="ru-RU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Воспитатель1 категории Овчарова С.С.</a:t>
            </a:r>
            <a:endParaRPr lang="ru-RU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Март, 2022 г.</a:t>
            </a:r>
          </a:p>
        </p:txBody>
      </p:sp>
      <p:pic>
        <p:nvPicPr>
          <p:cNvPr id="16" name="Picture 2" descr="Магнит, Подкова, Ногти, Магнитные, Металл, Зависание">
            <a:extLst>
              <a:ext uri="{FF2B5EF4-FFF2-40B4-BE49-F238E27FC236}">
                <a16:creationId xmlns:a16="http://schemas.microsoft.com/office/drawing/2014/main" id="{9D4497D1-C084-4BCC-B31F-5B47817F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98333">
            <a:off x="4574096" y="5041462"/>
            <a:ext cx="1364854" cy="1304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29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3AC4D1-9DA9-41B3-8DF1-CD7559C54C32}"/>
              </a:ext>
            </a:extLst>
          </p:cNvPr>
          <p:cNvSpPr txBox="1"/>
          <p:nvPr/>
        </p:nvSpPr>
        <p:spPr>
          <a:xfrm>
            <a:off x="6537960" y="862704"/>
            <a:ext cx="456059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Выращиваем настоящий кристалл:</a:t>
            </a:r>
          </a:p>
          <a:p>
            <a:pPr algn="ctr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Этот опыт займёт от нескольких дней до нескольких недель, в зависимости от того, какой кристалл вы хотите. Для начала подготовьте нитку: вы можете взять как обычную прямую нитку, так и сделать из неё разные фигуры. Кристалл получится такой же формы, как и она. В сильно солёную воду опускайте нить и оставляйте. Вода должны быть настолько солёной, что соль не должна растворяться в ней. Кстати, по желанию можно окрасить воду чтобы получить цветной кристалл. </a:t>
            </a:r>
          </a:p>
        </p:txBody>
      </p:sp>
      <p:pic>
        <p:nvPicPr>
          <p:cNvPr id="6" name="Picture 2" descr="эксперименты в домашних условиях">
            <a:extLst>
              <a:ext uri="{FF2B5EF4-FFF2-40B4-BE49-F238E27FC236}">
                <a16:creationId xmlns:a16="http://schemas.microsoft.com/office/drawing/2014/main" id="{68E5A408-6684-4F29-9973-8CBCA6FC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446" y="862704"/>
            <a:ext cx="4269117" cy="5436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03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A0EA1F-5383-4AA2-A33F-C31E0B5AAC67}"/>
              </a:ext>
            </a:extLst>
          </p:cNvPr>
          <p:cNvSpPr txBox="1"/>
          <p:nvPr/>
        </p:nvSpPr>
        <p:spPr>
          <a:xfrm>
            <a:off x="6418666" y="253218"/>
            <a:ext cx="577333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Для эксперимента нужно: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1 сырое куриное яйцо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Любая емкость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Уксус</a:t>
            </a:r>
          </a:p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Ход операции: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Яйцо полностью залейте уксусом, поэтому удобнее брать стакан. Не такой большой расход жидкости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Оставляете его на ночь или на весь день. Кстати, окисление кальция на скорлупе сопровождается небольшим образованием пузырьков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В общем, должно пройти около 12 часов. Яйцо периодически нужно переворачивать. Поскольку оно всплывает, а одна сторона будет находиться над поверхностью уксуса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По истечению этого времени нужно промыть яйцо под водой. Скорлупа сойдет на нет, возможно, где-то не до конца, но она легко отойдет под проточной водой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Если вы будете периодически заменять уксус, то процесс ускорится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У вас получится не совсем резиновое яйцо, но его имитация. Оно будет пружинить, как мячик. Но вот бросать его об пол все же не стоит!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D7D001-B474-4A42-A914-8F1584CDE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8" y="704192"/>
            <a:ext cx="5855132" cy="43994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674A1-5430-45C6-A42B-4FF0C73ECF8D}"/>
              </a:ext>
            </a:extLst>
          </p:cNvPr>
          <p:cNvSpPr txBox="1"/>
          <p:nvPr/>
        </p:nvSpPr>
        <p:spPr>
          <a:xfrm rot="10800000" flipV="1">
            <a:off x="655319" y="5144767"/>
            <a:ext cx="51180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66FF"/>
                </a:solidFill>
                <a:effectLst/>
                <a:latin typeface="PT Sans Regular"/>
              </a:rPr>
              <a:t>Объяснение: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/>
            <a:r>
              <a:rPr lang="ru-RU" b="0" i="1" dirty="0">
                <a:solidFill>
                  <a:srgbClr val="171718"/>
                </a:solidFill>
                <a:effectLst/>
                <a:latin typeface="PT Sans Regular"/>
              </a:rPr>
              <a:t>После того, как известковая оболочка растворилась, сырое жидкое содержимое яйца удерживается только тонкой его защитной пленкой. Кстати, не стоит недооценивать ее прочность.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45B81-4C83-4ADC-BEB8-37355FC411FF}"/>
              </a:ext>
            </a:extLst>
          </p:cNvPr>
          <p:cNvSpPr txBox="1"/>
          <p:nvPr/>
        </p:nvSpPr>
        <p:spPr>
          <a:xfrm>
            <a:off x="3426936" y="112542"/>
            <a:ext cx="2833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езиновое яйцо</a:t>
            </a:r>
          </a:p>
        </p:txBody>
      </p:sp>
    </p:spTree>
    <p:extLst>
      <p:ext uri="{BB962C8B-B14F-4D97-AF65-F5344CB8AC3E}">
        <p14:creationId xmlns:p14="http://schemas.microsoft.com/office/powerpoint/2010/main" val="162741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EB56E7-5434-4183-B45E-CC4E9C5689DE}"/>
              </a:ext>
            </a:extLst>
          </p:cNvPr>
          <p:cNvSpPr txBox="1"/>
          <p:nvPr/>
        </p:nvSpPr>
        <p:spPr>
          <a:xfrm>
            <a:off x="5391630" y="1041009"/>
            <a:ext cx="68003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Такие эксперименты для детей имеют много вариаций выполнения. Например, в подобную реакцию с содой вступает лимонная кислота и сок лимона.</a:t>
            </a:r>
          </a:p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Вам нужно: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Ваза или стакан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Поднос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Пищевая сода – 2 ст. 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Вода – 50 мл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Уксус – 2 ст. 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Пищевой краситель – 5-6 капель, можно блестки – 1 ч. 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Моющее средство – 1 капля (не обязательно, но будет более феерично)</a:t>
            </a:r>
          </a:p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Выполнение: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Для имитации вулкана создайте небольшой макет конуса из бумаги, картона или даже песка, пластилина. Дети также могут его разукрасить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Ставим макет на поднос. В стакан бросьте соду. Красители, блестки и капните моющего средства. Все это разбавьте водой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Поставьте стакан внутрь конуса и влейте в него уксус. Кислоты может потребоваться больше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2DA339-839B-4447-B5E5-F05542604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5" y="561643"/>
            <a:ext cx="4992060" cy="476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326DF4-CC99-4C4F-8A98-BE9DC991D035}"/>
              </a:ext>
            </a:extLst>
          </p:cNvPr>
          <p:cNvSpPr txBox="1"/>
          <p:nvPr/>
        </p:nvSpPr>
        <p:spPr>
          <a:xfrm>
            <a:off x="204780" y="5516455"/>
            <a:ext cx="5381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66FF"/>
                </a:solidFill>
                <a:effectLst/>
                <a:latin typeface="PT Sans Regular"/>
              </a:rPr>
              <a:t>Объяснение: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/>
            <a:r>
              <a:rPr lang="ru-RU" dirty="0">
                <a:solidFill>
                  <a:srgbClr val="171718"/>
                </a:solidFill>
                <a:latin typeface="PT Sans Regular"/>
              </a:rPr>
              <a:t>С</a:t>
            </a: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ода и кислота вступают в реакцию. А моющее средство создает от их контакта пену.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4002A-6471-41C7-BE43-8D4EB2A14BF4}"/>
              </a:ext>
            </a:extLst>
          </p:cNvPr>
          <p:cNvSpPr txBox="1"/>
          <p:nvPr/>
        </p:nvSpPr>
        <p:spPr>
          <a:xfrm>
            <a:off x="2447778" y="0"/>
            <a:ext cx="6699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оздаем своими руками вулкан</a:t>
            </a:r>
          </a:p>
        </p:txBody>
      </p:sp>
    </p:spTree>
    <p:extLst>
      <p:ext uri="{BB962C8B-B14F-4D97-AF65-F5344CB8AC3E}">
        <p14:creationId xmlns:p14="http://schemas.microsoft.com/office/powerpoint/2010/main" val="341632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943882-9779-4D4B-B1AC-4EA6287AC12B}"/>
              </a:ext>
            </a:extLst>
          </p:cNvPr>
          <p:cNvSpPr txBox="1"/>
          <p:nvPr/>
        </p:nvSpPr>
        <p:spPr>
          <a:xfrm>
            <a:off x="6963508" y="689317"/>
            <a:ext cx="509133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Это из серии физические эксперименты для детей, чтобы наглядно показать эффект давления.</a:t>
            </a:r>
          </a:p>
          <a:p>
            <a:pPr algn="l"/>
            <a:r>
              <a:rPr lang="ru-RU" b="1" i="0" dirty="0">
                <a:solidFill>
                  <a:srgbClr val="002060"/>
                </a:solidFill>
                <a:effectLst/>
                <a:latin typeface="PT Sans Regular"/>
              </a:rPr>
              <a:t>Необходимо:</a:t>
            </a:r>
            <a:endParaRPr lang="ru-RU" b="0" i="0" dirty="0">
              <a:solidFill>
                <a:srgbClr val="002060"/>
              </a:solidFill>
              <a:effectLst/>
              <a:latin typeface="PT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Низкая свеча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Тарелка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Стакан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Зажигалка, спички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Вода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Пищевой краситель (с ним будет эффективнее)</a:t>
            </a:r>
          </a:p>
          <a:p>
            <a:pPr algn="l"/>
            <a:r>
              <a:rPr lang="ru-RU" b="1" i="0" dirty="0">
                <a:solidFill>
                  <a:srgbClr val="002060"/>
                </a:solidFill>
                <a:effectLst/>
                <a:latin typeface="PT Sans Regular"/>
              </a:rPr>
              <a:t>Ход выполнения:</a:t>
            </a:r>
            <a:endParaRPr lang="ru-RU" b="0" i="0" dirty="0">
              <a:solidFill>
                <a:srgbClr val="002060"/>
              </a:solidFill>
              <a:effectLst/>
              <a:latin typeface="PT Sans Regular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Набираем в тарелку немного воды, добавляем краситель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Ставим свечу и зажигаем ее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Накрываем стаканом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Через несколько секунд свеча гаснет, а вода засасывается в стакан</a:t>
            </a:r>
          </a:p>
          <a:p>
            <a:pPr algn="l"/>
            <a:r>
              <a:rPr lang="ru-RU" b="1" i="0" dirty="0">
                <a:solidFill>
                  <a:srgbClr val="0070C0"/>
                </a:solidFill>
                <a:effectLst/>
                <a:latin typeface="PT Sans Regular"/>
              </a:rPr>
              <a:t>Объяснение:</a:t>
            </a:r>
            <a:endParaRPr lang="ru-RU" b="0" i="0" dirty="0">
              <a:solidFill>
                <a:srgbClr val="0070C0"/>
              </a:solidFill>
              <a:effectLst/>
              <a:latin typeface="PT Sans Regular"/>
            </a:endParaRPr>
          </a:p>
          <a:p>
            <a:pPr algn="l"/>
            <a:r>
              <a:rPr lang="ru-RU" b="0" i="1" dirty="0">
                <a:solidFill>
                  <a:srgbClr val="171718"/>
                </a:solidFill>
                <a:effectLst/>
                <a:latin typeface="PT Sans Regular"/>
              </a:rPr>
              <a:t>За счет отсутствия кислорода пламя свечи гаснет. А сжигая свечой кислород внутри стакана, мы создаем вакуум. Поэтому жидкость и всасывается.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229747-B08B-4EA2-AAFF-E6ACAAD68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48" y="3114489"/>
            <a:ext cx="3575752" cy="34691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3D88D3-BCD1-4C8F-B1E0-7FE6019B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8" y="274320"/>
            <a:ext cx="2798859" cy="4389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486002-9B26-4D61-A93D-B92CB5C6EB3D}"/>
              </a:ext>
            </a:extLst>
          </p:cNvPr>
          <p:cNvSpPr txBox="1"/>
          <p:nvPr/>
        </p:nvSpPr>
        <p:spPr>
          <a:xfrm>
            <a:off x="1856935" y="176127"/>
            <a:ext cx="7290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0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амозатухающаяся</a:t>
            </a:r>
            <a:r>
              <a:rPr lang="ru-RU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свеча</a:t>
            </a:r>
          </a:p>
        </p:txBody>
      </p:sp>
    </p:spTree>
    <p:extLst>
      <p:ext uri="{BB962C8B-B14F-4D97-AF65-F5344CB8AC3E}">
        <p14:creationId xmlns:p14="http://schemas.microsoft.com/office/powerpoint/2010/main" val="192807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c615e2018d85168dc57ad66.png">
            <a:extLst>
              <a:ext uri="{FF2B5EF4-FFF2-40B4-BE49-F238E27FC236}">
                <a16:creationId xmlns:a16="http://schemas.microsoft.com/office/drawing/2014/main" id="{AD9618CA-1DAA-4C6C-A778-112BAC04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63" y="1020879"/>
            <a:ext cx="4082673" cy="37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CFC65770-3F02-4BEF-B7AE-F422EDDA807E}"/>
              </a:ext>
            </a:extLst>
          </p:cNvPr>
          <p:cNvSpPr/>
          <p:nvPr/>
        </p:nvSpPr>
        <p:spPr>
          <a:xfrm>
            <a:off x="8580392" y="996429"/>
            <a:ext cx="3353069" cy="239268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7BA47A9E-1FA0-4302-9702-8DFF03BF1BB4}"/>
              </a:ext>
            </a:extLst>
          </p:cNvPr>
          <p:cNvSpPr/>
          <p:nvPr/>
        </p:nvSpPr>
        <p:spPr>
          <a:xfrm>
            <a:off x="671383" y="396239"/>
            <a:ext cx="3383280" cy="188393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DB7D6-1D3B-4C20-949A-1A1E6F3D7425}"/>
              </a:ext>
            </a:extLst>
          </p:cNvPr>
          <p:cNvSpPr txBox="1"/>
          <p:nvPr/>
        </p:nvSpPr>
        <p:spPr>
          <a:xfrm>
            <a:off x="3262745" y="4775949"/>
            <a:ext cx="58812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2.bp.blogspot.com/-TGr8jBNyVeQ/WqVam47uQmI/AAAAAAAAJtQ/M0WzMAdHrhQAJUiEKyYQGEVtdiD-yxvtACLcBGAs/s400/%25D1%2587%25D0%25B5%25D0%25BB%25D0%25BE%25D0%25B2%25D0%25B5%25D1%2587%25D0%25BA%25D0%25B8_DoV%2B%25281%2529.png">
            <a:extLst>
              <a:ext uri="{FF2B5EF4-FFF2-40B4-BE49-F238E27FC236}">
                <a16:creationId xmlns:a16="http://schemas.microsoft.com/office/drawing/2014/main" id="{7FD4ACDE-1329-40C3-A92E-00A07534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79" y="5492875"/>
            <a:ext cx="6906409" cy="14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2.bp.blogspot.com/-TGr8jBNyVeQ/WqVam47uQmI/AAAAAAAAJtQ/M0WzMAdHrhQAJUiEKyYQGEVtdiD-yxvtACLcBGAs/s400/%25D1%2587%25D0%25B5%25D0%25BB%25D0%25BE%25D0%25B2%25D0%25B5%25D1%2587%25D0%25BA%25D0%25B8_DoV%2B%25281%2529.png">
            <a:extLst>
              <a:ext uri="{FF2B5EF4-FFF2-40B4-BE49-F238E27FC236}">
                <a16:creationId xmlns:a16="http://schemas.microsoft.com/office/drawing/2014/main" id="{8DB342D4-2BF8-49B0-AF2A-418B356F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39" y="5462395"/>
            <a:ext cx="6906409" cy="14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Вопросительный Знак, Концепция, Уайт, Войдите, Символ">
            <a:extLst>
              <a:ext uri="{FF2B5EF4-FFF2-40B4-BE49-F238E27FC236}">
                <a16:creationId xmlns:a16="http://schemas.microsoft.com/office/drawing/2014/main" id="{40B6AEC2-4528-49E4-B549-80C7E99A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10240794" y="5604280"/>
            <a:ext cx="761039" cy="964697"/>
          </a:xfrm>
          <a:prstGeom prst="rect">
            <a:avLst/>
          </a:prstGeom>
          <a:noFill/>
        </p:spPr>
      </p:pic>
      <p:pic>
        <p:nvPicPr>
          <p:cNvPr id="11" name="Picture 4" descr="Вопросительный Знак, Концепция, Уайт, Войдите, Символ">
            <a:extLst>
              <a:ext uri="{FF2B5EF4-FFF2-40B4-BE49-F238E27FC236}">
                <a16:creationId xmlns:a16="http://schemas.microsoft.com/office/drawing/2014/main" id="{6DB69B07-8C65-47A3-9437-119CDA84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396720" y="874011"/>
            <a:ext cx="761039" cy="964697"/>
          </a:xfrm>
          <a:prstGeom prst="rect">
            <a:avLst/>
          </a:prstGeom>
          <a:noFill/>
        </p:spPr>
      </p:pic>
      <p:pic>
        <p:nvPicPr>
          <p:cNvPr id="12" name="Picture 4" descr="Вопросительный Знак, Концепция, Уайт, Войдите, Символ">
            <a:extLst>
              <a:ext uri="{FF2B5EF4-FFF2-40B4-BE49-F238E27FC236}">
                <a16:creationId xmlns:a16="http://schemas.microsoft.com/office/drawing/2014/main" id="{1D2E385E-3B27-4560-AC31-D445CE18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11270780" y="111405"/>
            <a:ext cx="761039" cy="964697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DD026A-5F13-47A4-95D8-8099743FCEC9}"/>
              </a:ext>
            </a:extLst>
          </p:cNvPr>
          <p:cNvSpPr txBox="1"/>
          <p:nvPr/>
        </p:nvSpPr>
        <p:spPr>
          <a:xfrm>
            <a:off x="1554479" y="304800"/>
            <a:ext cx="76428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жизни каждого ребенка наступает пора, когда из него, словно горох из мешка, так и сыплются бесконечные, порой сильно докучающие взрослым «почему», «отчего», «как».. Некоторые родители спешат отделаться старыми как мир отговорками – «потому что» - потому» или «вырастишь – узнаешь», не подозревая, какой вред наносят тем самым ребенку, его природной любознательности.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CDEDB2-7D4B-4AC8-947A-63A4BC6493DB}"/>
              </a:ext>
            </a:extLst>
          </p:cNvPr>
          <p:cNvSpPr txBox="1"/>
          <p:nvPr/>
        </p:nvSpPr>
        <p:spPr>
          <a:xfrm>
            <a:off x="624840" y="2712719"/>
            <a:ext cx="8572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 опасность такой «самодеятельности» заключается в том, что дошкольник еще не знаком с законами смешения веществ, элементарными правилами безопасности.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Несложные опыты и эксперименты можно организовать и дома. Для этого не требуется больших усилий, только желание, немного фантазии и конечно, некоторые научные знания. Заинтересованные в развитии своего ребенка родители могут организовать дома небольшую лабораторию, где вместе с детьми будут проводить опыты. Ведь экспериментирование - это, наряду с игрой - ведущая деятельность дошкольника. Затрат на приобретение необходимого оборудования  никаких.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85A035E-1567-4115-A3BB-DA1DED5F3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11293" r="8785" b="1727"/>
          <a:stretch/>
        </p:blipFill>
        <p:spPr bwMode="auto">
          <a:xfrm>
            <a:off x="9054777" y="1017523"/>
            <a:ext cx="2900685" cy="2417879"/>
          </a:xfrm>
          <a:prstGeom prst="flowChartDisp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VLW8V3w0r3k/WqVaqZfbYYI/AAAAAAAAJtU/gcxrrVktQrMwAwHeUbEgtT9Z0-M5L_nWwCLcBGAs/s320/%25D1%2587%25D0%25B5%25D0%25BB%25D0%25BE%25D0%25B2%25D0%25B5%25D1%2587%25D0%25BA%25D0%25B8_DoV%2B%25283%2529.png">
            <a:extLst>
              <a:ext uri="{FF2B5EF4-FFF2-40B4-BE49-F238E27FC236}">
                <a16:creationId xmlns:a16="http://schemas.microsoft.com/office/drawing/2014/main" id="{9926D16B-EB51-45BF-8287-3168D798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2576" y="963301"/>
            <a:ext cx="3198561" cy="52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C06ECE-1887-4256-A618-1C1BC5446CBF}"/>
              </a:ext>
            </a:extLst>
          </p:cNvPr>
          <p:cNvSpPr txBox="1"/>
          <p:nvPr/>
        </p:nvSpPr>
        <p:spPr>
          <a:xfrm>
            <a:off x="886264" y="263695"/>
            <a:ext cx="82063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Для этого необходимо соблюдать некоторые правила: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Установите цель эксперимента (для чего мы проводим опыт)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Подберите материалы (список всего необходимого для проведения опыта)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Обсудите процесс (поэтапные инструкции по проведению эксперимента)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Подведите итоги (точное описание ожидаемого результата)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Объясните почему? Доступными для ребёнка словами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D5157-B894-4A44-9EB8-CD412CB26152}"/>
              </a:ext>
            </a:extLst>
          </p:cNvPr>
          <p:cNvSpPr txBox="1"/>
          <p:nvPr/>
        </p:nvSpPr>
        <p:spPr>
          <a:xfrm rot="10800000" flipV="1">
            <a:off x="518160" y="5209310"/>
            <a:ext cx="990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pPr algn="ctr"/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ПРИ ПРОВЕДЕНИИ ЭКСПЕРИМЕНТА  ГЛАВНОЕ - БЕЗОПАСНОСТЬ ВАС И ВАШЕГО РЕБЁНКА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8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65ED3E-BF62-460A-9745-3192643E2A75}"/>
              </a:ext>
            </a:extLst>
          </p:cNvPr>
          <p:cNvSpPr txBox="1"/>
          <p:nvPr/>
        </p:nvSpPr>
        <p:spPr>
          <a:xfrm>
            <a:off x="6597748" y="815926"/>
            <a:ext cx="548757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Эксперименты для детей с молоком очень просты и доступны, но они действительно могут завораживать интересными картинами.</a:t>
            </a:r>
          </a:p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 Вам потребуется: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Немного молока – около 50-100 мл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Неглубокая емкость или тарелка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Любые краски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Жидкое мыльное средство</a:t>
            </a:r>
          </a:p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Ход выполнения: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Наливаем в тарелку молока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Добавляем любые красители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Ватную палочку окунаем в любом жидком мыльном средстве, ставим ее в некоторых местах на молоке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Оно начинает двигаться, а цвета смешиваться</a:t>
            </a:r>
          </a:p>
          <a:p>
            <a:pPr algn="l">
              <a:buFont typeface="+mj-lt"/>
              <a:buAutoNum type="arabicPeriod"/>
            </a:pPr>
            <a:endParaRPr lang="ru-RU" dirty="0">
              <a:solidFill>
                <a:srgbClr val="171718"/>
              </a:solidFill>
              <a:latin typeface="PT Sans Regular"/>
            </a:endParaRP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69E551-B095-43B4-B4AA-E96AAE242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914852"/>
            <a:ext cx="6347974" cy="4404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F036B4-9EA7-44F7-BAD3-103D87433DF2}"/>
              </a:ext>
            </a:extLst>
          </p:cNvPr>
          <p:cNvSpPr txBox="1"/>
          <p:nvPr/>
        </p:nvSpPr>
        <p:spPr>
          <a:xfrm rot="10800000" flipV="1">
            <a:off x="1813558" y="5319748"/>
            <a:ext cx="8351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</a:p>
          <a:p>
            <a:r>
              <a:rPr lang="ru-RU" b="0" i="1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моющего средства вступают в реакцию с частицами жира в молоке, заставляя их перемещаться. Они как бы расходятся от молекул моющей жидкости. По этой причине обезжиренный продукт не подходит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CE232-76D7-4836-A826-9029A56516A6}"/>
              </a:ext>
            </a:extLst>
          </p:cNvPr>
          <p:cNvSpPr txBox="1"/>
          <p:nvPr/>
        </p:nvSpPr>
        <p:spPr>
          <a:xfrm>
            <a:off x="3277772" y="211015"/>
            <a:ext cx="5869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ветное и движущееся молоко</a:t>
            </a:r>
          </a:p>
        </p:txBody>
      </p:sp>
    </p:spTree>
    <p:extLst>
      <p:ext uri="{BB962C8B-B14F-4D97-AF65-F5344CB8AC3E}">
        <p14:creationId xmlns:p14="http://schemas.microsoft.com/office/powerpoint/2010/main" val="18080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гнит, Подкова, Ногти, Магнитные, Металл, Зависание">
            <a:extLst>
              <a:ext uri="{FF2B5EF4-FFF2-40B4-BE49-F238E27FC236}">
                <a16:creationId xmlns:a16="http://schemas.microsoft.com/office/drawing/2014/main" id="{0BEE3E8A-3852-4989-9514-8E0D48D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98333">
            <a:off x="8080622" y="1868271"/>
            <a:ext cx="2309634" cy="220705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51232-A09E-4575-8E11-7AB514A39FD5}"/>
              </a:ext>
            </a:extLst>
          </p:cNvPr>
          <p:cNvSpPr txBox="1"/>
          <p:nvPr/>
        </p:nvSpPr>
        <p:spPr>
          <a:xfrm>
            <a:off x="1158240" y="152400"/>
            <a:ext cx="7223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убная паста для слона или бешеная пена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B61ED-2A7F-4A3A-BA0E-35D8FD226FDA}"/>
              </a:ext>
            </a:extLst>
          </p:cNvPr>
          <p:cNvSpPr txBox="1"/>
          <p:nvPr/>
        </p:nvSpPr>
        <p:spPr>
          <a:xfrm>
            <a:off x="457200" y="674132"/>
            <a:ext cx="58216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ru-RU" b="0" i="0" dirty="0">
              <a:solidFill>
                <a:srgbClr val="1717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Перекись водорода 3% — 200 мл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краситель – 1 пакетик или 1 ч. л. марганцовки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Моющее средство или жидкое мыло – 100 мл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Сухие дрожжи – 1 ст. 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50 мл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бутылка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A8CCC-E940-4442-9264-347D2D859365}"/>
              </a:ext>
            </a:extLst>
          </p:cNvPr>
          <p:cNvSpPr txBox="1"/>
          <p:nvPr/>
        </p:nvSpPr>
        <p:spPr>
          <a:xfrm>
            <a:off x="457200" y="2791066"/>
            <a:ext cx="62026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выполнения:</a:t>
            </a:r>
            <a:endParaRPr lang="ru-RU" b="0" i="0" dirty="0">
              <a:solidFill>
                <a:srgbClr val="1717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Разведите сначала дрожжи в воде. Дайте постоять 5 минут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Налей в бутылку перекись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краситель и моющее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дрожжи немного разбухнут, влейте их в смесь перекиси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бурлящую пену. Кстати, не забудьте поставить снизу поднос или большое блюдо</a:t>
            </a:r>
          </a:p>
          <a:p>
            <a:pPr algn="l"/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Объяснение:</a:t>
            </a:r>
            <a:endParaRPr lang="ru-RU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1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разложение перекиси на воду и кислород, дрожжи выступают в роли каталазы, чтобы ускорить данный процесс. А моющее средство создает эффект пены.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CBA126-1638-44FA-BB7D-4062065463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r="14389" b="17316"/>
          <a:stretch/>
        </p:blipFill>
        <p:spPr>
          <a:xfrm>
            <a:off x="7650480" y="552449"/>
            <a:ext cx="4238012" cy="59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гнит, Подкова, Ногти, Магнитные, Металл, Зависание">
            <a:extLst>
              <a:ext uri="{FF2B5EF4-FFF2-40B4-BE49-F238E27FC236}">
                <a16:creationId xmlns:a16="http://schemas.microsoft.com/office/drawing/2014/main" id="{0BEE3E8A-3852-4989-9514-8E0D48D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98333">
            <a:off x="8080622" y="1868271"/>
            <a:ext cx="2309634" cy="220705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F3945-9C9B-471A-92F4-4DC8D1DD306A}"/>
              </a:ext>
            </a:extLst>
          </p:cNvPr>
          <p:cNvSpPr txBox="1"/>
          <p:nvPr/>
        </p:nvSpPr>
        <p:spPr>
          <a:xfrm>
            <a:off x="548640" y="548640"/>
            <a:ext cx="59436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Волшебное яйцо:</a:t>
            </a:r>
          </a:p>
          <a:p>
            <a:pPr algn="ctr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бутылку киньте подожжённую бумажку, а на горлышко бутылки поставьте обычное куриное или перепелиное яйцо. Яйцо нужно предварительно сварить вкрутую и очистить от скорлупы.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Спустя время, яйцо окажется в бутылке. Фантастика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404ECB0-E7BF-40DD-B441-5ABF9D11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10" y="796171"/>
            <a:ext cx="4481410" cy="52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724973-D47E-4CE1-8C14-4609DF58A164}"/>
              </a:ext>
            </a:extLst>
          </p:cNvPr>
          <p:cNvSpPr txBox="1"/>
          <p:nvPr/>
        </p:nvSpPr>
        <p:spPr>
          <a:xfrm>
            <a:off x="548640" y="3724038"/>
            <a:ext cx="5943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solidFill>
                  <a:srgbClr val="0070C0"/>
                </a:solidFill>
                <a:effectLst/>
                <a:latin typeface="inherit"/>
              </a:rPr>
              <a:t>Вывод:</a:t>
            </a:r>
            <a:r>
              <a:rPr lang="ru-RU" b="0" i="1" dirty="0">
                <a:effectLst/>
                <a:latin typeface="inherit"/>
              </a:rPr>
              <a:t> Огонь нагревает молекулы воздуха, из-за чего они приходят в движение и отталкиваются друг от друга. Воздух начинает пытаться выходить через щели между горлышком и яйцом. А когда огонь гаснет — молекулы воздуха начинают притягиваться друг к другу, потому что охлаждаются. Молекула воздуха словно пылесос втягивают яйцо.</a:t>
            </a:r>
            <a:endParaRPr lang="ru-RU" b="0" i="1" dirty="0">
              <a:effectLst/>
              <a:latin typeface="Nunito" panose="020B0604020202020204" pitchFamily="2" charset="-52"/>
            </a:endParaRPr>
          </a:p>
          <a:p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0374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0E0AA7-EBD5-444C-8159-43E7F5DB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1" y="777241"/>
            <a:ext cx="5374377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2DE3E-F504-4D70-A989-95D1DD69E6CD}"/>
              </a:ext>
            </a:extLst>
          </p:cNvPr>
          <p:cNvSpPr txBox="1"/>
          <p:nvPr/>
        </p:nvSpPr>
        <p:spPr>
          <a:xfrm rot="10800000" flipV="1">
            <a:off x="6858000" y="4182472"/>
            <a:ext cx="5090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стакане отрицательное давление ниже, чем в окружающей среде, создается мини-вакуум. Давление снаружи больше, так что картон прижимается к стакану и предотвращает вытекание воды.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F53FF-C3BB-4BF0-8ED3-CE4717A93A6B}"/>
              </a:ext>
            </a:extLst>
          </p:cNvPr>
          <p:cNvSpPr txBox="1"/>
          <p:nvPr/>
        </p:nvSpPr>
        <p:spPr>
          <a:xfrm>
            <a:off x="6573781" y="1548650"/>
            <a:ext cx="51848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Наполните наполовину стакан водой, хотя ее точное количество не играет большой роли. Главное, чтобы был воздух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Теперь поместите кусок картона на отверстие, поверните стакан на 180 градусов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Как только стакан будет перевернут, вы можете отпустить картон. Вода не выльется, а картон будет держаться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52B3A-9969-4D8D-9F00-DAD977A03637}"/>
              </a:ext>
            </a:extLst>
          </p:cNvPr>
          <p:cNvSpPr txBox="1"/>
          <p:nvPr/>
        </p:nvSpPr>
        <p:spPr>
          <a:xfrm>
            <a:off x="1402080" y="145298"/>
            <a:ext cx="958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Давление воздуха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0EA48-01E9-4247-9973-38F9D2FEDF39}"/>
              </a:ext>
            </a:extLst>
          </p:cNvPr>
          <p:cNvSpPr txBox="1"/>
          <p:nvPr/>
        </p:nvSpPr>
        <p:spPr>
          <a:xfrm>
            <a:off x="6858000" y="659928"/>
            <a:ext cx="4505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Вам нужно: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Стакан с водой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Кусок картона или лист бумаги</a:t>
            </a:r>
          </a:p>
        </p:txBody>
      </p:sp>
    </p:spTree>
    <p:extLst>
      <p:ext uri="{BB962C8B-B14F-4D97-AF65-F5344CB8AC3E}">
        <p14:creationId xmlns:p14="http://schemas.microsoft.com/office/powerpoint/2010/main" val="420168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C4745-E539-412C-92A7-69A5EFC3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3" y="624012"/>
            <a:ext cx="3990500" cy="2942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4D2E4-FD68-4FFF-9276-8AF5A69A3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894605"/>
            <a:ext cx="4556760" cy="2673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CB85E-14E9-4E1C-B79A-9E5DAD9BE263}"/>
              </a:ext>
            </a:extLst>
          </p:cNvPr>
          <p:cNvSpPr txBox="1"/>
          <p:nvPr/>
        </p:nvSpPr>
        <p:spPr>
          <a:xfrm>
            <a:off x="4700138" y="1920240"/>
            <a:ext cx="73823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Воду разлейте по стаканам через один, закрасив каждый в разный цвет. Хотя не менее увлекательно будет, если разлить ее по каждому стакану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Сложите салфетку в трубочку и согните пополам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Поставьте, как показано на картинке, одну салфетку на 2 стакана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Через пару часов сможете любоваться радугой из воды!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4A6A4-9102-43F9-91FB-83105BB81970}"/>
              </a:ext>
            </a:extLst>
          </p:cNvPr>
          <p:cNvSpPr txBox="1"/>
          <p:nvPr/>
        </p:nvSpPr>
        <p:spPr>
          <a:xfrm>
            <a:off x="109522" y="3566160"/>
            <a:ext cx="67203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</a:p>
          <a:p>
            <a:r>
              <a:rPr lang="ru-RU" b="0" i="1" dirty="0">
                <a:solidFill>
                  <a:srgbClr val="171718"/>
                </a:solidFill>
                <a:effectLst/>
                <a:latin typeface="PT Sans Regular"/>
              </a:rPr>
              <a:t>Это происходит за счет разницы давления, уровня и сил поверхностного притяжения воды. Жидкость поднимается вверх по капиллярам салфетки за счет того, что принимает вогнутую форму (мениск). При таком положении давление жидкости под этим мениском становится меньше атмосферного, и вода стремится вверх. Притяжение между молекулами воды слабеет, она растекается по твердому телу. А дальше играет роль уровень воды и сила притяжения между молекулами, которая становится сильнее. Они пытаются сократить контакт с поверхностью и собираются в капли.</a:t>
            </a:r>
            <a:endParaRPr lang="ru-RU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11747-1386-488A-B8CF-11DF106EB6C4}"/>
              </a:ext>
            </a:extLst>
          </p:cNvPr>
          <p:cNvSpPr txBox="1"/>
          <p:nvPr/>
        </p:nvSpPr>
        <p:spPr>
          <a:xfrm>
            <a:off x="5711482" y="998806"/>
            <a:ext cx="5276557" cy="122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5 стаканов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3 пищевых красителей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4 салфетки</a:t>
            </a:r>
          </a:p>
          <a:p>
            <a:pPr algn="ctr"/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86710-79CF-4EA2-85F1-80871E124AC4}"/>
              </a:ext>
            </a:extLst>
          </p:cNvPr>
          <p:cNvSpPr txBox="1"/>
          <p:nvPr/>
        </p:nvSpPr>
        <p:spPr>
          <a:xfrm>
            <a:off x="1203961" y="152519"/>
            <a:ext cx="7943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Кочующая вода</a:t>
            </a:r>
          </a:p>
        </p:txBody>
      </p:sp>
    </p:spTree>
    <p:extLst>
      <p:ext uri="{BB962C8B-B14F-4D97-AF65-F5344CB8AC3E}">
        <p14:creationId xmlns:p14="http://schemas.microsoft.com/office/powerpoint/2010/main" val="157056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577291C-FC32-4C62-95EF-8C1A3C1D4B42}"/>
              </a:ext>
            </a:extLst>
          </p:cNvPr>
          <p:cNvSpPr txBox="1"/>
          <p:nvPr/>
        </p:nvSpPr>
        <p:spPr>
          <a:xfrm>
            <a:off x="198120" y="1939112"/>
            <a:ext cx="5483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64D38-A045-4F2F-8C04-DFE8504F952E}"/>
              </a:ext>
            </a:extLst>
          </p:cNvPr>
          <p:cNvSpPr txBox="1"/>
          <p:nvPr/>
        </p:nvSpPr>
        <p:spPr>
          <a:xfrm>
            <a:off x="5681390" y="116799"/>
            <a:ext cx="664777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азная плотность жидкостей</a:t>
            </a:r>
          </a:p>
          <a:p>
            <a:pPr algn="l"/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Подобные эксперименты отлично подойдут для детей старшего возраста, поскольку наглядно показывают влияние плотности жидкостей. Но и маленьким детям будет очень интересно за всем наблюдать.</a:t>
            </a:r>
          </a:p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Вооружитесь: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Спиртом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Маслом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Водой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5244F"/>
                </a:solidFill>
                <a:effectLst/>
                <a:latin typeface="PT Sans Italic"/>
              </a:rPr>
              <a:t>Красителем</a:t>
            </a:r>
          </a:p>
          <a:p>
            <a:pPr algn="l"/>
            <a:r>
              <a:rPr lang="ru-RU" b="1" i="0" dirty="0">
                <a:solidFill>
                  <a:srgbClr val="171718"/>
                </a:solidFill>
                <a:effectLst/>
                <a:latin typeface="PT Sans Regular"/>
              </a:rPr>
              <a:t>План действий:</a:t>
            </a:r>
            <a:endParaRPr lang="ru-RU" b="0" i="0" dirty="0">
              <a:solidFill>
                <a:srgbClr val="171718"/>
              </a:solidFill>
              <a:effectLst/>
              <a:latin typeface="PT Sans Regular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Наливаем в стакан спирт, опускаем в него с помощью трубочки или пипетки большую каплю масла. Оно опускается на дно, ведь тяжелее спирта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Теперь нужно на дно добавить воды. Делаем это тоже пипеткой. Теперь мы наблюдаем, как капля начинает подниматься. При этом видна граница между водой и спиртом. Вывод – вода тяжелее масла, но оно все также легче спирта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Сверху посыпаем красителем, он начинает опускаться вниз клубами, а на границе мы наблюдаем мелкий дождик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71718"/>
                </a:solidFill>
                <a:effectLst/>
                <a:latin typeface="PT Sans Regular"/>
              </a:rPr>
              <a:t>Добавляем еще воды, аккуратно размешиваем – теперь плотность спирта падает, а капли масла всплывают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F4310D-0ECA-4286-AF48-58C298C0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6" y="746759"/>
            <a:ext cx="5424756" cy="53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6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1514</Words>
  <Application>Microsoft Office PowerPoint</Application>
  <PresentationFormat>Широкоэкранный</PresentationFormat>
  <Paragraphs>143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Nunito</vt:lpstr>
      <vt:lpstr>PT Sans Italic</vt:lpstr>
      <vt:lpstr>PT Sans 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Овчарова</dc:creator>
  <cp:lastModifiedBy>User</cp:lastModifiedBy>
  <cp:revision>5</cp:revision>
  <dcterms:created xsi:type="dcterms:W3CDTF">2022-04-03T09:52:32Z</dcterms:created>
  <dcterms:modified xsi:type="dcterms:W3CDTF">2022-04-04T09:55:51Z</dcterms:modified>
</cp:coreProperties>
</file>