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57" r:id="rId4"/>
    <p:sldId id="262" r:id="rId5"/>
    <p:sldId id="260" r:id="rId6"/>
    <p:sldId id="261" r:id="rId7"/>
    <p:sldId id="263" r:id="rId8"/>
    <p:sldId id="264" r:id="rId9"/>
    <p:sldId id="271" r:id="rId10"/>
    <p:sldId id="272" r:id="rId11"/>
    <p:sldId id="273" r:id="rId12"/>
    <p:sldId id="275" r:id="rId13"/>
    <p:sldId id="274" r:id="rId14"/>
    <p:sldId id="276" r:id="rId15"/>
    <p:sldId id="278" r:id="rId16"/>
    <p:sldId id="285" r:id="rId17"/>
    <p:sldId id="289" r:id="rId18"/>
    <p:sldId id="288" r:id="rId19"/>
    <p:sldId id="290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9907"/>
    <a:srgbClr val="FF0000"/>
    <a:srgbClr val="FF6699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94291" autoAdjust="0"/>
  </p:normalViewPr>
  <p:slideViewPr>
    <p:cSldViewPr>
      <p:cViewPr varScale="1">
        <p:scale>
          <a:sx n="90" d="100"/>
          <a:sy n="90" d="100"/>
        </p:scale>
        <p:origin x="7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7327D6-5796-45CE-B1DC-4C49FF4EC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6B388C-026E-4D68-8FBF-5A157FD068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85D00D-63D2-4F59-9F96-D5955029CC23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B1E23EF-4212-4AE6-AB25-191081E37F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051BB4C-95EF-431A-A87F-5B6D271C2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5493B0-01AE-48EA-B99B-786415A06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AE5E4-F947-4CBC-8B89-7182DA66C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757B6D-6BC9-4E28-A2F9-8964A1A96EE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04DB1-840A-4BAC-B002-73179E8F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A184-9F18-4331-9E8F-2341A2D30F4A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5B369-BC35-4104-830E-16AAC940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3FFD0-8F1A-4825-837C-8EFFA9D9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665FD-6B0E-49CF-9967-C66CEDC40B6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9506093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9BA5A-35F4-48BA-ACED-402B5ABB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7502-B9B3-4C41-A38B-5E02C7A3156A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D0D15-1199-4620-9692-6C15BAAE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9FDE3-700C-4390-B97E-ACFDB7AF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5D5B9-A611-48B4-930B-92A725F0EC9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2101309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046D9-4B03-4597-A20A-6D0BEC50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BDA6-AAEC-4A34-BBD4-3729B355564F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D29D0-49E7-403C-9BCB-680E7D22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9F08E-1081-49A9-95F1-FB5B58F6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8F38-F693-4C6A-82A4-59F8D0FDD4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4854265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76FCB-8259-49DD-90D5-BC4FB978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9B7F-FEFF-4D27-80B0-AA78096A32D4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E7EF3-7DF3-45B8-A9E3-846FFB07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5C6AD-5CC1-4479-AF0D-A4CA31C1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A8367-0B06-454E-A9ED-66CF1AD942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3217314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D43E1-F98C-41AC-B5FB-4C9276CF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CA0F-1004-4093-B715-A9A05D5B1DBC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5B354-7C4E-4337-8E6C-792BF148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2BC4-AC4B-4E0B-8B09-B95485B6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BFD9-36FF-4746-9764-EB8636D978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3725020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5BC764-67C0-483E-9B7D-2BC3BCBC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0B2C-D6D9-49C5-A48C-69D360E2993F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7F816B1-FC70-49C6-90EC-069E5BF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9BF4346-3D3E-449C-8937-EA767E9C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A2631-5FA2-4D2E-A565-1EB4C46C7AA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90765370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60EED2D-75E4-42D7-9802-390F824B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5AA3-C37A-4CC4-A4B8-E692586FF0E2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8E7A44B-8D85-48BE-830C-9A23254C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5F49FB1-6E20-44EC-A0BD-9AF25227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AAFE-22D7-476E-9D9A-6CBEF6614FF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9194679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F391373-168B-43B9-841B-41149600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8548-DB78-464E-B079-EC7A61A4F7FC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29E437C-FEDC-4FB6-A76B-AFD14E95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81C7371-47C7-4256-A224-A579D963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1FBFD-A3C2-460C-8711-C92AF9AB86C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7714413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5EA11BA-5147-44A3-BE36-7BDF9B6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5A74-D290-462E-9191-72DBB1859761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AC7C846-CEC5-455D-9A69-E840F25A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2794B07-6E38-4841-AE9D-B675ED98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B6B72-4A47-431F-A4CE-025396D63AC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1139234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449D155-9C96-4126-9427-E01BC7BB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618D-EEF4-46CC-948F-5DF3EFA39614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8A4A45-C900-46F9-901E-EFE44DF5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A29CE46-990C-47D3-9D9F-1CF96231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35A95-5D9A-496C-A941-5CAE2D0D99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1473674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5E4FAF-9AB3-485A-BD55-6A59E360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7D14-F21B-4744-AA87-4CFA41E6F108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FDE87CF-8C56-45A8-AA03-36D2E4A0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13373B-F1B4-4E98-946E-E39D655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DD96-BC02-4A02-B515-77C9961653D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1604252"/>
      </p:ext>
    </p:extLst>
  </p:cSld>
  <p:clrMapOvr>
    <a:masterClrMapping/>
  </p:clrMapOvr>
  <p:transition>
    <p:wipe dir="d"/>
    <p:sndAc>
      <p:stSnd>
        <p:snd r:embed="rId1" name="~PP2079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CD6BB62-7B94-4DDF-9342-3CA81DB244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0D218832-7A08-4150-B85A-EEF8AE45E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1CF35-0439-4751-BFD3-977B7582F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AB8159-C81E-4E5C-ABB3-3CFB2309CCE1}" type="datetimeFigureOut">
              <a:rPr lang="ru-RU"/>
              <a:pPr>
                <a:defRPr/>
              </a:pPr>
              <a:t>21.09.2022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2DCD2-C472-4DF0-AF5B-F182DB62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EC7575-3F77-41C2-8414-0A996E86C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267D775-D223-46DE-8489-E83127E0B32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wipe dir="d"/>
    <p:sndAc>
      <p:stSnd>
        <p:snd r:embed="rId13" name="~PP2079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WAV"/><Relationship Id="rId7" Type="http://schemas.openxmlformats.org/officeDocument/2006/relationships/image" Target="../media/image15.jpeg"/><Relationship Id="rId2" Type="http://schemas.microsoft.com/office/2007/relationships/media" Target="../media/media10.WAV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1.WAV"/><Relationship Id="rId7" Type="http://schemas.openxmlformats.org/officeDocument/2006/relationships/image" Target="../media/image15.jpeg"/><Relationship Id="rId2" Type="http://schemas.microsoft.com/office/2007/relationships/media" Target="../media/media11.WAV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WAV"/><Relationship Id="rId7" Type="http://schemas.openxmlformats.org/officeDocument/2006/relationships/image" Target="../media/image15.jpeg"/><Relationship Id="rId2" Type="http://schemas.microsoft.com/office/2007/relationships/media" Target="../media/media12.WAV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3.WAV"/><Relationship Id="rId7" Type="http://schemas.openxmlformats.org/officeDocument/2006/relationships/image" Target="../media/image15.jpeg"/><Relationship Id="rId2" Type="http://schemas.microsoft.com/office/2007/relationships/media" Target="../media/media13.WAV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4.WAV"/><Relationship Id="rId7" Type="http://schemas.openxmlformats.org/officeDocument/2006/relationships/image" Target="../media/image15.jpeg"/><Relationship Id="rId2" Type="http://schemas.microsoft.com/office/2007/relationships/media" Target="../media/media14.WAV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media15.WAV"/><Relationship Id="rId7" Type="http://schemas.openxmlformats.org/officeDocument/2006/relationships/image" Target="../media/image19.jpg"/><Relationship Id="rId2" Type="http://schemas.microsoft.com/office/2007/relationships/media" Target="../media/media15.WAV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png"/><Relationship Id="rId3" Type="http://schemas.openxmlformats.org/officeDocument/2006/relationships/audio" Target="../media/media16.WAV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microsoft.com/office/2007/relationships/media" Target="../media/media16.WAV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3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3.png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3.png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3.png"/><Relationship Id="rId2" Type="http://schemas.microsoft.com/office/2007/relationships/media" Target="../media/media8.WAV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AV"/><Relationship Id="rId7" Type="http://schemas.openxmlformats.org/officeDocument/2006/relationships/image" Target="../media/image15.jpeg"/><Relationship Id="rId2" Type="http://schemas.microsoft.com/office/2007/relationships/media" Target="../media/media9.WAV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E5CB297A-3E34-43E5-A982-E41D218DA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244854" cy="612068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600" b="1" dirty="0"/>
              <a:t>муниципальное автономное дошкольное образовательное учреждение </a:t>
            </a:r>
            <a:br>
              <a:rPr lang="ru-RU" altLang="ru-RU" sz="1600" b="1" dirty="0"/>
            </a:br>
            <a:r>
              <a:rPr lang="ru-RU" altLang="ru-RU" sz="1600" b="1" dirty="0"/>
              <a:t>детский сад № 47 «Дельфин»</a:t>
            </a:r>
            <a:br>
              <a:rPr lang="ru-RU" altLang="ru-RU" sz="1600" b="1" dirty="0"/>
            </a:br>
            <a:r>
              <a:rPr lang="ru-RU" altLang="ru-RU" sz="1600" b="1" dirty="0"/>
              <a:t>г. о. Мытищи</a:t>
            </a:r>
            <a:br>
              <a:rPr lang="ru-RU" altLang="ru-RU" sz="1600" b="1" dirty="0"/>
            </a:br>
            <a:br>
              <a:rPr lang="ru-RU" altLang="ru-RU" sz="1600" b="1" dirty="0"/>
            </a:br>
            <a:br>
              <a:rPr lang="ru-RU" altLang="ru-RU" sz="1600" b="1" dirty="0"/>
            </a:br>
            <a:br>
              <a:rPr lang="ru-RU" altLang="ru-RU" sz="1600" b="1" dirty="0"/>
            </a:br>
            <a:br>
              <a:rPr lang="ru-RU" altLang="ru-RU" sz="1600" b="1" dirty="0"/>
            </a:br>
            <a:r>
              <a:rPr lang="ru-RU" altLang="ru-RU" sz="2400" b="1" dirty="0"/>
              <a:t> Тематические занятия с воспитанниками старшего дошкольного возраста</a:t>
            </a:r>
            <a:br>
              <a:rPr lang="ru-RU" altLang="ru-RU" sz="2400" b="1" dirty="0"/>
            </a:br>
            <a:br>
              <a:rPr lang="ru-RU" altLang="ru-RU" sz="2400" b="1" dirty="0"/>
            </a:br>
            <a:br>
              <a:rPr lang="ru-RU" altLang="ru-RU" sz="1600" b="1" dirty="0"/>
            </a:br>
            <a:r>
              <a:rPr lang="ru-RU" altLang="ru-RU" sz="3600" b="1" dirty="0"/>
              <a:t>«Дорожные знаки»</a:t>
            </a:r>
            <a:br>
              <a:rPr lang="ru-RU" altLang="ru-RU" sz="3600" b="1" dirty="0"/>
            </a:br>
            <a:r>
              <a:rPr lang="ru-RU" altLang="ru-RU" sz="1600" b="1" dirty="0"/>
              <a:t>в рамках недели «Безопасное дорожное движение»</a:t>
            </a:r>
            <a:br>
              <a:rPr lang="ru-RU" altLang="ru-RU" sz="1600" b="1" dirty="0"/>
            </a:br>
            <a:r>
              <a:rPr lang="ru-RU" altLang="ru-RU" sz="1600" b="1" dirty="0"/>
              <a:t>19-21 сентября 2022г.</a:t>
            </a:r>
            <a:br>
              <a:rPr lang="ru-RU" altLang="ru-RU" sz="3600" b="1" dirty="0"/>
            </a:br>
            <a:br>
              <a:rPr lang="ru-RU" altLang="ru-RU" sz="3600" b="1" dirty="0">
                <a:solidFill>
                  <a:srgbClr val="00B050"/>
                </a:solidFill>
              </a:rPr>
            </a:br>
            <a:endParaRPr lang="ru-RU" altLang="ru-RU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~PP2970.WAV">
            <a:hlinkClick r:id="" action="ppaction://media"/>
            <a:extLst>
              <a:ext uri="{FF2B5EF4-FFF2-40B4-BE49-F238E27FC236}">
                <a16:creationId xmlns:a16="http://schemas.microsoft.com/office/drawing/2014/main" id="{E154CE29-DE21-455A-B0A4-3A74C17F33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0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E332B-C3CB-4CCE-B328-24CC90E2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039907"/>
                </a:solidFill>
                <a:latin typeface="Comic Sans MS" panose="030F0702030302020204" pitchFamily="66" charset="0"/>
              </a:rPr>
              <a:t>Где нужно обходить автобус?</a:t>
            </a:r>
          </a:p>
        </p:txBody>
      </p:sp>
      <p:pic>
        <p:nvPicPr>
          <p:cNvPr id="3" name="Рисунок 2" descr="A:\123456789\57512097e1bb6034054478.jpg">
            <a:extLst>
              <a:ext uri="{FF2B5EF4-FFF2-40B4-BE49-F238E27FC236}">
                <a16:creationId xmlns:a16="http://schemas.microsoft.com/office/drawing/2014/main" id="{AB676B68-8958-434B-BB69-93F875A11C93}"/>
              </a:ext>
            </a:extLst>
          </p:cNvPr>
          <p:cNvPicPr/>
          <p:nvPr/>
        </p:nvPicPr>
        <p:blipFill>
          <a:blip r:embed="rId6"/>
          <a:srcRect l="860" t="49875" r="50258" b="12341"/>
          <a:stretch>
            <a:fillRect/>
          </a:stretch>
        </p:blipFill>
        <p:spPr bwMode="auto">
          <a:xfrm>
            <a:off x="285750" y="1500188"/>
            <a:ext cx="3357563" cy="421481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:\123456789\57512097e1bb6034054478.jpg">
            <a:extLst>
              <a:ext uri="{FF2B5EF4-FFF2-40B4-BE49-F238E27FC236}">
                <a16:creationId xmlns:a16="http://schemas.microsoft.com/office/drawing/2014/main" id="{FE333C5C-CD1F-4058-8BBF-D1818028C88B}"/>
              </a:ext>
            </a:extLst>
          </p:cNvPr>
          <p:cNvPicPr/>
          <p:nvPr/>
        </p:nvPicPr>
        <p:blipFill>
          <a:blip r:embed="rId6"/>
          <a:srcRect l="50603" t="49875" r="515" b="12341"/>
          <a:stretch>
            <a:fillRect/>
          </a:stretch>
        </p:blipFill>
        <p:spPr bwMode="auto">
          <a:xfrm>
            <a:off x="5275262" y="2436813"/>
            <a:ext cx="3357563" cy="421481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:\123456789\731.jpg">
            <a:extLst>
              <a:ext uri="{FF2B5EF4-FFF2-40B4-BE49-F238E27FC236}">
                <a16:creationId xmlns:a16="http://schemas.microsoft.com/office/drawing/2014/main" id="{476D2461-1755-4394-BF68-E19A310C03E5}"/>
              </a:ext>
            </a:extLst>
          </p:cNvPr>
          <p:cNvPicPr/>
          <p:nvPr/>
        </p:nvPicPr>
        <p:blipFill>
          <a:blip r:embed="rId7" cstate="print"/>
          <a:srcRect l="48200" t="36036" r="20400" b="33333"/>
          <a:stretch>
            <a:fillRect/>
          </a:stretch>
        </p:blipFill>
        <p:spPr bwMode="auto">
          <a:xfrm flipH="1">
            <a:off x="3262069" y="1500188"/>
            <a:ext cx="1495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1728.WAV">
            <a:hlinkClick r:id="" action="ppaction://media"/>
            <a:extLst>
              <a:ext uri="{FF2B5EF4-FFF2-40B4-BE49-F238E27FC236}">
                <a16:creationId xmlns:a16="http://schemas.microsoft.com/office/drawing/2014/main" id="{2E351B05-D950-498C-AD9F-B3243DDC1E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73F31-D867-49C8-A373-1E4F94D5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4313"/>
            <a:ext cx="8686800" cy="725487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39907"/>
                </a:solidFill>
                <a:latin typeface="Comic Sans MS" panose="030F0702030302020204" pitchFamily="66" charset="0"/>
              </a:rPr>
              <a:t>Можно ли вести беседу при переходе через дорогу?</a:t>
            </a:r>
          </a:p>
        </p:txBody>
      </p:sp>
      <p:pic>
        <p:nvPicPr>
          <p:cNvPr id="4" name="Рисунок 3" descr="A:\123456789\1443118779 (2).jpg">
            <a:extLst>
              <a:ext uri="{FF2B5EF4-FFF2-40B4-BE49-F238E27FC236}">
                <a16:creationId xmlns:a16="http://schemas.microsoft.com/office/drawing/2014/main" id="{521444EB-21AA-4D8E-9754-F7ACEBC62A71}"/>
              </a:ext>
            </a:extLst>
          </p:cNvPr>
          <p:cNvPicPr/>
          <p:nvPr/>
        </p:nvPicPr>
        <p:blipFill>
          <a:blip r:embed="rId6"/>
          <a:srcRect r="49838" b="62959"/>
          <a:stretch>
            <a:fillRect/>
          </a:stretch>
        </p:blipFill>
        <p:spPr bwMode="auto">
          <a:xfrm>
            <a:off x="285750" y="1500188"/>
            <a:ext cx="3333750" cy="336232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:\123456789\1443118779 (2).jpg">
            <a:extLst>
              <a:ext uri="{FF2B5EF4-FFF2-40B4-BE49-F238E27FC236}">
                <a16:creationId xmlns:a16="http://schemas.microsoft.com/office/drawing/2014/main" id="{78E06A9E-12D7-4AB7-AA81-B3A7BE2DA8AB}"/>
              </a:ext>
            </a:extLst>
          </p:cNvPr>
          <p:cNvPicPr/>
          <p:nvPr/>
        </p:nvPicPr>
        <p:blipFill>
          <a:blip r:embed="rId6"/>
          <a:srcRect l="49875" r="1826" b="62959"/>
          <a:stretch>
            <a:fillRect/>
          </a:stretch>
        </p:blipFill>
        <p:spPr bwMode="auto">
          <a:xfrm>
            <a:off x="5397392" y="2984500"/>
            <a:ext cx="3209925" cy="336232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:\123456789\731.jpg">
            <a:extLst>
              <a:ext uri="{FF2B5EF4-FFF2-40B4-BE49-F238E27FC236}">
                <a16:creationId xmlns:a16="http://schemas.microsoft.com/office/drawing/2014/main" id="{5A3B5001-3C70-4D4D-9DE1-1A319A8C7986}"/>
              </a:ext>
            </a:extLst>
          </p:cNvPr>
          <p:cNvPicPr/>
          <p:nvPr/>
        </p:nvPicPr>
        <p:blipFill>
          <a:blip r:embed="rId7" cstate="print"/>
          <a:srcRect l="48200" t="36036" r="20400" b="33333"/>
          <a:stretch>
            <a:fillRect/>
          </a:stretch>
        </p:blipFill>
        <p:spPr bwMode="auto">
          <a:xfrm rot="5578180" flipH="1">
            <a:off x="1691680" y="4862513"/>
            <a:ext cx="1495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~PP1241.WAV">
            <a:hlinkClick r:id="" action="ppaction://media"/>
            <a:extLst>
              <a:ext uri="{FF2B5EF4-FFF2-40B4-BE49-F238E27FC236}">
                <a16:creationId xmlns:a16="http://schemas.microsoft.com/office/drawing/2014/main" id="{899247D7-78DF-42A0-9737-87FD490189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A6C0C-0A03-4D88-9C88-D62EDB33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87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39907"/>
                </a:solidFill>
                <a:latin typeface="Comic Sans MS" panose="030F0702030302020204" pitchFamily="66" charset="0"/>
              </a:rPr>
              <a:t>На какой сигнал светофора можно переходить дорогу?</a:t>
            </a:r>
          </a:p>
        </p:txBody>
      </p:sp>
      <p:pic>
        <p:nvPicPr>
          <p:cNvPr id="5" name="Рисунок 4" descr="A:\123456789\575120991437b293298913.jpg">
            <a:extLst>
              <a:ext uri="{FF2B5EF4-FFF2-40B4-BE49-F238E27FC236}">
                <a16:creationId xmlns:a16="http://schemas.microsoft.com/office/drawing/2014/main" id="{1DBEEECE-D04D-4182-87C3-F8061803AA7D}"/>
              </a:ext>
            </a:extLst>
          </p:cNvPr>
          <p:cNvPicPr/>
          <p:nvPr/>
        </p:nvPicPr>
        <p:blipFill>
          <a:blip r:embed="rId6"/>
          <a:srcRect t="49497" r="49914" b="12845"/>
          <a:stretch>
            <a:fillRect/>
          </a:stretch>
        </p:blipFill>
        <p:spPr bwMode="auto">
          <a:xfrm>
            <a:off x="285750" y="1428750"/>
            <a:ext cx="3643313" cy="40005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:\123456789\575120991437b293298913.jpg">
            <a:extLst>
              <a:ext uri="{FF2B5EF4-FFF2-40B4-BE49-F238E27FC236}">
                <a16:creationId xmlns:a16="http://schemas.microsoft.com/office/drawing/2014/main" id="{2901C246-2F48-4E94-803A-5E1C670FE856}"/>
              </a:ext>
            </a:extLst>
          </p:cNvPr>
          <p:cNvPicPr/>
          <p:nvPr/>
        </p:nvPicPr>
        <p:blipFill>
          <a:blip r:embed="rId6"/>
          <a:srcRect l="49742" t="49497" b="12845"/>
          <a:stretch>
            <a:fillRect/>
          </a:stretch>
        </p:blipFill>
        <p:spPr bwMode="auto">
          <a:xfrm>
            <a:off x="5346920" y="2928937"/>
            <a:ext cx="3571875" cy="392906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:\123456789\731.jpg">
            <a:extLst>
              <a:ext uri="{FF2B5EF4-FFF2-40B4-BE49-F238E27FC236}">
                <a16:creationId xmlns:a16="http://schemas.microsoft.com/office/drawing/2014/main" id="{0D81F77B-B101-49A1-85B0-112CA707E051}"/>
              </a:ext>
            </a:extLst>
          </p:cNvPr>
          <p:cNvPicPr/>
          <p:nvPr/>
        </p:nvPicPr>
        <p:blipFill>
          <a:blip r:embed="rId7" cstate="print"/>
          <a:srcRect l="48200" t="36036" r="20400" b="33333"/>
          <a:stretch>
            <a:fillRect/>
          </a:stretch>
        </p:blipFill>
        <p:spPr bwMode="auto">
          <a:xfrm flipH="1">
            <a:off x="3851495" y="1633537"/>
            <a:ext cx="1495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~PP1873.WAV">
            <a:hlinkClick r:id="" action="ppaction://media"/>
            <a:extLst>
              <a:ext uri="{FF2B5EF4-FFF2-40B4-BE49-F238E27FC236}">
                <a16:creationId xmlns:a16="http://schemas.microsoft.com/office/drawing/2014/main" id="{294B3409-74C8-4C1D-8691-597EB42EB5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BAFC9-02DA-4826-A1BD-1CD813D2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0836"/>
            <a:ext cx="8229600" cy="725487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039907"/>
                </a:solidFill>
                <a:latin typeface="Comic Sans MS" panose="030F0702030302020204" pitchFamily="66" charset="0"/>
              </a:rPr>
              <a:t>В каком месте можно играть?</a:t>
            </a:r>
          </a:p>
        </p:txBody>
      </p:sp>
      <p:pic>
        <p:nvPicPr>
          <p:cNvPr id="3" name="Рисунок 2" descr="A:\123456789\1443118779 (1).jpg">
            <a:extLst>
              <a:ext uri="{FF2B5EF4-FFF2-40B4-BE49-F238E27FC236}">
                <a16:creationId xmlns:a16="http://schemas.microsoft.com/office/drawing/2014/main" id="{2C6DE3B6-A04C-43E9-861D-2DB0297E82F8}"/>
              </a:ext>
            </a:extLst>
          </p:cNvPr>
          <p:cNvPicPr/>
          <p:nvPr/>
        </p:nvPicPr>
        <p:blipFill>
          <a:blip r:embed="rId6"/>
          <a:srcRect r="50124" b="62435"/>
          <a:stretch>
            <a:fillRect/>
          </a:stretch>
        </p:blipFill>
        <p:spPr bwMode="auto">
          <a:xfrm>
            <a:off x="5536208" y="1662124"/>
            <a:ext cx="3314700" cy="34099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:\123456789\1443118779 (1).jpg">
            <a:extLst>
              <a:ext uri="{FF2B5EF4-FFF2-40B4-BE49-F238E27FC236}">
                <a16:creationId xmlns:a16="http://schemas.microsoft.com/office/drawing/2014/main" id="{417BC9B2-7910-43F9-9E8F-88DCEBDDF7AC}"/>
              </a:ext>
            </a:extLst>
          </p:cNvPr>
          <p:cNvPicPr/>
          <p:nvPr/>
        </p:nvPicPr>
        <p:blipFill>
          <a:blip r:embed="rId6"/>
          <a:srcRect l="50449" r="391" b="62435"/>
          <a:stretch>
            <a:fillRect/>
          </a:stretch>
        </p:blipFill>
        <p:spPr bwMode="auto">
          <a:xfrm>
            <a:off x="611560" y="3089275"/>
            <a:ext cx="3267075" cy="34099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:\123456789\731.jpg">
            <a:extLst>
              <a:ext uri="{FF2B5EF4-FFF2-40B4-BE49-F238E27FC236}">
                <a16:creationId xmlns:a16="http://schemas.microsoft.com/office/drawing/2014/main" id="{BD43CC8F-13B3-4AB5-B8D0-B8CDC63ABADA}"/>
              </a:ext>
            </a:extLst>
          </p:cNvPr>
          <p:cNvPicPr/>
          <p:nvPr/>
        </p:nvPicPr>
        <p:blipFill>
          <a:blip r:embed="rId7" cstate="print"/>
          <a:srcRect l="48200" t="36036" r="20400" b="33333"/>
          <a:stretch>
            <a:fillRect/>
          </a:stretch>
        </p:blipFill>
        <p:spPr bwMode="auto">
          <a:xfrm rot="4999677" flipH="1">
            <a:off x="6642707" y="5117759"/>
            <a:ext cx="1495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3445.WAV">
            <a:hlinkClick r:id="" action="ppaction://media"/>
            <a:extLst>
              <a:ext uri="{FF2B5EF4-FFF2-40B4-BE49-F238E27FC236}">
                <a16:creationId xmlns:a16="http://schemas.microsoft.com/office/drawing/2014/main" id="{6BCD16F1-10A2-4FFF-80E0-FD699DA07F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C2ACC-0E17-4E47-B226-583E8677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69" y="57538"/>
            <a:ext cx="8229600" cy="725487"/>
          </a:xfrm>
        </p:spPr>
        <p:txBody>
          <a:bodyPr/>
          <a:lstStyle/>
          <a:p>
            <a:r>
              <a:rPr lang="ru-RU" altLang="ru-RU" b="1" dirty="0">
                <a:solidFill>
                  <a:srgbClr val="039907"/>
                </a:solidFill>
                <a:latin typeface="Comic Sans MS" panose="030F0702030302020204" pitchFamily="66" charset="0"/>
              </a:rPr>
              <a:t>Где можно играть в мяч?</a:t>
            </a:r>
          </a:p>
        </p:txBody>
      </p:sp>
      <p:pic>
        <p:nvPicPr>
          <p:cNvPr id="3" name="Рисунок 2" descr="A:\123456789\575120991437b293298913.jpg">
            <a:extLst>
              <a:ext uri="{FF2B5EF4-FFF2-40B4-BE49-F238E27FC236}">
                <a16:creationId xmlns:a16="http://schemas.microsoft.com/office/drawing/2014/main" id="{711AD6FC-C503-4995-A813-2B3FF8F0511C}"/>
              </a:ext>
            </a:extLst>
          </p:cNvPr>
          <p:cNvPicPr/>
          <p:nvPr/>
        </p:nvPicPr>
        <p:blipFill>
          <a:blip r:embed="rId6"/>
          <a:srcRect r="49914" b="62720"/>
          <a:stretch>
            <a:fillRect/>
          </a:stretch>
        </p:blipFill>
        <p:spPr bwMode="auto">
          <a:xfrm>
            <a:off x="4860032" y="3147913"/>
            <a:ext cx="3500437" cy="364331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:\123456789\575120991437b293298913.jpg">
            <a:extLst>
              <a:ext uri="{FF2B5EF4-FFF2-40B4-BE49-F238E27FC236}">
                <a16:creationId xmlns:a16="http://schemas.microsoft.com/office/drawing/2014/main" id="{027681F3-9103-47FD-A0B8-BB981F46E4E6}"/>
              </a:ext>
            </a:extLst>
          </p:cNvPr>
          <p:cNvPicPr/>
          <p:nvPr/>
        </p:nvPicPr>
        <p:blipFill>
          <a:blip r:embed="rId6"/>
          <a:srcRect l="50086" r="-172" b="62720"/>
          <a:stretch>
            <a:fillRect/>
          </a:stretch>
        </p:blipFill>
        <p:spPr bwMode="auto">
          <a:xfrm>
            <a:off x="567001" y="1778987"/>
            <a:ext cx="3500438" cy="357187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:\123456789\731.jpg">
            <a:extLst>
              <a:ext uri="{FF2B5EF4-FFF2-40B4-BE49-F238E27FC236}">
                <a16:creationId xmlns:a16="http://schemas.microsoft.com/office/drawing/2014/main" id="{978FDF31-A105-43C4-AD78-DE2F06B0B25C}"/>
              </a:ext>
            </a:extLst>
          </p:cNvPr>
          <p:cNvPicPr/>
          <p:nvPr/>
        </p:nvPicPr>
        <p:blipFill>
          <a:blip r:embed="rId7" cstate="print"/>
          <a:srcRect l="48200" t="36036" r="20400" b="33333"/>
          <a:stretch>
            <a:fillRect/>
          </a:stretch>
        </p:blipFill>
        <p:spPr bwMode="auto">
          <a:xfrm rot="16200000" flipH="1">
            <a:off x="7250551" y="1819275"/>
            <a:ext cx="1495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62.WAV">
            <a:hlinkClick r:id="" action="ppaction://media"/>
            <a:extLst>
              <a:ext uri="{FF2B5EF4-FFF2-40B4-BE49-F238E27FC236}">
                <a16:creationId xmlns:a16="http://schemas.microsoft.com/office/drawing/2014/main" id="{FEAABF8D-48F8-48D1-8DA7-FDFD73CCDC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">
            <a:extLst>
              <a:ext uri="{FF2B5EF4-FFF2-40B4-BE49-F238E27FC236}">
                <a16:creationId xmlns:a16="http://schemas.microsoft.com/office/drawing/2014/main" id="{260EA70A-FFC3-4FCA-BF10-7D54A3795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0"/>
            <a:ext cx="5526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b="1" dirty="0">
                <a:solidFill>
                  <a:srgbClr val="1F497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проверим!</a:t>
            </a:r>
            <a:endParaRPr lang="ru-RU" altLang="ru-RU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~PP406.WAV">
            <a:hlinkClick r:id="" action="ppaction://media"/>
            <a:extLst>
              <a:ext uri="{FF2B5EF4-FFF2-40B4-BE49-F238E27FC236}">
                <a16:creationId xmlns:a16="http://schemas.microsoft.com/office/drawing/2014/main" id="{89598CCC-AB4A-4D75-A149-1FCED5DCCB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44733D-00E7-4F70-BC3F-80C2F194DB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04456" cy="4680520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8251A12-B55B-40C2-BC97-B699D62A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1BEF95E-569D-4402-844E-FB0A6C3B2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970784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D430E7BF-FD78-4AF5-ABF8-FAD0469ADA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00200"/>
            <a:ext cx="3357513" cy="4983162"/>
          </a:xfrm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B54927C-6E83-4395-A666-FC784817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/>
              <a:t>Самостоятельная деятельность воспитанников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CCEA23-D2C7-413F-9134-5F8DE1C8D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3" y="1753420"/>
            <a:ext cx="8678234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24065"/>
      </p:ext>
    </p:extLst>
  </p:cSld>
  <p:clrMapOvr>
    <a:masterClrMapping/>
  </p:clrMapOvr>
  <p:transition>
    <p:wipe dir="d"/>
    <p:sndAc>
      <p:stSnd>
        <p:snd r:embed="rId2" name="~PP2079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3BBFDB-6C39-4A5E-868B-21C6976EA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484784"/>
            <a:ext cx="7128792" cy="51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3115"/>
      </p:ext>
    </p:extLst>
  </p:cSld>
  <p:clrMapOvr>
    <a:masterClrMapping/>
  </p:clrMapOvr>
  <p:transition>
    <p:wipe dir="d"/>
    <p:sndAc>
      <p:stSnd>
        <p:snd r:embed="rId2" name="~PP2079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4BE93-B5C5-4913-9CCF-E61787D22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484784"/>
            <a:ext cx="4731990" cy="45365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3F3D9-8296-4DCA-A465-0FCFDE75E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1484784"/>
            <a:ext cx="516878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4794"/>
      </p:ext>
    </p:extLst>
  </p:cSld>
  <p:clrMapOvr>
    <a:masterClrMapping/>
  </p:clrMapOvr>
  <p:transition>
    <p:wipe dir="d"/>
    <p:sndAc>
      <p:stSnd>
        <p:snd r:embed="rId2" name="~PP2079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C166E-69D0-4514-89C7-9F125A4A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A56EAF-0B54-46EA-8F9C-C40E34F086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98316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F3A1C6-3F43-408A-8DE0-603D34519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0200"/>
            <a:ext cx="3394472" cy="4983161"/>
          </a:xfrm>
        </p:spPr>
      </p:pic>
    </p:spTree>
    <p:extLst>
      <p:ext uri="{BB962C8B-B14F-4D97-AF65-F5344CB8AC3E}">
        <p14:creationId xmlns:p14="http://schemas.microsoft.com/office/powerpoint/2010/main" val="4108909212"/>
      </p:ext>
    </p:extLst>
  </p:cSld>
  <p:clrMapOvr>
    <a:masterClrMapping/>
  </p:clrMapOvr>
  <p:transition>
    <p:wipe dir="d"/>
    <p:sndAc>
      <p:stSnd>
        <p:snd r:embed="rId2" name="~PP2079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99E54-CD12-4B22-BC97-63EE89DD8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9" y="1484784"/>
            <a:ext cx="6557963" cy="1199679"/>
          </a:xfrm>
        </p:spPr>
        <p:txBody>
          <a:bodyPr/>
          <a:lstStyle/>
          <a:p>
            <a:pPr algn="l"/>
            <a:br>
              <a:rPr lang="ru-RU" altLang="ru-RU" sz="1600" dirty="0">
                <a:latin typeface="Comic Sans MS" panose="030F0702030302020204" pitchFamily="66" charset="0"/>
              </a:rPr>
            </a:br>
            <a:br>
              <a:rPr lang="ru-RU" altLang="ru-RU" sz="1600" dirty="0">
                <a:latin typeface="Comic Sans MS" panose="030F0702030302020204" pitchFamily="66" charset="0"/>
              </a:rPr>
            </a:br>
            <a:br>
              <a:rPr lang="ru-RU" altLang="ru-RU" sz="1600" dirty="0">
                <a:latin typeface="Comic Sans MS" panose="030F0702030302020204" pitchFamily="66" charset="0"/>
              </a:rPr>
            </a:br>
            <a:br>
              <a:rPr lang="ru-RU" altLang="ru-RU" sz="1600" dirty="0">
                <a:latin typeface="Comic Sans MS" panose="030F0702030302020204" pitchFamily="66" charset="0"/>
              </a:rPr>
            </a:br>
            <a:r>
              <a:rPr lang="ru-RU" altLang="ru-RU" sz="2000" b="1" dirty="0">
                <a:solidFill>
                  <a:srgbClr val="FF0000"/>
                </a:solidFill>
              </a:rPr>
              <a:t>Цель: </a:t>
            </a:r>
            <a:r>
              <a:rPr lang="ru-RU" altLang="ru-RU" sz="1800" b="1" dirty="0">
                <a:solidFill>
                  <a:srgbClr val="002060"/>
                </a:solidFill>
              </a:rPr>
              <a:t>снижение дорожно-транспортного травматизма среди детей дошкольного возраста путем повышения уровня знаний правил дорожного движения и культуры поведения на дороге.</a:t>
            </a:r>
            <a:br>
              <a:rPr lang="ru-RU" altLang="ru-RU" sz="1600" dirty="0"/>
            </a:br>
            <a:br>
              <a:rPr lang="ru-RU" altLang="ru-RU" sz="1600" dirty="0">
                <a:latin typeface="Comic Sans MS" panose="030F0702030302020204" pitchFamily="66" charset="0"/>
              </a:rPr>
            </a:br>
            <a:br>
              <a:rPr lang="ru-RU" altLang="ru-RU" sz="1600" dirty="0">
                <a:latin typeface="Comic Sans MS" panose="030F0702030302020204" pitchFamily="66" charset="0"/>
              </a:rPr>
            </a:br>
            <a:endParaRPr lang="ru-RU" alt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2E1A0-214A-4452-893C-360037776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643188"/>
            <a:ext cx="6400800" cy="3929062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Задачи: 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 детей навыков осознанного безопасного поведения;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Усвоение детьми первоначальных знаний о правилах безопасного поведения;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навыков ориентации в пространстве;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реакции, способности предвидеть возможную опасность, умение выбрать правильное решение в условиях дорожного движения;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 дошкольников правил дорожной грамотности, как составной части общей культуры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8" name="~PP2623.WAV">
            <a:hlinkClick r:id="" action="ppaction://media"/>
            <a:extLst>
              <a:ext uri="{FF2B5EF4-FFF2-40B4-BE49-F238E27FC236}">
                <a16:creationId xmlns:a16="http://schemas.microsoft.com/office/drawing/2014/main" id="{BF5E9936-92DF-4968-B9B8-AD5CDA8200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mute="1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F9490D-5106-47A6-B392-DC7529290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214438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Спасибо</a:t>
            </a:r>
            <a:r>
              <a:rPr lang="ru-RU" altLang="ru-RU" sz="88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br>
              <a:rPr lang="ru-RU" altLang="ru-RU" sz="8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altLang="ru-RU" sz="8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за</a:t>
            </a:r>
            <a:r>
              <a:rPr lang="ru-RU" altLang="ru-RU" sz="88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8800" b="1" dirty="0">
                <a:solidFill>
                  <a:srgbClr val="039907"/>
                </a:solidFill>
                <a:latin typeface="Comic Sans MS" panose="030F0702030302020204" pitchFamily="66" charset="0"/>
              </a:rPr>
              <a:t>внимание!!!</a:t>
            </a:r>
            <a:endParaRPr lang="ru-RU" altLang="ru-RU" sz="8800" dirty="0">
              <a:latin typeface="Comic Sans MS" panose="030F0702030302020204" pitchFamily="66" charset="0"/>
            </a:endParaRPr>
          </a:p>
        </p:txBody>
      </p:sp>
      <p:grpSp>
        <p:nvGrpSpPr>
          <p:cNvPr id="34820" name="Группа 17">
            <a:extLst>
              <a:ext uri="{FF2B5EF4-FFF2-40B4-BE49-F238E27FC236}">
                <a16:creationId xmlns:a16="http://schemas.microsoft.com/office/drawing/2014/main" id="{06D1DC81-A115-4618-8CDC-8402FBC3F66C}"/>
              </a:ext>
            </a:extLst>
          </p:cNvPr>
          <p:cNvGrpSpPr>
            <a:grpSpLocks/>
          </p:cNvGrpSpPr>
          <p:nvPr/>
        </p:nvGrpSpPr>
        <p:grpSpPr bwMode="auto">
          <a:xfrm>
            <a:off x="534831" y="5201784"/>
            <a:ext cx="1571625" cy="1571625"/>
            <a:chOff x="739513" y="4227599"/>
            <a:chExt cx="1571616" cy="1571616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68A1704-B7CA-4D56-B28D-BDEA9C1474B5}"/>
                </a:ext>
              </a:extLst>
            </p:cNvPr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41" name="Picture 12" descr="C:\Users\User\Desktop\ЦОР 2010Г\материал\zapreshaychie_013_big.gif">
              <a:extLst>
                <a:ext uri="{FF2B5EF4-FFF2-40B4-BE49-F238E27FC236}">
                  <a16:creationId xmlns:a16="http://schemas.microsoft.com/office/drawing/2014/main" id="{3F648330-B7BD-4CEF-90B0-2DF7D0A60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13" y="4227599"/>
              <a:ext cx="1571616" cy="157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1" name="Группа 18">
            <a:extLst>
              <a:ext uri="{FF2B5EF4-FFF2-40B4-BE49-F238E27FC236}">
                <a16:creationId xmlns:a16="http://schemas.microsoft.com/office/drawing/2014/main" id="{DF47886E-95DD-4177-9D43-CC1633051EE4}"/>
              </a:ext>
            </a:extLst>
          </p:cNvPr>
          <p:cNvGrpSpPr>
            <a:grpSpLocks/>
          </p:cNvGrpSpPr>
          <p:nvPr/>
        </p:nvGrpSpPr>
        <p:grpSpPr bwMode="auto">
          <a:xfrm>
            <a:off x="7427601" y="5212443"/>
            <a:ext cx="1571625" cy="1571625"/>
            <a:chOff x="3500430" y="4286256"/>
            <a:chExt cx="1571636" cy="1571636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7F9E073-3E91-47D7-92D0-BC7DF784D711}"/>
                </a:ext>
              </a:extLst>
            </p:cNvPr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39" name="Picture 11" descr="C:\Users\User\Desktop\ЦОР 2010Г\материал\zapreshaychie_014_big.gif">
              <a:extLst>
                <a:ext uri="{FF2B5EF4-FFF2-40B4-BE49-F238E27FC236}">
                  <a16:creationId xmlns:a16="http://schemas.microsoft.com/office/drawing/2014/main" id="{950560BF-7AB4-429E-B16E-20928050E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2" name="Группа 11">
            <a:extLst>
              <a:ext uri="{FF2B5EF4-FFF2-40B4-BE49-F238E27FC236}">
                <a16:creationId xmlns:a16="http://schemas.microsoft.com/office/drawing/2014/main" id="{3BB3CFBD-2632-4CE5-A29A-9746120367E3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428750"/>
            <a:ext cx="1357312" cy="1435100"/>
            <a:chOff x="5319713" y="1863725"/>
            <a:chExt cx="2857500" cy="2857500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A7F96391-FC97-4B17-A914-8DC435C39714}"/>
                </a:ext>
              </a:extLst>
            </p:cNvPr>
            <p:cNvSpPr/>
            <p:nvPr/>
          </p:nvSpPr>
          <p:spPr>
            <a:xfrm>
              <a:off x="5430001" y="1999647"/>
              <a:ext cx="2643607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37" name="Picture 4" descr="C:\Users\User\Desktop\ЦОР 2010Г\материал\prioriteta_007_big.gif">
              <a:extLst>
                <a:ext uri="{FF2B5EF4-FFF2-40B4-BE49-F238E27FC236}">
                  <a16:creationId xmlns:a16="http://schemas.microsoft.com/office/drawing/2014/main" id="{C0339FFB-CEA8-43EA-868C-67CA72113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Группа 13">
            <a:extLst>
              <a:ext uri="{FF2B5EF4-FFF2-40B4-BE49-F238E27FC236}">
                <a16:creationId xmlns:a16="http://schemas.microsoft.com/office/drawing/2014/main" id="{D0EAD7D4-F00B-4D98-B877-50D3FEDA0BEF}"/>
              </a:ext>
            </a:extLst>
          </p:cNvPr>
          <p:cNvGrpSpPr>
            <a:grpSpLocks/>
          </p:cNvGrpSpPr>
          <p:nvPr/>
        </p:nvGrpSpPr>
        <p:grpSpPr bwMode="auto">
          <a:xfrm>
            <a:off x="7478401" y="1214438"/>
            <a:ext cx="1643063" cy="1428750"/>
            <a:chOff x="3143250" y="2162175"/>
            <a:chExt cx="2857500" cy="2533650"/>
          </a:xfrm>
        </p:grpSpPr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16AB63A5-111B-447B-AD91-63C5B7EB3E71}"/>
                </a:ext>
              </a:extLst>
            </p:cNvPr>
            <p:cNvSpPr/>
            <p:nvPr/>
          </p:nvSpPr>
          <p:spPr>
            <a:xfrm>
              <a:off x="3355838" y="2286042"/>
              <a:ext cx="2432324" cy="221553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33" name="Picture 10" descr="C:\Users\User\Desktop\ЦОР 2010Г\материал\preduprejdaychie_014_big.gif">
              <a:extLst>
                <a:ext uri="{FF2B5EF4-FFF2-40B4-BE49-F238E27FC236}">
                  <a16:creationId xmlns:a16="http://schemas.microsoft.com/office/drawing/2014/main" id="{26098E63-C62E-4B24-9EA2-89CD7873E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Группа 15">
            <a:extLst>
              <a:ext uri="{FF2B5EF4-FFF2-40B4-BE49-F238E27FC236}">
                <a16:creationId xmlns:a16="http://schemas.microsoft.com/office/drawing/2014/main" id="{DA00E816-3B58-4B57-B35B-47DF298F5C2F}"/>
              </a:ext>
            </a:extLst>
          </p:cNvPr>
          <p:cNvGrpSpPr>
            <a:grpSpLocks/>
          </p:cNvGrpSpPr>
          <p:nvPr/>
        </p:nvGrpSpPr>
        <p:grpSpPr bwMode="auto">
          <a:xfrm>
            <a:off x="4123075" y="5355318"/>
            <a:ext cx="1643063" cy="1428750"/>
            <a:chOff x="4572000" y="3571876"/>
            <a:chExt cx="2857500" cy="2533650"/>
          </a:xfrm>
        </p:grpSpPr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6E1724FF-633A-400A-B95D-A9AF87485754}"/>
                </a:ext>
              </a:extLst>
            </p:cNvPr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4831" name="Picture 11" descr="C:\Users\User\Desktop\ЦОР 2010Г\материал\preduprejdaychie_030_big.gif">
              <a:extLst>
                <a:ext uri="{FF2B5EF4-FFF2-40B4-BE49-F238E27FC236}">
                  <a16:creationId xmlns:a16="http://schemas.microsoft.com/office/drawing/2014/main" id="{2AF2D779-551A-411C-81C4-02493E6EC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6" name="Picture 4" descr="C:\Users\User\Desktop\ЦОР 2010Г\материал\ukazateli_035_big.gif">
            <a:extLst>
              <a:ext uri="{FF2B5EF4-FFF2-40B4-BE49-F238E27FC236}">
                <a16:creationId xmlns:a16="http://schemas.microsoft.com/office/drawing/2014/main" id="{FF86653B-F36E-483B-A7F0-5F482C8F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25" y="4309328"/>
            <a:ext cx="12985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5" descr="C:\Users\User\Desktop\ЦОР 2010Г\материал\informacionie_007_big.gif">
            <a:extLst>
              <a:ext uri="{FF2B5EF4-FFF2-40B4-BE49-F238E27FC236}">
                <a16:creationId xmlns:a16="http://schemas.microsoft.com/office/drawing/2014/main" id="{6F04414E-39F2-44D2-8FED-9BC0EE2F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43" y="4309328"/>
            <a:ext cx="1500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A:\123456789\3250_html_318af383.png">
            <a:extLst>
              <a:ext uri="{FF2B5EF4-FFF2-40B4-BE49-F238E27FC236}">
                <a16:creationId xmlns:a16="http://schemas.microsoft.com/office/drawing/2014/main" id="{E90C487C-BA4B-4434-AAAA-A0A5DDE3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7800" y="-500063"/>
            <a:ext cx="77978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~PP3836.WAV">
            <a:hlinkClick r:id="" action="ppaction://media"/>
            <a:extLst>
              <a:ext uri="{FF2B5EF4-FFF2-40B4-BE49-F238E27FC236}">
                <a16:creationId xmlns:a16="http://schemas.microsoft.com/office/drawing/2014/main" id="{36D97628-4EBC-43A9-A1B1-EF12C8AE8F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B34DC-9828-40B4-8366-D80B7BA8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ДОРОЖНЫЙ ЗНАК –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76B1EF-81D3-47A1-BB6D-AE4664ED2B0E}"/>
              </a:ext>
            </a:extLst>
          </p:cNvPr>
          <p:cNvSpPr/>
          <p:nvPr/>
        </p:nvSpPr>
        <p:spPr>
          <a:xfrm>
            <a:off x="428625" y="1357313"/>
            <a:ext cx="8501063" cy="15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Comic Sans MS" pitchFamily="66" charset="0"/>
                <a:cs typeface="Arial"/>
              </a:rPr>
              <a:t>это табличка со схематическим рисунком. </a:t>
            </a:r>
          </a:p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Устанавливается знак у дороги для сообщения определённой информации участникам дорожного     движения</a:t>
            </a:r>
            <a:r>
              <a:rPr lang="ru-RU" dirty="0">
                <a:latin typeface="Book Antiqua" pitchFamily="18" charset="0"/>
              </a:rPr>
              <a:t>.</a:t>
            </a:r>
            <a:endParaRPr lang="ru-RU" kern="10" dirty="0">
              <a:latin typeface="Book Antiqua" pitchFamily="18" charset="0"/>
              <a:cs typeface="Arial"/>
            </a:endParaRPr>
          </a:p>
        </p:txBody>
      </p:sp>
      <p:grpSp>
        <p:nvGrpSpPr>
          <p:cNvPr id="3" name="Группа 13">
            <a:extLst>
              <a:ext uri="{FF2B5EF4-FFF2-40B4-BE49-F238E27FC236}">
                <a16:creationId xmlns:a16="http://schemas.microsoft.com/office/drawing/2014/main" id="{2B31B69A-BC91-4C57-861D-62F9C334D21A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3088908"/>
            <a:ext cx="1643062" cy="1428750"/>
            <a:chOff x="3143250" y="2162175"/>
            <a:chExt cx="2857500" cy="2533650"/>
          </a:xfrm>
        </p:grpSpPr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DAF9DDA2-51EA-43B0-8378-AFD312EC7B9B}"/>
                </a:ext>
              </a:extLst>
            </p:cNvPr>
            <p:cNvSpPr/>
            <p:nvPr/>
          </p:nvSpPr>
          <p:spPr>
            <a:xfrm>
              <a:off x="3355836" y="2286042"/>
              <a:ext cx="2432328" cy="221553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428" name="Picture 10" descr="C:\Users\User\Desktop\ЦОР 2010Г\материал\preduprejdaychie_014_big.gif">
              <a:extLst>
                <a:ext uri="{FF2B5EF4-FFF2-40B4-BE49-F238E27FC236}">
                  <a16:creationId xmlns:a16="http://schemas.microsoft.com/office/drawing/2014/main" id="{0B431637-18CB-4968-AEA1-D10725FBC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11">
            <a:extLst>
              <a:ext uri="{FF2B5EF4-FFF2-40B4-BE49-F238E27FC236}">
                <a16:creationId xmlns:a16="http://schemas.microsoft.com/office/drawing/2014/main" id="{BEB981C7-D9D4-4B6E-8903-ADDADF836BFD}"/>
              </a:ext>
            </a:extLst>
          </p:cNvPr>
          <p:cNvGrpSpPr>
            <a:grpSpLocks/>
          </p:cNvGrpSpPr>
          <p:nvPr/>
        </p:nvGrpSpPr>
        <p:grpSpPr bwMode="auto">
          <a:xfrm>
            <a:off x="2418605" y="2711450"/>
            <a:ext cx="1357312" cy="1435100"/>
            <a:chOff x="5319713" y="1863725"/>
            <a:chExt cx="2857500" cy="2857500"/>
          </a:xfrm>
        </p:grpSpPr>
        <p:sp>
          <p:nvSpPr>
            <p:cNvPr id="16" name="Восьмиугольник 15">
              <a:extLst>
                <a:ext uri="{FF2B5EF4-FFF2-40B4-BE49-F238E27FC236}">
                  <a16:creationId xmlns:a16="http://schemas.microsoft.com/office/drawing/2014/main" id="{5A7035E3-F7F6-451C-921C-A0A904CAC0D8}"/>
                </a:ext>
              </a:extLst>
            </p:cNvPr>
            <p:cNvSpPr/>
            <p:nvPr/>
          </p:nvSpPr>
          <p:spPr>
            <a:xfrm>
              <a:off x="5430001" y="1999647"/>
              <a:ext cx="2643607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426" name="Picture 4" descr="C:\Users\User\Desktop\ЦОР 2010Г\материал\prioriteta_007_big.gif">
              <a:extLst>
                <a:ext uri="{FF2B5EF4-FFF2-40B4-BE49-F238E27FC236}">
                  <a16:creationId xmlns:a16="http://schemas.microsoft.com/office/drawing/2014/main" id="{8BD9CB46-04C6-49BD-BFF6-4111445F7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24">
            <a:extLst>
              <a:ext uri="{FF2B5EF4-FFF2-40B4-BE49-F238E27FC236}">
                <a16:creationId xmlns:a16="http://schemas.microsoft.com/office/drawing/2014/main" id="{6537B050-2251-433E-9F0B-30D7FFD70581}"/>
              </a:ext>
            </a:extLst>
          </p:cNvPr>
          <p:cNvGrpSpPr>
            <a:grpSpLocks/>
          </p:cNvGrpSpPr>
          <p:nvPr/>
        </p:nvGrpSpPr>
        <p:grpSpPr bwMode="auto">
          <a:xfrm>
            <a:off x="5849115" y="2759465"/>
            <a:ext cx="1571625" cy="1571625"/>
            <a:chOff x="3643306" y="4214818"/>
            <a:chExt cx="1571636" cy="157163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8AB5CED-5899-456B-99D4-6975C5B561DB}"/>
                </a:ext>
              </a:extLst>
            </p:cNvPr>
            <p:cNvSpPr/>
            <p:nvPr/>
          </p:nvSpPr>
          <p:spPr>
            <a:xfrm>
              <a:off x="3714743" y="4286257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424" name="Picture 7" descr="C:\Users\User\Desktop\ЦОР 2010Г\материал\predpisivaychie_011_big.gif">
              <a:extLst>
                <a:ext uri="{FF2B5EF4-FFF2-40B4-BE49-F238E27FC236}">
                  <a16:creationId xmlns:a16="http://schemas.microsoft.com/office/drawing/2014/main" id="{875750FE-F6FC-451E-B530-BF093F90A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18">
            <a:extLst>
              <a:ext uri="{FF2B5EF4-FFF2-40B4-BE49-F238E27FC236}">
                <a16:creationId xmlns:a16="http://schemas.microsoft.com/office/drawing/2014/main" id="{D3E9B5D8-93D3-4A02-8BE8-508F901A01A2}"/>
              </a:ext>
            </a:extLst>
          </p:cNvPr>
          <p:cNvGrpSpPr>
            <a:grpSpLocks/>
          </p:cNvGrpSpPr>
          <p:nvPr/>
        </p:nvGrpSpPr>
        <p:grpSpPr bwMode="auto">
          <a:xfrm>
            <a:off x="1394779" y="4855137"/>
            <a:ext cx="1571625" cy="1571625"/>
            <a:chOff x="3500430" y="4286256"/>
            <a:chExt cx="1571636" cy="1571636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DA1E916F-39AE-4E79-A1F0-6A9B7BC5F152}"/>
                </a:ext>
              </a:extLst>
            </p:cNvPr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7422" name="Picture 11" descr="C:\Users\User\Desktop\ЦОР 2010Г\материал\zapreshaychie_014_big.gif">
              <a:extLst>
                <a:ext uri="{FF2B5EF4-FFF2-40B4-BE49-F238E27FC236}">
                  <a16:creationId xmlns:a16="http://schemas.microsoft.com/office/drawing/2014/main" id="{764982B7-414D-4E82-8A5C-C3B516166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5" descr="C:\Users\User\Desktop\ЦОР 2010Г\материал\ukazateli_032_big.gif">
            <a:extLst>
              <a:ext uri="{FF2B5EF4-FFF2-40B4-BE49-F238E27FC236}">
                <a16:creationId xmlns:a16="http://schemas.microsoft.com/office/drawing/2014/main" id="{3EB5F49C-0EB5-4510-A62A-9A37F23F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53" y="4271181"/>
            <a:ext cx="1643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F:\КАРТИНКИ\дорожные знаки\Graphic001.gif">
            <a:extLst>
              <a:ext uri="{FF2B5EF4-FFF2-40B4-BE49-F238E27FC236}">
                <a16:creationId xmlns:a16="http://schemas.microsoft.com/office/drawing/2014/main" id="{4B776149-CA57-4572-8D9C-1C7060CB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60912"/>
            <a:ext cx="122713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~PP2369.WAV">
            <a:hlinkClick r:id="" action="ppaction://media"/>
            <a:extLst>
              <a:ext uri="{FF2B5EF4-FFF2-40B4-BE49-F238E27FC236}">
                <a16:creationId xmlns:a16="http://schemas.microsoft.com/office/drawing/2014/main" id="{8EB5241C-6D04-4D1A-83CA-8A51E938EF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vol="0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>
            <a:extLst>
              <a:ext uri="{FF2B5EF4-FFF2-40B4-BE49-F238E27FC236}">
                <a16:creationId xmlns:a16="http://schemas.microsoft.com/office/drawing/2014/main" id="{0FA14B91-AEEE-4378-964E-78CA83B6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ЗНАКИ БЫВАЮТ РАЗНОГО НАЗНАЧЕНИЯ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2A49C7-6738-4C40-9C83-07B1D0CDAC60}"/>
              </a:ext>
            </a:extLst>
          </p:cNvPr>
          <p:cNvSpPr/>
          <p:nvPr/>
        </p:nvSpPr>
        <p:spPr>
          <a:xfrm>
            <a:off x="357157" y="1357299"/>
            <a:ext cx="8275667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Предупреждающие</a:t>
            </a:r>
          </a:p>
        </p:txBody>
      </p:sp>
      <p:sp>
        <p:nvSpPr>
          <p:cNvPr id="5124" name="Прямоугольник 4">
            <a:extLst>
              <a:ext uri="{FF2B5EF4-FFF2-40B4-BE49-F238E27FC236}">
                <a16:creationId xmlns:a16="http://schemas.microsoft.com/office/drawing/2014/main" id="{84C887D8-FBD1-4A1A-BF4B-7B167F16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071688"/>
            <a:ext cx="8001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имеют  треугольную форму, белый фон и красную окантовку.</a:t>
            </a:r>
            <a:r>
              <a:rPr lang="ru-RU" alt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b="1" dirty="0">
                <a:latin typeface="Comic Sans MS" panose="030F0702030302020204" pitchFamily="66" charset="0"/>
              </a:rPr>
              <a:t>Информируют о приближении к опасному участку дороги, движение по которому требует принятия мер, соответствующих обстановке.</a:t>
            </a:r>
          </a:p>
        </p:txBody>
      </p:sp>
      <p:pic>
        <p:nvPicPr>
          <p:cNvPr id="15" name="Рисунок 14" descr="A:\123456789\img14.jpg">
            <a:extLst>
              <a:ext uri="{FF2B5EF4-FFF2-40B4-BE49-F238E27FC236}">
                <a16:creationId xmlns:a16="http://schemas.microsoft.com/office/drawing/2014/main" id="{30F02172-D50B-46EA-B85F-FAA4428849E1}"/>
              </a:ext>
            </a:extLst>
          </p:cNvPr>
          <p:cNvPicPr/>
          <p:nvPr/>
        </p:nvPicPr>
        <p:blipFill>
          <a:blip r:embed="rId6"/>
          <a:srcRect l="4009" t="20085" r="74357" b="45513"/>
          <a:stretch>
            <a:fillRect/>
          </a:stretch>
        </p:blipFill>
        <p:spPr bwMode="auto">
          <a:xfrm>
            <a:off x="6790531" y="4689768"/>
            <a:ext cx="1500188" cy="178593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A:\123456789\img14.jpg">
            <a:extLst>
              <a:ext uri="{FF2B5EF4-FFF2-40B4-BE49-F238E27FC236}">
                <a16:creationId xmlns:a16="http://schemas.microsoft.com/office/drawing/2014/main" id="{C7653EF2-CD66-497C-9D10-5BA8D7387EED}"/>
              </a:ext>
            </a:extLst>
          </p:cNvPr>
          <p:cNvPicPr/>
          <p:nvPr/>
        </p:nvPicPr>
        <p:blipFill>
          <a:blip r:embed="rId6"/>
          <a:srcRect l="51155" t="61649" r="29658" b="6387"/>
          <a:stretch>
            <a:fillRect/>
          </a:stretch>
        </p:blipFill>
        <p:spPr bwMode="auto">
          <a:xfrm>
            <a:off x="1223122" y="4250531"/>
            <a:ext cx="1357312" cy="178593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A:\123456789\img14.jpg">
            <a:extLst>
              <a:ext uri="{FF2B5EF4-FFF2-40B4-BE49-F238E27FC236}">
                <a16:creationId xmlns:a16="http://schemas.microsoft.com/office/drawing/2014/main" id="{164DC466-2E52-4FB1-926E-FE478250E614}"/>
              </a:ext>
            </a:extLst>
          </p:cNvPr>
          <p:cNvPicPr/>
          <p:nvPr/>
        </p:nvPicPr>
        <p:blipFill>
          <a:blip r:embed="rId6"/>
          <a:srcRect l="1759" t="59092" r="77830" b="8944"/>
          <a:stretch>
            <a:fillRect/>
          </a:stretch>
        </p:blipFill>
        <p:spPr bwMode="auto">
          <a:xfrm>
            <a:off x="2939257" y="4886200"/>
            <a:ext cx="1357312" cy="178593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A:\123456789\img14.jpg">
            <a:extLst>
              <a:ext uri="{FF2B5EF4-FFF2-40B4-BE49-F238E27FC236}">
                <a16:creationId xmlns:a16="http://schemas.microsoft.com/office/drawing/2014/main" id="{D45E2CC6-1C36-40E7-BAFE-CB5978E6C873}"/>
              </a:ext>
            </a:extLst>
          </p:cNvPr>
          <p:cNvPicPr/>
          <p:nvPr/>
        </p:nvPicPr>
        <p:blipFill>
          <a:blip r:embed="rId6"/>
          <a:srcRect l="26865" t="59092" r="53744" b="8944"/>
          <a:stretch>
            <a:fillRect/>
          </a:stretch>
        </p:blipFill>
        <p:spPr bwMode="auto">
          <a:xfrm>
            <a:off x="4857750" y="4083060"/>
            <a:ext cx="1357313" cy="178593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~PP387.WAV">
            <a:hlinkClick r:id="" action="ppaction://media"/>
            <a:extLst>
              <a:ext uri="{FF2B5EF4-FFF2-40B4-BE49-F238E27FC236}">
                <a16:creationId xmlns:a16="http://schemas.microsoft.com/office/drawing/2014/main" id="{197D5BE0-08CA-46AD-BAD3-D3FDE6A9AB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2A9E4B8-D331-4401-AF5F-8088C0AE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2852"/>
            <a:ext cx="7605464" cy="72548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</a:br>
            <a:r>
              <a:rPr lang="ru-RU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Запрещающие</a:t>
            </a:r>
            <a:br>
              <a:rPr lang="ru-RU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</a:br>
            <a:r>
              <a:rPr lang="ru-RU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itchFamily="66" charset="0"/>
                <a:cs typeface="Times New Roman"/>
              </a:rPr>
              <a:t>  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9460" name="WordArt 6">
            <a:extLst>
              <a:ext uri="{FF2B5EF4-FFF2-40B4-BE49-F238E27FC236}">
                <a16:creationId xmlns:a16="http://schemas.microsoft.com/office/drawing/2014/main" id="{28B58B6B-6C15-421C-8EC6-DF093A2C7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0" y="5572125"/>
            <a:ext cx="40862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284A0E-C646-4287-86E4-55C3AD19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8215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имеют   круглую форму и красную окантовку.</a:t>
            </a:r>
          </a:p>
          <a:p>
            <a:pPr algn="ctr" eaLnBrk="1" hangingPunct="1"/>
            <a:endParaRPr lang="en-US" alt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Char char="-"/>
            </a:pPr>
            <a:r>
              <a:rPr lang="ru-RU" altLang="ru-RU" sz="2400" b="1" dirty="0">
                <a:latin typeface="Comic Sans MS" panose="030F0702030302020204" pitchFamily="66" charset="0"/>
              </a:rPr>
              <a:t> Вводят или отменяют определенные ограничения движения.</a:t>
            </a:r>
          </a:p>
        </p:txBody>
      </p:sp>
      <p:pic>
        <p:nvPicPr>
          <p:cNvPr id="21" name="Рисунок 20" descr="A:\123456789\61879776.jpg">
            <a:extLst>
              <a:ext uri="{FF2B5EF4-FFF2-40B4-BE49-F238E27FC236}">
                <a16:creationId xmlns:a16="http://schemas.microsoft.com/office/drawing/2014/main" id="{15029EF9-18B2-475F-A1EB-470C43CF0C0C}"/>
              </a:ext>
            </a:extLst>
          </p:cNvPr>
          <p:cNvPicPr/>
          <p:nvPr/>
        </p:nvPicPr>
        <p:blipFill>
          <a:blip r:embed="rId6"/>
          <a:srcRect l="2293" t="13052" r="88821" b="70281"/>
          <a:stretch>
            <a:fillRect/>
          </a:stretch>
        </p:blipFill>
        <p:spPr bwMode="auto">
          <a:xfrm>
            <a:off x="214313" y="3714750"/>
            <a:ext cx="1714500" cy="25717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 descr="A:\123456789\61879776.jpg">
            <a:extLst>
              <a:ext uri="{FF2B5EF4-FFF2-40B4-BE49-F238E27FC236}">
                <a16:creationId xmlns:a16="http://schemas.microsoft.com/office/drawing/2014/main" id="{80AFE07B-FBBC-498D-81A8-88E1148E845E}"/>
              </a:ext>
            </a:extLst>
          </p:cNvPr>
          <p:cNvPicPr/>
          <p:nvPr/>
        </p:nvPicPr>
        <p:blipFill>
          <a:blip r:embed="rId6"/>
          <a:srcRect l="14567" t="13052" r="76665" b="70281"/>
          <a:stretch>
            <a:fillRect/>
          </a:stretch>
        </p:blipFill>
        <p:spPr bwMode="auto">
          <a:xfrm>
            <a:off x="4143375" y="3643313"/>
            <a:ext cx="1714500" cy="25717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A:\123456789\61879776.jpg">
            <a:extLst>
              <a:ext uri="{FF2B5EF4-FFF2-40B4-BE49-F238E27FC236}">
                <a16:creationId xmlns:a16="http://schemas.microsoft.com/office/drawing/2014/main" id="{60791607-6464-44EC-879A-81385F44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51384" t="13052" r="39423" b="68840"/>
          <a:stretch>
            <a:fillRect/>
          </a:stretch>
        </p:blipFill>
        <p:spPr bwMode="auto">
          <a:xfrm>
            <a:off x="2132806" y="3727929"/>
            <a:ext cx="1806575" cy="250031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A:\123456789\61879776.jpg">
            <a:extLst>
              <a:ext uri="{FF2B5EF4-FFF2-40B4-BE49-F238E27FC236}">
                <a16:creationId xmlns:a16="http://schemas.microsoft.com/office/drawing/2014/main" id="{3DB07BF0-E6CC-43F5-993B-5AEB6A1E8D13}"/>
              </a:ext>
            </a:extLst>
          </p:cNvPr>
          <p:cNvPicPr/>
          <p:nvPr/>
        </p:nvPicPr>
        <p:blipFill>
          <a:blip r:embed="rId6"/>
          <a:srcRect l="63978" t="13052" r="27026" b="68840"/>
          <a:stretch>
            <a:fillRect/>
          </a:stretch>
        </p:blipFill>
        <p:spPr bwMode="auto">
          <a:xfrm>
            <a:off x="6153943" y="3629025"/>
            <a:ext cx="1714500" cy="25717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~PP2079.WAV">
            <a:hlinkClick r:id="" action="ppaction://media"/>
            <a:extLst>
              <a:ext uri="{FF2B5EF4-FFF2-40B4-BE49-F238E27FC236}">
                <a16:creationId xmlns:a16="http://schemas.microsoft.com/office/drawing/2014/main" id="{BE01C134-71B8-48B4-BAB7-4854A6ABBB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0E87CA9A-1A50-485E-9617-D454A719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42875"/>
            <a:ext cx="8275637" cy="725488"/>
          </a:xfrm>
        </p:spPr>
        <p:txBody>
          <a:bodyPr/>
          <a:lstStyle/>
          <a:p>
            <a:pPr eaLnBrk="1" hangingPunct="1"/>
            <a:br>
              <a:rPr lang="ru-RU" altLang="ru-RU" b="1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приоритета</a:t>
            </a:r>
            <a:br>
              <a:rPr lang="ru-RU" alt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Прямоугольник 9">
            <a:extLst>
              <a:ext uri="{FF2B5EF4-FFF2-40B4-BE49-F238E27FC236}">
                <a16:creationId xmlns:a16="http://schemas.microsoft.com/office/drawing/2014/main" id="{BB7F8B36-34C9-4E59-8B2C-031EBDF0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357313"/>
            <a:ext cx="8429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omic Sans MS" panose="030F0702030302020204" pitchFamily="66" charset="0"/>
              </a:rPr>
              <a:t>Имеют   разную форму  и  разный фон</a:t>
            </a:r>
            <a:endParaRPr lang="en-US" altLang="ru-RU" sz="2400" b="1" dirty="0">
              <a:latin typeface="Comic Sans MS" panose="030F0702030302020204" pitchFamily="66" charset="0"/>
            </a:endParaRPr>
          </a:p>
          <a:p>
            <a:pPr algn="ctr" eaLnBrk="1" hangingPunct="1"/>
            <a:endParaRPr lang="ru-RU" altLang="ru-RU" sz="24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ru-RU" altLang="ru-RU" sz="2400" b="1" dirty="0">
                <a:latin typeface="Comic Sans MS" panose="030F0702030302020204" pitchFamily="66" charset="0"/>
              </a:rPr>
              <a:t>- Устанавливают очередность проезда перекрестков, пересечений проезжих частей или узких участков дороги.</a:t>
            </a:r>
          </a:p>
        </p:txBody>
      </p:sp>
      <p:pic>
        <p:nvPicPr>
          <p:cNvPr id="7" name="Рисунок 6" descr="A:\123456789\i000010454.JPG">
            <a:extLst>
              <a:ext uri="{FF2B5EF4-FFF2-40B4-BE49-F238E27FC236}">
                <a16:creationId xmlns:a16="http://schemas.microsoft.com/office/drawing/2014/main" id="{1590C69B-52D6-4392-A518-81CF7281E86B}"/>
              </a:ext>
            </a:extLst>
          </p:cNvPr>
          <p:cNvPicPr/>
          <p:nvPr/>
        </p:nvPicPr>
        <p:blipFill>
          <a:blip r:embed="rId6"/>
          <a:srcRect l="1146" t="823" r="83375" b="54794"/>
          <a:stretch>
            <a:fillRect/>
          </a:stretch>
        </p:blipFill>
        <p:spPr bwMode="auto">
          <a:xfrm>
            <a:off x="5292298" y="4267664"/>
            <a:ext cx="1357312" cy="207168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:\123456789\i000010454.JPG">
            <a:extLst>
              <a:ext uri="{FF2B5EF4-FFF2-40B4-BE49-F238E27FC236}">
                <a16:creationId xmlns:a16="http://schemas.microsoft.com/office/drawing/2014/main" id="{6EA8ED88-35D4-4C1B-A22F-463E6F4E5A47}"/>
              </a:ext>
            </a:extLst>
          </p:cNvPr>
          <p:cNvPicPr/>
          <p:nvPr/>
        </p:nvPicPr>
        <p:blipFill>
          <a:blip r:embed="rId6"/>
          <a:srcRect l="24078" t="53425" r="62593" b="2192"/>
          <a:stretch>
            <a:fillRect/>
          </a:stretch>
        </p:blipFill>
        <p:spPr bwMode="auto">
          <a:xfrm>
            <a:off x="7236296" y="3561696"/>
            <a:ext cx="1143000" cy="20002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:\123456789\i000010454.JPG">
            <a:extLst>
              <a:ext uri="{FF2B5EF4-FFF2-40B4-BE49-F238E27FC236}">
                <a16:creationId xmlns:a16="http://schemas.microsoft.com/office/drawing/2014/main" id="{647D1CB2-7204-44F3-AF10-F46288F65392}"/>
              </a:ext>
            </a:extLst>
          </p:cNvPr>
          <p:cNvPicPr/>
          <p:nvPr/>
        </p:nvPicPr>
        <p:blipFill>
          <a:blip r:embed="rId6"/>
          <a:srcRect l="34397" t="3015" r="48117" b="52603"/>
          <a:stretch>
            <a:fillRect/>
          </a:stretch>
        </p:blipFill>
        <p:spPr bwMode="auto">
          <a:xfrm>
            <a:off x="665648" y="4267665"/>
            <a:ext cx="1571625" cy="207168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A:\123456789\i000010454.JPG">
            <a:extLst>
              <a:ext uri="{FF2B5EF4-FFF2-40B4-BE49-F238E27FC236}">
                <a16:creationId xmlns:a16="http://schemas.microsoft.com/office/drawing/2014/main" id="{D016C9EF-6C78-46D7-8E25-D270E1199FBD}"/>
              </a:ext>
            </a:extLst>
          </p:cNvPr>
          <p:cNvPicPr/>
          <p:nvPr/>
        </p:nvPicPr>
        <p:blipFill>
          <a:blip r:embed="rId6"/>
          <a:srcRect l="80833" t="53425" r="3402" b="2192"/>
          <a:stretch>
            <a:fillRect/>
          </a:stretch>
        </p:blipFill>
        <p:spPr bwMode="auto">
          <a:xfrm>
            <a:off x="3121848" y="3525977"/>
            <a:ext cx="1285875" cy="207168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~PP3796.WAV">
            <a:hlinkClick r:id="" action="ppaction://media"/>
            <a:extLst>
              <a:ext uri="{FF2B5EF4-FFF2-40B4-BE49-F238E27FC236}">
                <a16:creationId xmlns:a16="http://schemas.microsoft.com/office/drawing/2014/main" id="{6884C038-E2A6-4B83-807D-5137AC05FB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5388F061-0E12-43A9-BFA5-8513FF5B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83912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особых предписаний</a:t>
            </a:r>
            <a:endParaRPr lang="ru-RU" altLang="ru-RU" sz="3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3EF93D-98AB-40F5-96DE-BE0D89E36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285875"/>
            <a:ext cx="7858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 sz="2400" b="1" dirty="0">
                <a:latin typeface="Comic Sans MS" panose="030F0702030302020204" pitchFamily="66" charset="0"/>
              </a:rPr>
              <a:t>- Вводят или отменяют определенные режимы движения. </a:t>
            </a:r>
            <a:br>
              <a:rPr lang="ru-RU" altLang="ru-RU" sz="24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ru-RU" altLang="ru-RU" sz="2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A:\123456789\618875_77864-550x500.jpg">
            <a:extLst>
              <a:ext uri="{FF2B5EF4-FFF2-40B4-BE49-F238E27FC236}">
                <a16:creationId xmlns:a16="http://schemas.microsoft.com/office/drawing/2014/main" id="{E2D68042-BF41-459B-9870-8E443DFCD4A8}"/>
              </a:ext>
            </a:extLst>
          </p:cNvPr>
          <p:cNvPicPr/>
          <p:nvPr/>
        </p:nvPicPr>
        <p:blipFill>
          <a:blip r:embed="rId6"/>
          <a:srcRect l="8169" t="13576" r="64754" b="48566"/>
          <a:stretch>
            <a:fillRect/>
          </a:stretch>
        </p:blipFill>
        <p:spPr bwMode="auto">
          <a:xfrm>
            <a:off x="853593" y="2907549"/>
            <a:ext cx="1800225" cy="18859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:\123456789\618875_77864-550x500.jpg">
            <a:extLst>
              <a:ext uri="{FF2B5EF4-FFF2-40B4-BE49-F238E27FC236}">
                <a16:creationId xmlns:a16="http://schemas.microsoft.com/office/drawing/2014/main" id="{3B26A05B-22D7-4989-9FD5-9C5010C733B2}"/>
              </a:ext>
            </a:extLst>
          </p:cNvPr>
          <p:cNvPicPr/>
          <p:nvPr/>
        </p:nvPicPr>
        <p:blipFill>
          <a:blip r:embed="rId6"/>
          <a:srcRect l="37825" t="13576" r="37247" b="48566"/>
          <a:stretch>
            <a:fillRect/>
          </a:stretch>
        </p:blipFill>
        <p:spPr bwMode="auto">
          <a:xfrm>
            <a:off x="3504314" y="3850524"/>
            <a:ext cx="1657350" cy="18859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:\123456789\618875_77864-550x500.jpg">
            <a:extLst>
              <a:ext uri="{FF2B5EF4-FFF2-40B4-BE49-F238E27FC236}">
                <a16:creationId xmlns:a16="http://schemas.microsoft.com/office/drawing/2014/main" id="{57BEE902-AF99-4681-A823-E32311E211A0}"/>
              </a:ext>
            </a:extLst>
          </p:cNvPr>
          <p:cNvPicPr/>
          <p:nvPr/>
        </p:nvPicPr>
        <p:blipFill>
          <a:blip r:embed="rId6"/>
          <a:srcRect l="67481" t="13576" r="8594" b="48566"/>
          <a:stretch>
            <a:fillRect/>
          </a:stretch>
        </p:blipFill>
        <p:spPr bwMode="auto">
          <a:xfrm>
            <a:off x="6012160" y="4765675"/>
            <a:ext cx="1590675" cy="18859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~PP1762.WAV">
            <a:hlinkClick r:id="" action="ppaction://media"/>
            <a:extLst>
              <a:ext uri="{FF2B5EF4-FFF2-40B4-BE49-F238E27FC236}">
                <a16:creationId xmlns:a16="http://schemas.microsoft.com/office/drawing/2014/main" id="{4E5246E1-2106-4569-ADA3-CF9D3B1D62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BFB5DA1C-0154-436E-9E81-4C2510F6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49" y="184150"/>
            <a:ext cx="83470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сервиса</a:t>
            </a:r>
            <a:endParaRPr lang="ru-RU" altLang="ru-RU" sz="4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A:\123456789\61879776.jpg">
            <a:extLst>
              <a:ext uri="{FF2B5EF4-FFF2-40B4-BE49-F238E27FC236}">
                <a16:creationId xmlns:a16="http://schemas.microsoft.com/office/drawing/2014/main" id="{EE84F6C3-E341-457F-BF00-011188290C14}"/>
              </a:ext>
            </a:extLst>
          </p:cNvPr>
          <p:cNvPicPr/>
          <p:nvPr/>
        </p:nvPicPr>
        <p:blipFill>
          <a:blip r:embed="rId6"/>
          <a:srcRect l="1720" t="73494" r="88817" b="5349"/>
          <a:stretch>
            <a:fillRect/>
          </a:stretch>
        </p:blipFill>
        <p:spPr bwMode="auto">
          <a:xfrm>
            <a:off x="864944" y="2797175"/>
            <a:ext cx="1285875" cy="214312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832665-4446-47FD-ADD1-F72F0ED6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0"/>
            <a:ext cx="8501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latin typeface="Comic Sans MS" panose="030F0702030302020204" pitchFamily="66" charset="0"/>
              </a:rPr>
              <a:t>-</a:t>
            </a:r>
            <a:r>
              <a:rPr lang="ru-RU" altLang="ru-RU" sz="2400" b="1" dirty="0">
                <a:latin typeface="Comic Sans MS" panose="030F0702030302020204" pitchFamily="66" charset="0"/>
              </a:rPr>
              <a:t> Информируют о расположении соответствующих объектов.</a:t>
            </a:r>
          </a:p>
        </p:txBody>
      </p:sp>
      <p:pic>
        <p:nvPicPr>
          <p:cNvPr id="8" name="Рисунок 7" descr="A:\123456789\61879776.jpg">
            <a:extLst>
              <a:ext uri="{FF2B5EF4-FFF2-40B4-BE49-F238E27FC236}">
                <a16:creationId xmlns:a16="http://schemas.microsoft.com/office/drawing/2014/main" id="{ECC99A5B-1D3A-495E-98CB-11F18CBE3635}"/>
              </a:ext>
            </a:extLst>
          </p:cNvPr>
          <p:cNvPicPr/>
          <p:nvPr/>
        </p:nvPicPr>
        <p:blipFill>
          <a:blip r:embed="rId6"/>
          <a:srcRect l="10334" t="73494" r="80550" b="5349"/>
          <a:stretch>
            <a:fillRect/>
          </a:stretch>
        </p:blipFill>
        <p:spPr bwMode="auto">
          <a:xfrm>
            <a:off x="2789910" y="4078971"/>
            <a:ext cx="1285875" cy="207168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:\123456789\61879776.jpg">
            <a:extLst>
              <a:ext uri="{FF2B5EF4-FFF2-40B4-BE49-F238E27FC236}">
                <a16:creationId xmlns:a16="http://schemas.microsoft.com/office/drawing/2014/main" id="{ADF42154-E0AF-4C54-BEC3-89C2B75C5B85}"/>
              </a:ext>
            </a:extLst>
          </p:cNvPr>
          <p:cNvPicPr/>
          <p:nvPr/>
        </p:nvPicPr>
        <p:blipFill>
          <a:blip r:embed="rId6"/>
          <a:srcRect l="42922" t="73494" r="48752" b="3708"/>
          <a:stretch>
            <a:fillRect/>
          </a:stretch>
        </p:blipFill>
        <p:spPr bwMode="auto">
          <a:xfrm>
            <a:off x="4714876" y="3068960"/>
            <a:ext cx="1285875" cy="207168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:\123456789\61879776.jpg">
            <a:extLst>
              <a:ext uri="{FF2B5EF4-FFF2-40B4-BE49-F238E27FC236}">
                <a16:creationId xmlns:a16="http://schemas.microsoft.com/office/drawing/2014/main" id="{252921B4-B100-4D6F-9BF6-A2E9EB2A27E2}"/>
              </a:ext>
            </a:extLst>
          </p:cNvPr>
          <p:cNvPicPr/>
          <p:nvPr/>
        </p:nvPicPr>
        <p:blipFill>
          <a:blip r:embed="rId6"/>
          <a:srcRect l="18699" t="73796" r="72699" b="3708"/>
          <a:stretch>
            <a:fillRect/>
          </a:stretch>
        </p:blipFill>
        <p:spPr bwMode="auto">
          <a:xfrm>
            <a:off x="6639842" y="4227116"/>
            <a:ext cx="1357313" cy="212407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~PP2015.WAV">
            <a:hlinkClick r:id="" action="ppaction://media"/>
            <a:extLst>
              <a:ext uri="{FF2B5EF4-FFF2-40B4-BE49-F238E27FC236}">
                <a16:creationId xmlns:a16="http://schemas.microsoft.com/office/drawing/2014/main" id="{47BA6875-43C4-4259-AA40-B3831DF2E9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D593-E629-4A44-9279-5A16C540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06375"/>
            <a:ext cx="8472488" cy="725487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39907"/>
                </a:solidFill>
                <a:latin typeface="Comic Sans MS" panose="030F0702030302020204" pitchFamily="66" charset="0"/>
              </a:rPr>
              <a:t>Как правильно переходить улицу?</a:t>
            </a:r>
          </a:p>
        </p:txBody>
      </p:sp>
      <p:pic>
        <p:nvPicPr>
          <p:cNvPr id="3" name="Рисунок 2" descr="A:\123456789\57512097e1bb6034054478.jpg">
            <a:extLst>
              <a:ext uri="{FF2B5EF4-FFF2-40B4-BE49-F238E27FC236}">
                <a16:creationId xmlns:a16="http://schemas.microsoft.com/office/drawing/2014/main" id="{6FF7C4AD-1849-4FCD-93D0-2884C2AF144D}"/>
              </a:ext>
            </a:extLst>
          </p:cNvPr>
          <p:cNvPicPr/>
          <p:nvPr/>
        </p:nvPicPr>
        <p:blipFill>
          <a:blip r:embed="rId6"/>
          <a:srcRect r="50258" b="62216"/>
          <a:stretch>
            <a:fillRect/>
          </a:stretch>
        </p:blipFill>
        <p:spPr bwMode="auto">
          <a:xfrm>
            <a:off x="5651500" y="2354483"/>
            <a:ext cx="3286125" cy="385762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:\123456789\57512097e1bb6034054478.jpg">
            <a:extLst>
              <a:ext uri="{FF2B5EF4-FFF2-40B4-BE49-F238E27FC236}">
                <a16:creationId xmlns:a16="http://schemas.microsoft.com/office/drawing/2014/main" id="{A2B94EF7-A2F1-4701-91CB-538E5D0292AC}"/>
              </a:ext>
            </a:extLst>
          </p:cNvPr>
          <p:cNvPicPr/>
          <p:nvPr/>
        </p:nvPicPr>
        <p:blipFill>
          <a:blip r:embed="rId6"/>
          <a:srcRect l="50086" r="516" b="62216"/>
          <a:stretch>
            <a:fillRect/>
          </a:stretch>
        </p:blipFill>
        <p:spPr bwMode="auto">
          <a:xfrm>
            <a:off x="357188" y="1643063"/>
            <a:ext cx="3357562" cy="385762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:\123456789\731.jpg">
            <a:extLst>
              <a:ext uri="{FF2B5EF4-FFF2-40B4-BE49-F238E27FC236}">
                <a16:creationId xmlns:a16="http://schemas.microsoft.com/office/drawing/2014/main" id="{7F0B612B-D5F6-45AC-ACCB-584ABD0869CD}"/>
              </a:ext>
            </a:extLst>
          </p:cNvPr>
          <p:cNvPicPr/>
          <p:nvPr/>
        </p:nvPicPr>
        <p:blipFill>
          <a:blip r:embed="rId7" cstate="print"/>
          <a:srcRect l="48200" t="36036" r="20400" b="33333"/>
          <a:stretch>
            <a:fillRect/>
          </a:stretch>
        </p:blipFill>
        <p:spPr bwMode="auto">
          <a:xfrm rot="10800000" flipH="1">
            <a:off x="3935412" y="5356225"/>
            <a:ext cx="1495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3916.WAV">
            <a:hlinkClick r:id="" action="ppaction://media"/>
            <a:extLst>
              <a:ext uri="{FF2B5EF4-FFF2-40B4-BE49-F238E27FC236}">
                <a16:creationId xmlns:a16="http://schemas.microsoft.com/office/drawing/2014/main" id="{53736CFA-3254-4686-BA84-1D3F4664DE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  <p:sndAc>
      <p:stSnd>
        <p:snd r:embed="rId5" name="~PP2079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7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1.9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1.7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2.1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7|2.5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1.7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|4|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1|1.3|1.2|1.6|1.5|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5|1.4|14.4|1.4|1.4|1.3|1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4.9|2.1|14.8|1.7|2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1.4|1.4|8.4|7.3|3.4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|2.8|2.1|10|2.4|2.3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1.7|2|7|1.6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1|2|1.8|3.9|1.7|1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|1.8|6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307</Words>
  <Application>Microsoft Office PowerPoint</Application>
  <PresentationFormat>Экран (4:3)</PresentationFormat>
  <Paragraphs>37</Paragraphs>
  <Slides>20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Comic Sans MS</vt:lpstr>
      <vt:lpstr>Тема Office</vt:lpstr>
      <vt:lpstr>муниципальное автономное дошкольное образовательное учреждение  детский сад № 47 «Дельфин» г. о. Мытищи      Тематические занятия с воспитанниками старшего дошкольного возраста   «Дорожные знаки» в рамках недели «Безопасное дорожное движение» 19-21 сентября 2022г.  </vt:lpstr>
      <vt:lpstr>    Цель: снижение дорожно-транспортного травматизма среди детей дошкольного возраста путем повышения уровня знаний правил дорожного движения и культуры поведения на дороге.   </vt:lpstr>
      <vt:lpstr>ДОРОЖНЫЙ ЗНАК –  </vt:lpstr>
      <vt:lpstr>Презентация PowerPoint</vt:lpstr>
      <vt:lpstr> Запрещающие   </vt:lpstr>
      <vt:lpstr> Знаки приоритета </vt:lpstr>
      <vt:lpstr>Презентация PowerPoint</vt:lpstr>
      <vt:lpstr>Презентация PowerPoint</vt:lpstr>
      <vt:lpstr>Как правильно переходить улицу?</vt:lpstr>
      <vt:lpstr>Где нужно обходить автобус?</vt:lpstr>
      <vt:lpstr>Можно ли вести беседу при переходе через дорогу?</vt:lpstr>
      <vt:lpstr>На какой сигнал светофора можно переходить дорогу?</vt:lpstr>
      <vt:lpstr>В каком месте можно играть?</vt:lpstr>
      <vt:lpstr>Где можно играть в мяч?</vt:lpstr>
      <vt:lpstr>Презентация PowerPoint</vt:lpstr>
      <vt:lpstr>Самостоятельная деятельность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139</cp:revision>
  <dcterms:created xsi:type="dcterms:W3CDTF">2011-01-05T10:28:03Z</dcterms:created>
  <dcterms:modified xsi:type="dcterms:W3CDTF">2022-09-21T13:48:42Z</dcterms:modified>
</cp:coreProperties>
</file>