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8" r:id="rId4"/>
    <p:sldId id="261" r:id="rId5"/>
    <p:sldId id="262" r:id="rId6"/>
    <p:sldId id="263" r:id="rId7"/>
    <p:sldId id="264" r:id="rId8"/>
    <p:sldId id="266" r:id="rId9"/>
    <p:sldId id="267" r:id="rId10"/>
    <p:sldId id="265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5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187CD-11DA-4F84-996C-3072C3BD38FD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CFD3-447F-4B46-9891-8A56AC65E8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910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187CD-11DA-4F84-996C-3072C3BD38FD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CFD3-447F-4B46-9891-8A56AC65E8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418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187CD-11DA-4F84-996C-3072C3BD38FD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CFD3-447F-4B46-9891-8A56AC65E8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885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187CD-11DA-4F84-996C-3072C3BD38FD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CFD3-447F-4B46-9891-8A56AC65E8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037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187CD-11DA-4F84-996C-3072C3BD38FD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CFD3-447F-4B46-9891-8A56AC65E8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890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187CD-11DA-4F84-996C-3072C3BD38FD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CFD3-447F-4B46-9891-8A56AC65E8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250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187CD-11DA-4F84-996C-3072C3BD38FD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CFD3-447F-4B46-9891-8A56AC65E8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570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187CD-11DA-4F84-996C-3072C3BD38FD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CFD3-447F-4B46-9891-8A56AC65E8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297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187CD-11DA-4F84-996C-3072C3BD38FD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CFD3-447F-4B46-9891-8A56AC65E8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666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187CD-11DA-4F84-996C-3072C3BD38FD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CFD3-447F-4B46-9891-8A56AC65E8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317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187CD-11DA-4F84-996C-3072C3BD38FD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CFD3-447F-4B46-9891-8A56AC65E8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225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187CD-11DA-4F84-996C-3072C3BD38FD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6CFD3-447F-4B46-9891-8A56AC65E8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723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61011"/>
            <a:ext cx="4565817" cy="186675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791"/>
            <a:ext cx="4803367" cy="2067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2060848"/>
            <a:ext cx="9144000" cy="19195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270510"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Проект. </a:t>
            </a:r>
          </a:p>
          <a:p>
            <a:pPr marL="270510"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«ВО САДУ, ЛИ В ОГОРОДЕ»</a:t>
            </a:r>
            <a:endParaRPr lang="ru-RU" sz="4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03115" y="5078779"/>
            <a:ext cx="52061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algn="ctr"/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Подготовили проект: воспитатели МАДОУ ЦРР №47</a:t>
            </a:r>
          </a:p>
          <a:p>
            <a:pPr marL="270510" algn="ctr"/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Лапина Н.Н. , Никитина Е.П. . </a:t>
            </a:r>
          </a:p>
          <a:p>
            <a:pPr marL="270510" algn="ctr"/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младшей группы «Кораблик» .</a:t>
            </a:r>
            <a:endParaRPr lang="ru-RU" sz="16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82583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5"/>
            <a:ext cx="9144000" cy="689229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7504" y="188640"/>
            <a:ext cx="885698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>
              <a:spcAft>
                <a:spcPts val="0"/>
              </a:spcAft>
            </a:pPr>
            <a:r>
              <a:rPr lang="ru-RU" sz="2000" b="1" i="1" u="sng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II.</a:t>
            </a:r>
            <a:r>
              <a:rPr lang="ru-RU" sz="20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	</a:t>
            </a:r>
            <a:r>
              <a:rPr lang="ru-RU" sz="2000" b="1" i="1" u="sng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Основной этап реализации проекта: </a:t>
            </a:r>
            <a:endParaRPr lang="ru-RU" sz="20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270510">
              <a:spcAft>
                <a:spcPts val="0"/>
              </a:spcAft>
            </a:pPr>
            <a:r>
              <a:rPr lang="ru-RU" sz="2000" b="1" i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Содержание деятельности педагога:</a:t>
            </a:r>
            <a:endParaRPr lang="ru-RU" sz="20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Wingdings"/>
              <a:buChar char=""/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Изменить предметно-развивающую среду в группе в соответствии с проектом;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Wingdings"/>
              <a:buChar char=""/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Организовать выставку поделок и рисунков по теме проекта «Во саду ли, в огороде» силами педагогов, детей и их родителей;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Wingdings"/>
              <a:buChar char=""/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Подобрать иллюстрации по теме проекта;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Wingdings"/>
              <a:buChar char=""/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Чтение художественной литературы;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Wingdings"/>
              <a:buChar char=""/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Просмотр мультфильмов по теме проекта «Во саду ли, в огороде».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270510">
              <a:spcAft>
                <a:spcPts val="0"/>
              </a:spcAft>
            </a:pPr>
            <a:r>
              <a:rPr lang="ru-RU" sz="2000" b="1" i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Содержание деятельности родителей:</a:t>
            </a:r>
            <a:endParaRPr lang="ru-RU" sz="20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Wingdings"/>
              <a:buChar char=""/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Содержательно проведённое с ребёнком время, желание принимать участие в совместных мероприятиях, общие интересы;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Wingdings"/>
              <a:buChar char=""/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Активное участие родителей в жизни детского сада и группы;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Wingdings"/>
              <a:buChar char=""/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Рост уровня информированности родителей о деятельности ДОУ.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4883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1520" y="197171"/>
            <a:ext cx="87129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>
              <a:spcAft>
                <a:spcPts val="0"/>
              </a:spcAft>
            </a:pPr>
            <a:r>
              <a:rPr lang="ru-RU" sz="2000" b="1" i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Система мероприятий с детьми.</a:t>
            </a:r>
            <a:endParaRPr lang="ru-RU" sz="20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270510" algn="ctr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Образовательно-практическая часть.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270510">
              <a:spcAft>
                <a:spcPts val="0"/>
              </a:spcAft>
            </a:pPr>
            <a:r>
              <a:rPr lang="ru-RU" sz="2000" b="1" u="none" strike="noStrike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 </a:t>
            </a:r>
            <a:r>
              <a:rPr lang="ru-RU" sz="2000" b="1" dirty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Что мы знаем о овощах и фруктах?</a:t>
            </a:r>
            <a:endParaRPr lang="ru-RU" sz="20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indent="457200"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а) в огороде растут овощи, а в саду – фрукты;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indent="457200"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б) огород и сад надо поливать и удобрять;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indent="457200"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в) в огороде растет: морковь, репа, свекла, чеснок, лук и т.д.;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indent="457200"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г) в саду растут: яблоки, груши и т.д.;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lvl="0" algn="just">
              <a:spcAft>
                <a:spcPts val="0"/>
              </a:spcAft>
              <a:buSzPts val="1400"/>
            </a:pPr>
            <a:r>
              <a:rPr lang="ru-RU" sz="2000" b="1" dirty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     Что мы еще хотим узнать?</a:t>
            </a:r>
            <a:endParaRPr lang="ru-RU" sz="20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indent="457200"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а) какие бывают фрукты и овощи (цвет, форма, размер);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indent="457200"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б) откуда появляются фрукты и овощи;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indent="457200"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в)</a:t>
            </a:r>
            <a:r>
              <a:rPr lang="ru-RU" sz="2000" b="1" dirty="0">
                <a:solidFill>
                  <a:srgbClr val="002060"/>
                </a:solidFill>
                <a:ea typeface="Calibri"/>
                <a:cs typeface="Times New Roman"/>
              </a:rPr>
              <a:t>  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что овощи и фрукты полезны для здоровья.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lvl="0" algn="just">
              <a:spcAft>
                <a:spcPts val="0"/>
              </a:spcAft>
              <a:buSzPts val="1400"/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     </a:t>
            </a:r>
            <a:r>
              <a:rPr lang="ru-RU" sz="2000" b="1" dirty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Как можем найти ответы на свои вопросы?</a:t>
            </a:r>
            <a:endParaRPr lang="ru-RU" sz="20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indent="457200"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а) в книгах;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indent="457200"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б) спросить у мамы или у папы;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indent="457200"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в) сходить на экскурсию в огород или в сад;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indent="457200"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г) по телевизору;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B094DB-A66D-347D-5C4D-194A0F5C2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3006865"/>
            <a:ext cx="2915816" cy="388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37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1560" y="170101"/>
            <a:ext cx="8424936" cy="3618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lvl="0">
              <a:spcBef>
                <a:spcPts val="1125"/>
              </a:spcBef>
              <a:spcAft>
                <a:spcPts val="1125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</a:rPr>
              <a:t>Пальчиковые игры о фруктах и овощах: </a:t>
            </a:r>
            <a:r>
              <a:rPr lang="ru-RU" sz="2000" b="1" i="1" dirty="0">
                <a:solidFill>
                  <a:srgbClr val="002060"/>
                </a:solidFill>
                <a:latin typeface="Times New Roman"/>
                <a:ea typeface="Times New Roman"/>
              </a:rPr>
              <a:t>«Яблоко», «Будем мы варить компот», «Мы капусту рубим, рубим»,</a:t>
            </a:r>
            <a:r>
              <a:rPr lang="ru-RU" sz="20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Times New Roman"/>
                <a:ea typeface="Times New Roman"/>
              </a:rPr>
              <a:t>«Мы делили апельсин».</a:t>
            </a:r>
            <a:endParaRPr lang="ru-RU" sz="2000" b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marL="270510" lvl="0"/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</a:rPr>
              <a:t>Дыхательная гимнастика: </a:t>
            </a:r>
            <a:r>
              <a:rPr lang="ru-RU" sz="2000" b="1" i="1" dirty="0">
                <a:solidFill>
                  <a:srgbClr val="002060"/>
                </a:solidFill>
                <a:latin typeface="Times New Roman"/>
                <a:ea typeface="Times New Roman"/>
              </a:rPr>
              <a:t>«Вот какие мы большие», «Надуй шарик».</a:t>
            </a:r>
            <a:endParaRPr lang="ru-RU" sz="2000" b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marL="270510" lvl="0"/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</a:rPr>
              <a:t>Подвижные игры: </a:t>
            </a:r>
            <a:r>
              <a:rPr lang="ru-RU" sz="2000" b="1" i="1" dirty="0">
                <a:solidFill>
                  <a:srgbClr val="002060"/>
                </a:solidFill>
                <a:latin typeface="Times New Roman"/>
                <a:ea typeface="Times New Roman"/>
              </a:rPr>
              <a:t>«Соберем в корзинку овощи и фрукты», «Соберем урожай».</a:t>
            </a:r>
            <a:endParaRPr lang="ru-RU" sz="2000" b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marL="270510" lvl="0"/>
            <a:r>
              <a:rPr lang="ru-RU" sz="20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Артикуляционная гимнастика: </a:t>
            </a:r>
            <a:r>
              <a:rPr lang="ru-RU" sz="20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«Варенье»,</a:t>
            </a:r>
            <a:r>
              <a:rPr lang="ru-RU" sz="2000" b="1" dirty="0">
                <a:solidFill>
                  <a:srgbClr val="00206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«Чистим верхние зубки».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270510" lvl="0"/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</a:rPr>
              <a:t>Физкультминутки: </a:t>
            </a:r>
            <a:r>
              <a:rPr lang="ru-RU" sz="2000" b="1" i="1" dirty="0">
                <a:solidFill>
                  <a:srgbClr val="002060"/>
                </a:solidFill>
                <a:latin typeface="Times New Roman"/>
                <a:ea typeface="Times New Roman"/>
              </a:rPr>
              <a:t>«Мы пойдем в огород», «Мы сидели тихо-тихо», «Собираем яблочки», «Солнышко».</a:t>
            </a:r>
            <a:endParaRPr lang="ru-RU" sz="2000" b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marL="270510" lvl="0"/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</a:rPr>
              <a:t>Хороводные игры: </a:t>
            </a:r>
            <a:r>
              <a:rPr lang="ru-RU" sz="2000" b="1" i="1" dirty="0">
                <a:solidFill>
                  <a:srgbClr val="002060"/>
                </a:solidFill>
                <a:latin typeface="Times New Roman"/>
                <a:ea typeface="Times New Roman"/>
              </a:rPr>
              <a:t>«Овощи», «Варим-варим мы компот», «Пирог», «От зерна до каравая», «Хозяйка однажды с базара пришла…», «Огородная».</a:t>
            </a:r>
            <a:endParaRPr lang="ru-RU" sz="2000" b="1" dirty="0">
              <a:solidFill>
                <a:srgbClr val="002060"/>
              </a:solidFill>
              <a:latin typeface="Times New Roman"/>
              <a:ea typeface="Times New Roman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114" y="3548608"/>
            <a:ext cx="3914639" cy="293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05045" y="3915363"/>
            <a:ext cx="2939344" cy="2205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1652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5"/>
            <a:ext cx="9144000" cy="689229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116632"/>
            <a:ext cx="903649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>
              <a:spcAft>
                <a:spcPts val="0"/>
              </a:spcAft>
            </a:pPr>
            <a:r>
              <a:rPr lang="ru-RU" sz="2000" b="1" u="sng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Литературный центр:</a:t>
            </a:r>
            <a:endParaRPr lang="ru-RU" sz="20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270510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Сказки: 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«Пых», «Петушок и бобовое зёрнышко», «</a:t>
            </a:r>
            <a:r>
              <a:rPr lang="ru-RU" sz="2000" b="1" i="1" dirty="0" err="1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Круть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и Верть», </a:t>
            </a:r>
          </a:p>
          <a:p>
            <a:pPr marL="270510"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«Как мужик и Медведь рожь сеяли», «Как волк научился хлеб есть»;</a:t>
            </a:r>
            <a:endParaRPr lang="ru-RU" sz="2000" b="1" dirty="0">
              <a:solidFill>
                <a:srgbClr val="002060"/>
              </a:solidFill>
              <a:effectLst/>
              <a:latin typeface="Times New Roman"/>
              <a:ea typeface="Times New Roman"/>
            </a:endParaRPr>
          </a:p>
          <a:p>
            <a:pPr marL="270510" fontAlgn="base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Чтение рассказов: 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Л. Толстой «Старик сажал яблони...», </a:t>
            </a:r>
          </a:p>
          <a:p>
            <a:pPr marL="270510" fontAlgn="base"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В. Степанов «Яблоко».</a:t>
            </a:r>
            <a:endParaRPr lang="ru-RU" sz="2000" b="1" dirty="0">
              <a:solidFill>
                <a:srgbClr val="002060"/>
              </a:solidFill>
              <a:effectLst/>
              <a:latin typeface="Times New Roman"/>
              <a:ea typeface="Times New Roman"/>
            </a:endParaRPr>
          </a:p>
          <a:p>
            <a:pPr marL="269875" fontAlgn="base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Стихи: 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А. </a:t>
            </a:r>
            <a:r>
              <a:rPr lang="ru-RU" sz="2000" b="1" i="1" dirty="0" err="1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Проркофьева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«Огород», Т. Боковой «Праздник урожая»,</a:t>
            </a:r>
          </a:p>
          <a:p>
            <a:pPr marL="269875" fontAlgn="base"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Ю. </a:t>
            </a:r>
            <a:r>
              <a:rPr lang="ru-RU" sz="2000" b="1" i="1" dirty="0" err="1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Коринца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«Последнее яблоко», И. </a:t>
            </a:r>
            <a:r>
              <a:rPr lang="ru-RU" sz="2000" b="1" i="1" dirty="0" err="1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Финк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«Овощи и фрукты», </a:t>
            </a:r>
          </a:p>
          <a:p>
            <a:pPr marL="269875" fontAlgn="base"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Я. Аким «Яблонька»,  Е. Трутнева «Урожай, урожай!».</a:t>
            </a:r>
            <a:endParaRPr lang="ru-RU" sz="2000" b="1" dirty="0">
              <a:solidFill>
                <a:srgbClr val="002060"/>
              </a:solidFill>
              <a:effectLst/>
              <a:latin typeface="Times New Roman"/>
              <a:ea typeface="Times New Roman"/>
            </a:endParaRPr>
          </a:p>
          <a:p>
            <a:pPr marL="270510" fontAlgn="base">
              <a:spcAft>
                <a:spcPts val="0"/>
              </a:spcAft>
            </a:pPr>
            <a:r>
              <a:rPr lang="ru-RU" sz="2000" b="1" dirty="0" err="1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Потешка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: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«</a:t>
            </a:r>
            <a:r>
              <a:rPr lang="ru-RU" sz="2000" b="1" i="1" dirty="0" err="1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Огуречик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».</a:t>
            </a:r>
            <a:endParaRPr lang="ru-RU" sz="2000" b="1" dirty="0">
              <a:solidFill>
                <a:srgbClr val="002060"/>
              </a:solidFill>
              <a:effectLst/>
              <a:latin typeface="Times New Roman"/>
              <a:ea typeface="Times New Roman"/>
            </a:endParaRPr>
          </a:p>
          <a:p>
            <a:pPr marL="269875" fontAlgn="base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Просмотр мультфильмов: 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«Приключения </a:t>
            </a:r>
            <a:r>
              <a:rPr lang="ru-RU" sz="2000" b="1" i="1" dirty="0" err="1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огуречика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», «Веселый огород»,  «Приключение </a:t>
            </a:r>
            <a:r>
              <a:rPr lang="ru-RU" sz="2000" b="1" i="1" dirty="0" err="1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Тыквенка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», «Свинка </a:t>
            </a:r>
            <a:r>
              <a:rPr lang="ru-RU" sz="2000" b="1" i="1" dirty="0" err="1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Пеппа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сажает огород».</a:t>
            </a:r>
            <a:endParaRPr lang="ru-RU" sz="2000" b="1" dirty="0">
              <a:solidFill>
                <a:srgbClr val="00206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60146" y="3978016"/>
            <a:ext cx="316792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7602" y="3968673"/>
            <a:ext cx="3168353" cy="237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75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1560" y="116632"/>
            <a:ext cx="84249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algn="just">
              <a:spcAft>
                <a:spcPts val="0"/>
              </a:spcAft>
            </a:pPr>
            <a:r>
              <a:rPr lang="ru-RU" sz="2000" b="1" u="sng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Центр искусства:</a:t>
            </a:r>
            <a:endParaRPr lang="ru-RU" sz="20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270510"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Лепка: 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«Банан», «Виноград», «Огурчик», «Помидорчик». 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270510"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Р</a:t>
            </a:r>
            <a:r>
              <a:rPr lang="ru-RU" sz="20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исование: 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«Фрукты», «Огурец», «Помидор», «Морковь», «Свекла» (гуашь), «Яркие фрукты» (восковые мелки).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270510"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А</a:t>
            </a:r>
            <a:r>
              <a:rPr lang="ru-RU" sz="20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ппликация: 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«Фрукты», «Овощи в банке».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05" y="1914857"/>
            <a:ext cx="3111378" cy="23335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138" y="1914857"/>
            <a:ext cx="3120009" cy="23400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683" y="2646204"/>
            <a:ext cx="1914437" cy="210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76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5"/>
            <a:ext cx="9144000" cy="689229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1002" y="188640"/>
            <a:ext cx="89289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>
              <a:spcAft>
                <a:spcPts val="0"/>
              </a:spcAft>
            </a:pPr>
            <a:r>
              <a:rPr lang="ru-RU" sz="2000" b="1" u="sng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Центр естествознания: </a:t>
            </a:r>
            <a:endParaRPr lang="ru-RU" sz="20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270510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Познакомить детей с пользой овощей и фруктов.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270510"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Беседа:</a:t>
            </a:r>
            <a:r>
              <a:rPr lang="ru-RU" sz="2000" b="1" i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«Съедобное несъедобное», «Зачем мыть фрукты и овощи?», «Можно -нельзя», «Отгадай, что это за фрукт или овощ на вкус», «Полезное и вредное».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E041F6-7757-20CE-0AA7-B91C04814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040652"/>
            <a:ext cx="3530748" cy="46531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666568-E42B-D362-5AB2-9F82C725F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9991" y="2051744"/>
            <a:ext cx="3530748" cy="454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40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9552" y="116632"/>
            <a:ext cx="84382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>
              <a:spcAft>
                <a:spcPts val="0"/>
              </a:spcAft>
            </a:pPr>
            <a:r>
              <a:rPr lang="ru-RU" sz="2000" b="1" u="sng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Центр математики и </a:t>
            </a:r>
            <a:r>
              <a:rPr lang="ru-RU" sz="2000" b="1" u="sng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манипулятивных</a:t>
            </a:r>
            <a:r>
              <a:rPr lang="ru-RU" sz="2000" b="1" u="sng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игр.</a:t>
            </a:r>
            <a:endParaRPr lang="ru-RU" sz="20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270510"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Дидактические игры:</a:t>
            </a:r>
            <a:r>
              <a:rPr lang="ru-RU" sz="2000" b="1" i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«Чего не стало?», «Узнай и назови», «Овощная корзинка», «Красный, желтый, зеленый», «Вкладыши «Фрукты и овощи», «Разноцветные прищепки», «Варим компот», «Готовим борщ», «Сравни фрукты и овощи», «Что бывает»; круглым…?», «Один и много».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270510"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Настольно-печатные игры: 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«Растение заблудилось», </a:t>
            </a:r>
          </a:p>
          <a:p>
            <a:pPr marL="270510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«Всё живое растёт», лото «Овощи-фрукты», «Сад – огород».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0367" y="3298200"/>
            <a:ext cx="3771460" cy="28285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90556" y="3298470"/>
            <a:ext cx="3773628" cy="283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24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5"/>
            <a:ext cx="9144000" cy="689229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9756" y="174264"/>
            <a:ext cx="89644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algn="just">
              <a:spcAft>
                <a:spcPts val="0"/>
              </a:spcAft>
            </a:pPr>
            <a:r>
              <a:rPr lang="ru-RU" sz="2000" b="1" u="sng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Центр драматизации и сюжетно-ролевой игры.</a:t>
            </a:r>
            <a:endParaRPr lang="ru-RU" sz="20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270510" algn="just"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Драматизация сказки «Репка».</a:t>
            </a:r>
            <a:r>
              <a:rPr lang="ru-RU" sz="2000" b="1" dirty="0">
                <a:solidFill>
                  <a:srgbClr val="002060"/>
                </a:solidFill>
                <a:ea typeface="Calibri"/>
                <a:cs typeface="Times New Roman"/>
              </a:rPr>
              <a:t> </a:t>
            </a:r>
          </a:p>
          <a:p>
            <a:pPr marL="270510" algn="just"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Сюжетно – ролевая игра: «Магазин «Овощи – фрукты»;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270510"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«День рождения куклы Кати», «Мама готовит обед», «Поварята».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61556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6028" y="188640"/>
            <a:ext cx="8352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algn="just">
              <a:spcAft>
                <a:spcPts val="0"/>
              </a:spcAft>
            </a:pPr>
            <a:r>
              <a:rPr lang="ru-RU" sz="2000" b="1" u="sng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Центр строительства и конструирования.</a:t>
            </a:r>
          </a:p>
          <a:p>
            <a:pPr marL="269875"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Цель: развивать конструктивные навыки у детей, </a:t>
            </a:r>
          </a:p>
          <a:p>
            <a:pPr marL="269875"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закреплять названия деталей.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269875"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Конструирование из строительного материала на тему:</a:t>
            </a:r>
          </a:p>
          <a:p>
            <a:pPr marL="269875"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«Забор для огорода»; «Ящики для овощей», «Магазин». 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270510" algn="just">
              <a:spcAft>
                <a:spcPts val="0"/>
              </a:spcAft>
            </a:pPr>
            <a:endParaRPr lang="ru-RU" sz="20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58112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5"/>
            <a:ext cx="9144000" cy="689229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1520" y="8531"/>
            <a:ext cx="835292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lvl="0" algn="just"/>
            <a:r>
              <a:rPr lang="ru-RU" sz="2000" b="1" u="sng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III.</a:t>
            </a:r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	</a:t>
            </a:r>
            <a:r>
              <a:rPr lang="ru-RU" sz="2000" b="1" u="sng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Заключительный этап.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270510" lvl="0" indent="450215" algn="just"/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ВЫВОДЫ.</a:t>
            </a:r>
            <a:endParaRPr lang="ru-RU" sz="20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269875" lvl="0" indent="450215"/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В результате проекта у детей возник интерес к явлениям осени, расширились представления об овощах и фруктах, проект способствовал развитию связной речи и обогащению словарного запаса у детей.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270510" lvl="0" indent="450215" algn="just"/>
            <a:r>
              <a:rPr lang="ru-RU" sz="2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Малыши получили опыт эмоциональных переживаний: испытали чувство компетенции, гордости за свои достижения.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270510" lvl="0" indent="450215" algn="just"/>
            <a:r>
              <a:rPr lang="ru-RU" sz="2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Узнали о том, как влияет правильное питание на здоровье человека.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270510" lvl="0" indent="450215" algn="just"/>
            <a:r>
              <a:rPr lang="ru-RU" sz="2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Ребята приобрели опыт творческой деятельности.</a:t>
            </a:r>
          </a:p>
          <a:p>
            <a:pPr marL="270510" lvl="0" indent="450215" algn="just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Все участники проекта получили знания о разнообразии продуктов здорового питания, о полезных свойствах овощей и фруктов, о полезных и вредных продуктах. Научились узнавать овощи и фрукты при помощи анализаторов (на вкус и запах).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717512"/>
            <a:ext cx="4082391" cy="210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95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53061" y="260648"/>
            <a:ext cx="79208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Тип проекта:</a:t>
            </a:r>
            <a:endParaRPr lang="ru-RU" sz="20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социальный, познавательно-творческий, игровой;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sz="2000" b="1" dirty="0" err="1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кроткосрочный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;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групповой.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270510"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Срок реализации проекта: 2 недели (05.10.2020 – 16.10.2020).</a:t>
            </a:r>
            <a:endParaRPr lang="ru-RU" sz="20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270510"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Участники проекта:</a:t>
            </a:r>
            <a:endParaRPr lang="ru-RU" sz="20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Педагоги, воспитатели группы;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Дети младшей группы (возраст детей 3-4 года);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Родители.   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26592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7650"/>
            <a:ext cx="9144000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116632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lvl="0" indent="450215" algn="just"/>
            <a:r>
              <a:rPr lang="ru-RU" sz="3600" b="1" dirty="0">
                <a:solidFill>
                  <a:srgbClr val="002060"/>
                </a:solidFill>
                <a:ea typeface="Calibri"/>
                <a:cs typeface="Times New Roman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048255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5"/>
            <a:ext cx="9144000" cy="689229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260648"/>
            <a:ext cx="9144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Актуальность.</a:t>
            </a:r>
            <a:endParaRPr lang="ru-RU" sz="24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90170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Дошкольное детство – это период активного познания окружающего мира.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90170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Дети младшего дошкольного возраста начинают знакомиться с такими понятиями как овощи и фрукты. Для многих детей эти понятия неразделимы, им очень сложно классифицировать их. Дети имеют недостаточные представления об овощах и фруктах, о том, где они растут и их роли в сохранении и укреплении здоровья.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90170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Важно показать изобилие «даров природы» в осенний период и рассказать о значении плодов растений для человека.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90170" algn="ctr">
              <a:spcAft>
                <a:spcPts val="0"/>
              </a:spcAft>
            </a:pPr>
            <a:r>
              <a:rPr lang="ru-RU" sz="3200" b="1" u="sng" dirty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Цель проекта:</a:t>
            </a:r>
          </a:p>
          <a:p>
            <a:pPr marL="90170" algn="ctr">
              <a:spcAft>
                <a:spcPts val="0"/>
              </a:spcAft>
            </a:pPr>
            <a:r>
              <a:rPr lang="ru-RU" sz="3200" b="1" dirty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sz="3200" b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формирование и закрепление знаний </a:t>
            </a:r>
          </a:p>
          <a:p>
            <a:pPr marL="90170" algn="ctr">
              <a:spcAft>
                <a:spcPts val="0"/>
              </a:spcAft>
            </a:pPr>
            <a:r>
              <a:rPr lang="ru-RU" sz="3200" b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детей об овощах и фруктах.</a:t>
            </a:r>
          </a:p>
        </p:txBody>
      </p:sp>
    </p:spTree>
    <p:extLst>
      <p:ext uri="{BB962C8B-B14F-4D97-AF65-F5344CB8AC3E}">
        <p14:creationId xmlns:p14="http://schemas.microsoft.com/office/powerpoint/2010/main" val="1003512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5"/>
            <a:ext cx="9144000" cy="689229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89644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sz="2000" b="1" dirty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Задачи проекта:</a:t>
            </a:r>
          </a:p>
          <a:p>
            <a:pPr marL="270510">
              <a:spcAft>
                <a:spcPts val="0"/>
              </a:spcAft>
            </a:pPr>
            <a:r>
              <a:rPr lang="ru-RU" sz="2000" b="1" i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    Задачи для детей:</a:t>
            </a:r>
            <a:endParaRPr lang="ru-RU" sz="20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Способствовать расширению знаний о</a:t>
            </a:r>
            <a:r>
              <a:rPr lang="ru-RU" sz="2000" b="1" dirty="0">
                <a:solidFill>
                  <a:srgbClr val="002060"/>
                </a:solidFill>
                <a:ea typeface="Calibri"/>
                <a:cs typeface="Times New Roman"/>
              </a:rPr>
              <a:t> 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фруктах, овощах, об их внешнем виде;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Развивать стремление детей отражать свои представления в продуктивной деятельности (рисовании, лепке);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Воспитывать культуру питания, понимать, что овощи и фрукты полезны для здоровья.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Развивать мышление, слуховое восприятие и внимательность.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2129" y="3584628"/>
            <a:ext cx="3369598" cy="245754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414975-C1D2-2C22-BB10-42748AAB1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3128602"/>
            <a:ext cx="2225653" cy="336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1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1560" y="260648"/>
            <a:ext cx="85324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i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Задачи для педагогов:</a:t>
            </a:r>
            <a:endParaRPr lang="ru-RU" sz="20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269875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1. Создавать условия для формирования познавательного интереса к природе у детей.</a:t>
            </a:r>
          </a:p>
          <a:p>
            <a:pPr marL="269875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2. Развивать умение различать овощи и фрукты, растущие в нашей местности по цвету, форме, величине и вкусу.</a:t>
            </a:r>
          </a:p>
          <a:p>
            <a:pPr marL="269875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3. Активизировать и обогащать словарный запас детей (названия овощей и фруктов, их цвет, форма, качество).</a:t>
            </a:r>
          </a:p>
          <a:p>
            <a:pPr marL="269875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4. Развивать познавательные и творческие способности детей.</a:t>
            </a:r>
          </a:p>
          <a:p>
            <a:pPr marL="269875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5. Развивать связную речь, активизировать глагольный словарь и словарь признаков.</a:t>
            </a:r>
          </a:p>
          <a:p>
            <a:pPr marL="269875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6. Воспитывать умение активно и доброжелательно взаимодействовать с педагогом и сверстниками.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889" y="4187002"/>
            <a:ext cx="3133781" cy="2349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238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5"/>
            <a:ext cx="9144000" cy="689229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85698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i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Задачи для родителей:</a:t>
            </a:r>
            <a:endParaRPr lang="ru-RU" sz="20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Calibri"/>
              </a:rPr>
              <a:t>Участвовать вместе с детьми в решении задач проекта.</a:t>
            </a:r>
            <a:endParaRPr lang="ru-RU" sz="2000" b="1" dirty="0">
              <a:solidFill>
                <a:srgbClr val="002060"/>
              </a:solidFill>
              <a:effectLst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Calibri"/>
              </a:rPr>
              <a:t>Развивать эмоциональную сферу дошкольников.</a:t>
            </a:r>
            <a:endParaRPr lang="ru-RU" sz="2000" b="1" dirty="0">
              <a:solidFill>
                <a:srgbClr val="002060"/>
              </a:solidFill>
              <a:effectLst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Calibri"/>
              </a:rPr>
              <a:t>Развивать творческие способности детей.</a:t>
            </a:r>
            <a:endParaRPr lang="ru-RU" sz="2000" b="1" dirty="0">
              <a:solidFill>
                <a:srgbClr val="002060"/>
              </a:solidFill>
              <a:effectLst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Calibri"/>
              </a:rPr>
              <a:t>Совершенствовать навыки общения с детьми.</a:t>
            </a:r>
            <a:endParaRPr lang="ru-RU" sz="2000" b="1" dirty="0">
              <a:solidFill>
                <a:srgbClr val="002060"/>
              </a:solidFill>
              <a:effectLst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Оказать п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омощь,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учавствовать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в реализации проекта, жизни группы.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270510"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000" b="1" i="1" u="sng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Продукты проектной деятельности:</a:t>
            </a: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детские работы по теме проекта «Во саду ли, в огороде».</a:t>
            </a:r>
          </a:p>
          <a:p>
            <a:pPr algn="just">
              <a:spcAft>
                <a:spcPts val="0"/>
              </a:spcAft>
            </a:pP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000" b="1" i="1" u="sng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Итоговое мероприятие:</a:t>
            </a:r>
            <a:r>
              <a:rPr lang="ru-RU" sz="2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выставка детских рисунков,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лепка: «Банан», «Виноград», «Огурчик», «Помидорчик»; рисование: «Фрукты», «Огурец», «Помидор», «Морковь», «Свекла» (гуашь), «Яркие фрукты» (восковые мелки); аппликация: «фрукты», «Овощи в банке».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618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5576" y="8531"/>
            <a:ext cx="828092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algn="ctr"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Ожидаемые результаты.</a:t>
            </a:r>
            <a:endParaRPr lang="ru-RU" sz="20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270510">
              <a:spcAft>
                <a:spcPts val="0"/>
              </a:spcAft>
            </a:pPr>
            <a:r>
              <a:rPr lang="ru-RU" sz="2000" b="1" i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В процессе взаимодействия педагог – дети – родители в реализации проекта:</a:t>
            </a:r>
            <a:endParaRPr lang="ru-RU" sz="20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270510">
              <a:spcAft>
                <a:spcPts val="0"/>
              </a:spcAft>
            </a:pPr>
            <a:r>
              <a:rPr lang="ru-RU" sz="2000" b="1" i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Дети:</a:t>
            </a:r>
            <a:endParaRPr lang="ru-RU" sz="20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342900" lvl="0" indent="-342900">
              <a:buFont typeface="Symbol"/>
              <a:buBlip>
                <a:blip r:embed="rId3"/>
              </a:buBlip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знают и называют овощи по внешнему виду, цвету, форме;</a:t>
            </a:r>
          </a:p>
          <a:p>
            <a:pPr marL="342900" lvl="0" indent="-342900">
              <a:buFont typeface="Symbol"/>
              <a:buBlip>
                <a:blip r:embed="rId3"/>
              </a:buBlip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понимают, что овощи растут на огороде, на грядке, а фрукты в саду на дереве;</a:t>
            </a:r>
          </a:p>
          <a:p>
            <a:pPr marL="342900" lvl="0" indent="-342900">
              <a:spcAft>
                <a:spcPts val="0"/>
              </a:spcAft>
              <a:buFont typeface="Symbol"/>
              <a:buBlip>
                <a:blip r:embed="rId3"/>
              </a:buBlip>
            </a:pPr>
            <a:r>
              <a:rPr lang="ru-RU" sz="2000" b="1" dirty="0">
                <a:solidFill>
                  <a:srgbClr val="002060"/>
                </a:solidFill>
                <a:latin typeface="Times New Roman"/>
                <a:ea typeface="Times New Roman"/>
              </a:rPr>
              <a:t>п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олучат опыт практической и творческой деятельности по реализации и закреплению знаний об овощах и фруктах.</a:t>
            </a:r>
          </a:p>
          <a:p>
            <a:pPr marL="342900" lvl="0" indent="-342900">
              <a:spcAft>
                <a:spcPts val="0"/>
              </a:spcAft>
              <a:buFont typeface="Symbol"/>
              <a:buBlip>
                <a:blip r:embed="rId3"/>
              </a:buBlip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получат знания о том, что растения живые, их поливают, сажают, выращивают. 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Blip>
                <a:blip r:embed="rId3"/>
              </a:buBlip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получат представления о труде взрослых, научатся правильно называть трудовые действия.</a:t>
            </a:r>
          </a:p>
          <a:p>
            <a:pPr marL="342900" lvl="0" indent="-342900">
              <a:spcAft>
                <a:spcPts val="0"/>
              </a:spcAft>
              <a:buFont typeface="Symbol"/>
              <a:buBlip>
                <a:blip r:embed="rId3"/>
              </a:buBlip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формируется трудолюбие, бережное отношение к растениям.</a:t>
            </a:r>
          </a:p>
          <a:p>
            <a:pPr lvl="0">
              <a:spcAft>
                <a:spcPts val="0"/>
              </a:spcAft>
            </a:pP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54003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5"/>
            <a:ext cx="9144000" cy="689229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9528" y="188640"/>
            <a:ext cx="89644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/>
            <a:r>
              <a:rPr lang="ru-RU" sz="2000" b="1" i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Родители:</a:t>
            </a:r>
          </a:p>
          <a:p>
            <a:pPr lvl="0">
              <a:spcAft>
                <a:spcPts val="0"/>
              </a:spcAft>
              <a:buFont typeface="Symbol"/>
              <a:buBlip>
                <a:blip r:embed="rId3"/>
              </a:buBlip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изменение отношения родителей к вопросам экологического образования дошкольников в детском саду и его осуществления в семье;</a:t>
            </a:r>
          </a:p>
          <a:p>
            <a:pPr lvl="0" fontAlgn="base">
              <a:spcAft>
                <a:spcPts val="0"/>
              </a:spcAft>
              <a:buFont typeface="Symbol"/>
              <a:buBlip>
                <a:blip r:embed="rId3"/>
              </a:buBlip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умение понимать своего ребёнка, шире познавать его интересы, склонности, способности; стремление помочь ему адаптироваться в социальном мире, сделать его жизнь интересной и насыщенной;</a:t>
            </a:r>
          </a:p>
          <a:p>
            <a:pPr lvl="0" fontAlgn="base">
              <a:spcAft>
                <a:spcPts val="0"/>
              </a:spcAft>
              <a:buFont typeface="Symbol"/>
              <a:buBlip>
                <a:blip r:embed="rId3"/>
              </a:buBlip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повышение уровня экологической культуры;</a:t>
            </a:r>
          </a:p>
          <a:p>
            <a:pPr lvl="0" fontAlgn="base">
              <a:spcAft>
                <a:spcPts val="0"/>
              </a:spcAft>
              <a:buFont typeface="Symbol"/>
              <a:buBlip>
                <a:blip r:embed="rId3"/>
              </a:buBlip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активное участие в жизни детского сада.</a:t>
            </a:r>
          </a:p>
          <a:p>
            <a:pPr marL="270510" algn="just"/>
            <a:r>
              <a:rPr lang="ru-RU" sz="2000" b="1" i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Педагоги:</a:t>
            </a:r>
          </a:p>
          <a:p>
            <a:pPr lvl="0" algn="just" fontAlgn="base">
              <a:buFont typeface="Symbol"/>
              <a:buBlip>
                <a:blip r:embed="rId3"/>
              </a:buBlip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повышение теоретического уровня и профессиональности специалиста;</a:t>
            </a:r>
          </a:p>
          <a:p>
            <a:pPr lvl="0" algn="just" fontAlgn="base">
              <a:buFont typeface="Symbol"/>
              <a:buBlip>
                <a:blip r:embed="rId3"/>
              </a:buBlip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вовлечение детей и родителей в образовательный процесс;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just">
              <a:buFont typeface="Symbol"/>
              <a:buBlip>
                <a:blip r:embed="rId3"/>
              </a:buBlip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получение положительных эмоций участниками </a:t>
            </a:r>
          </a:p>
          <a:p>
            <a:pPr lvl="0" algn="just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(дети, воспитатели, родители) от результатов проекта;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270510" algn="just"/>
            <a:endParaRPr lang="ru-RU" sz="20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99414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5576" y="116632"/>
            <a:ext cx="820891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algn="ctr">
              <a:spcAft>
                <a:spcPts val="0"/>
              </a:spcAft>
            </a:pPr>
            <a:r>
              <a:rPr lang="ru-RU" sz="2000" b="1" i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ЭТАПЫ РЕАЛИЗАЦИИ ПРОЕКТА</a:t>
            </a:r>
            <a:endParaRPr lang="ru-RU" sz="20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270510">
              <a:spcAft>
                <a:spcPts val="0"/>
              </a:spcAft>
            </a:pPr>
            <a:r>
              <a:rPr lang="ru-RU" sz="2000" b="1" i="1" u="sng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I.</a:t>
            </a:r>
            <a:r>
              <a:rPr lang="ru-RU" sz="20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	</a:t>
            </a:r>
            <a:r>
              <a:rPr lang="ru-RU" sz="2000" b="1" i="1" u="sng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Подготовительный этап:</a:t>
            </a:r>
            <a:endParaRPr lang="ru-RU" sz="20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Wingdings"/>
              <a:buChar char=""/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Определение темы проекта.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Wingdings"/>
              <a:buChar char=""/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Формулировка цели и задач.                                                                                  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Wingdings"/>
              <a:buChar char=""/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Подбор художественной литературы, наглядного материала (иллюстрации, картины, фотографии). 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Wingdings"/>
              <a:buChar char=""/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Составление перспективного плана реализации основного этапа проекта.                                                                                                                           Разработка планов-конспектов организованной образовательной деятельности.                                                                  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Wingdings"/>
              <a:buChar char=""/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Обогащение развивающей среды.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Wingdings"/>
              <a:buChar char=""/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Подготовка изобразительного материала для продуктивной деятельности, дидактических игр, сюжетно-ролевых игр.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Wingdings"/>
              <a:buChar char=""/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Составление для родителей рекомендательного списка художественных произведений для совместного чтения, просмотра, обсуждения.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79434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1590</Words>
  <Application>Microsoft Office PowerPoint</Application>
  <PresentationFormat>Экран (4:3)</PresentationFormat>
  <Paragraphs>144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Надежда Лапина</cp:lastModifiedBy>
  <cp:revision>92</cp:revision>
  <dcterms:created xsi:type="dcterms:W3CDTF">2021-03-07T16:57:37Z</dcterms:created>
  <dcterms:modified xsi:type="dcterms:W3CDTF">2022-05-22T21:34:24Z</dcterms:modified>
</cp:coreProperties>
</file>