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2" r:id="rId5"/>
    <p:sldId id="259" r:id="rId6"/>
    <p:sldId id="286" r:id="rId7"/>
    <p:sldId id="278" r:id="rId8"/>
    <p:sldId id="260" r:id="rId9"/>
    <p:sldId id="290" r:id="rId10"/>
    <p:sldId id="293" r:id="rId11"/>
    <p:sldId id="270" r:id="rId12"/>
    <p:sldId id="298" r:id="rId13"/>
    <p:sldId id="299" r:id="rId14"/>
    <p:sldId id="265" r:id="rId15"/>
    <p:sldId id="276" r:id="rId16"/>
  </p:sldIdLst>
  <p:sldSz cx="9144000" cy="6858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123"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06.10.2022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06.10.2022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06.10.2022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06.10.2022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06.10.2022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476672"/>
            <a:ext cx="6480720" cy="4176464"/>
          </a:xfrm>
        </p:spPr>
        <p:txBody>
          <a:bodyPr>
            <a:noAutofit/>
          </a:bodyPr>
          <a:lstStyle/>
          <a:p>
            <a:r>
              <a:rPr lang="ru-RU" sz="2800" b="1" dirty="0">
                <a:latin typeface="Monotype Corsiva" pitchFamily="66" charset="0"/>
              </a:rPr>
              <a:t>КОНСУЛЬТАЦИЯ ДЛЯ ПЕДАГОГОВ</a:t>
            </a:r>
            <a:br>
              <a:rPr lang="ru-RU" sz="2800" b="1" dirty="0">
                <a:latin typeface="Monotype Corsiva" pitchFamily="66" charset="0"/>
              </a:rPr>
            </a:br>
            <a:r>
              <a:rPr lang="ru-RU" sz="2800" b="1" dirty="0">
                <a:latin typeface="Monotype Corsiva" pitchFamily="66" charset="0"/>
              </a:rPr>
              <a:t>на тему</a:t>
            </a:r>
            <a:br>
              <a:rPr lang="ru-RU" sz="2800" b="1" dirty="0">
                <a:latin typeface="Monotype Corsiva" pitchFamily="66" charset="0"/>
              </a:rPr>
            </a:br>
            <a:r>
              <a:rPr lang="ru-RU" b="1" dirty="0">
                <a:latin typeface="Monotype Corsiva" pitchFamily="66" charset="0"/>
              </a:rPr>
              <a:t>«Дисциплина на улице – залог безопасности»</a:t>
            </a:r>
          </a:p>
        </p:txBody>
      </p:sp>
      <p:sp>
        <p:nvSpPr>
          <p:cNvPr id="3" name="Подзаголовок 2"/>
          <p:cNvSpPr>
            <a:spLocks noGrp="1"/>
          </p:cNvSpPr>
          <p:nvPr>
            <p:ph type="subTitle" idx="1"/>
          </p:nvPr>
        </p:nvSpPr>
        <p:spPr>
          <a:xfrm>
            <a:off x="2411760" y="4797152"/>
            <a:ext cx="5864696" cy="1512168"/>
          </a:xfrm>
        </p:spPr>
        <p:txBody>
          <a:bodyPr>
            <a:noAutofit/>
          </a:bodyPr>
          <a:lstStyle/>
          <a:p>
            <a:r>
              <a:rPr lang="ru-RU" sz="1800" b="1" dirty="0">
                <a:solidFill>
                  <a:schemeClr val="tx1"/>
                </a:solidFill>
                <a:latin typeface="Monotype Corsiva" pitchFamily="66" charset="0"/>
              </a:rPr>
              <a:t>СОСТАВИТЕЛЬ:</a:t>
            </a:r>
          </a:p>
          <a:p>
            <a:r>
              <a:rPr lang="ru-RU" sz="1800" b="1" dirty="0">
                <a:solidFill>
                  <a:schemeClr val="tx1"/>
                </a:solidFill>
                <a:latin typeface="Monotype Corsiva" pitchFamily="66" charset="0"/>
              </a:rPr>
              <a:t>воспитатель Никитина Елена Павловна</a:t>
            </a:r>
          </a:p>
        </p:txBody>
      </p:sp>
    </p:spTree>
    <p:extLst>
      <p:ext uri="{BB962C8B-B14F-4D97-AF65-F5344CB8AC3E}">
        <p14:creationId xmlns:p14="http://schemas.microsoft.com/office/powerpoint/2010/main" val="162476673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76672"/>
            <a:ext cx="6984776" cy="1631216"/>
          </a:xfrm>
          <a:prstGeom prst="rect">
            <a:avLst/>
          </a:prstGeom>
        </p:spPr>
        <p:txBody>
          <a:bodyPr wrap="square">
            <a:spAutoFit/>
          </a:bodyPr>
          <a:lstStyle/>
          <a:p>
            <a:pPr algn="ctr"/>
            <a:r>
              <a:rPr lang="ru-RU" sz="2800" b="1" dirty="0">
                <a:latin typeface="Monotype Corsiva" pitchFamily="66" charset="0"/>
              </a:rPr>
              <a:t>Правило №3.</a:t>
            </a:r>
            <a:endParaRPr lang="ru-RU" sz="2800" dirty="0">
              <a:latin typeface="Monotype Corsiva" pitchFamily="66" charset="0"/>
            </a:endParaRPr>
          </a:p>
          <a:p>
            <a:r>
              <a:rPr lang="ru-RU" b="1" dirty="0">
                <a:latin typeface="Monotype Corsiva" pitchFamily="66" charset="0"/>
              </a:rPr>
              <a:t>И у светофора можно встретить опасность!</a:t>
            </a:r>
          </a:p>
          <a:p>
            <a:r>
              <a:rPr lang="ru-RU" dirty="0">
                <a:latin typeface="Monotype Corsiva" pitchFamily="66" charset="0"/>
              </a:rPr>
              <a:t>Если погас зеленый сигнал светофора для пешеходов - нужно остановиться.  Ребенок должен не только дождаться нужного света, но и убедиться в том, что все машины остановились.</a:t>
            </a:r>
          </a:p>
        </p:txBody>
      </p:sp>
      <p:sp>
        <p:nvSpPr>
          <p:cNvPr id="3" name="Прямоугольник 2"/>
          <p:cNvSpPr/>
          <p:nvPr/>
        </p:nvSpPr>
        <p:spPr>
          <a:xfrm>
            <a:off x="1907704" y="2354109"/>
            <a:ext cx="6408712" cy="1446550"/>
          </a:xfrm>
          <a:prstGeom prst="rect">
            <a:avLst/>
          </a:prstGeom>
        </p:spPr>
        <p:txBody>
          <a:bodyPr wrap="square">
            <a:spAutoFit/>
          </a:bodyPr>
          <a:lstStyle/>
          <a:p>
            <a:pPr algn="ctr"/>
            <a:r>
              <a:rPr lang="ru-RU" sz="2800" b="1" dirty="0">
                <a:latin typeface="Monotype Corsiva" pitchFamily="66" charset="0"/>
              </a:rPr>
              <a:t>Правило№4. </a:t>
            </a:r>
          </a:p>
          <a:p>
            <a:r>
              <a:rPr lang="ru-RU" sz="2000" dirty="0">
                <a:latin typeface="Monotype Corsiva" pitchFamily="66" charset="0"/>
              </a:rPr>
              <a:t>Вырабатывайте у ребенка привычку всегда перед выходом на дорогу, даже если на ней нет машин, приостановиться, оглядеться, прислушаться - и только тогда переходить улицу.</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800660"/>
            <a:ext cx="6046026" cy="259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56931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76672"/>
            <a:ext cx="7200800" cy="2616101"/>
          </a:xfrm>
          <a:prstGeom prst="rect">
            <a:avLst/>
          </a:prstGeom>
        </p:spPr>
        <p:txBody>
          <a:bodyPr wrap="square">
            <a:spAutoFit/>
          </a:bodyPr>
          <a:lstStyle/>
          <a:p>
            <a:pPr algn="ctr"/>
            <a:endParaRPr lang="ru-RU" sz="2800" b="1" dirty="0">
              <a:latin typeface="Monotype Corsiva" pitchFamily="66" charset="0"/>
            </a:endParaRPr>
          </a:p>
          <a:p>
            <a:pPr algn="ctr"/>
            <a:r>
              <a:rPr lang="ru-RU" sz="2800" b="1" dirty="0">
                <a:latin typeface="Monotype Corsiva" pitchFamily="66" charset="0"/>
              </a:rPr>
              <a:t>Правило №5.</a:t>
            </a:r>
            <a:r>
              <a:rPr lang="ru-RU" sz="2800" dirty="0">
                <a:latin typeface="Monotype Corsiva" pitchFamily="66" charset="0"/>
              </a:rPr>
              <a:t> </a:t>
            </a:r>
          </a:p>
          <a:p>
            <a:r>
              <a:rPr lang="ru-RU" dirty="0">
                <a:latin typeface="Monotype Corsiva" pitchFamily="66" charset="0"/>
              </a:rPr>
              <a:t>Прочные навыки транспортного поведения детей формируются только повседневной систематической тренировкой! Во время каждой прогулки с детьми, поездки с ними по делам, в гости, за город и т.п. учите их наблюдать за улицей и транспортом, анализировать встречающиеся дорожные ситуации, видеть в них опасные элементы, безошибочно действовать в различных обстоятельствах.</a:t>
            </a:r>
          </a:p>
        </p:txBody>
      </p:sp>
      <p:sp>
        <p:nvSpPr>
          <p:cNvPr id="3" name="Прямоугольник 2"/>
          <p:cNvSpPr/>
          <p:nvPr/>
        </p:nvSpPr>
        <p:spPr>
          <a:xfrm>
            <a:off x="2123728" y="2965008"/>
            <a:ext cx="6225627" cy="2462213"/>
          </a:xfrm>
          <a:prstGeom prst="rect">
            <a:avLst/>
          </a:prstGeom>
        </p:spPr>
        <p:txBody>
          <a:bodyPr wrap="square">
            <a:spAutoFit/>
          </a:bodyPr>
          <a:lstStyle/>
          <a:p>
            <a:pPr algn="ctr"/>
            <a:r>
              <a:rPr lang="ru-RU" sz="2800" b="1" dirty="0">
                <a:latin typeface="Monotype Corsiva" pitchFamily="66" charset="0"/>
              </a:rPr>
              <a:t>Правило №6.</a:t>
            </a:r>
          </a:p>
          <a:p>
            <a:r>
              <a:rPr lang="ru-RU" dirty="0">
                <a:latin typeface="Monotype Corsiva" pitchFamily="66" charset="0"/>
              </a:rPr>
              <a:t>Не надо прививать детям излишнее чувство страха перед дорожным движением, движущимися автомобилями. Но при этом надо научить его быть внимательным, а это непростая вещь. </a:t>
            </a:r>
          </a:p>
          <a:p>
            <a:r>
              <a:rPr lang="ru-RU" dirty="0">
                <a:latin typeface="Monotype Corsiva" pitchFamily="66" charset="0"/>
              </a:rPr>
              <a:t>Даже те дети, которые знают правила дорожного движения, случается, что их нарушают. Не сочтите за труд помочь детям. Может быть, вам придется остановить ребенка, который не хочет дождаться сигнала светофора. Делайте это доброжелательно</a:t>
            </a:r>
            <a:r>
              <a:rPr lang="ru-RU" sz="1600" dirty="0">
                <a:latin typeface="Monotype Corsiva" pitchFamily="66" charset="0"/>
              </a:rPr>
              <a:t>.</a:t>
            </a:r>
          </a:p>
        </p:txBody>
      </p:sp>
    </p:spTree>
    <p:extLst>
      <p:ext uri="{BB962C8B-B14F-4D97-AF65-F5344CB8AC3E}">
        <p14:creationId xmlns:p14="http://schemas.microsoft.com/office/powerpoint/2010/main" val="208769803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3" y="520511"/>
            <a:ext cx="7462727" cy="2215991"/>
          </a:xfrm>
          <a:prstGeom prst="rect">
            <a:avLst/>
          </a:prstGeom>
        </p:spPr>
        <p:txBody>
          <a:bodyPr wrap="square">
            <a:spAutoFit/>
          </a:bodyPr>
          <a:lstStyle/>
          <a:p>
            <a:pPr algn="ctr"/>
            <a:r>
              <a:rPr lang="ru-RU" sz="3200" b="1" dirty="0">
                <a:latin typeface="Monotype Corsiva" pitchFamily="66" charset="0"/>
              </a:rPr>
              <a:t>ПАМЯТКА ДЛЯ РОДИТЕЛЕЙ:</a:t>
            </a:r>
          </a:p>
          <a:p>
            <a:r>
              <a:rPr lang="ru-RU" sz="2800" b="1" dirty="0">
                <a:latin typeface="Monotype Corsiva" pitchFamily="66" charset="0"/>
              </a:rPr>
              <a:t>1.</a:t>
            </a:r>
            <a:r>
              <a:rPr lang="ru-RU" sz="2600" dirty="0">
                <a:latin typeface="Monotype Corsiva" pitchFamily="66" charset="0"/>
              </a:rPr>
              <a:t>Не спешите, переходите дорогу размеренным шагом. Выходя на проезжую часть дороги, прекратите разговаривать - ребенок должен привыкнуть, что при переходе дороги нужно сосредоточиться.</a:t>
            </a:r>
          </a:p>
        </p:txBody>
      </p:sp>
      <p:sp>
        <p:nvSpPr>
          <p:cNvPr id="3" name="Прямоугольник 2"/>
          <p:cNvSpPr/>
          <p:nvPr/>
        </p:nvSpPr>
        <p:spPr>
          <a:xfrm>
            <a:off x="855648" y="2715072"/>
            <a:ext cx="7460526" cy="1723549"/>
          </a:xfrm>
          <a:prstGeom prst="rect">
            <a:avLst/>
          </a:prstGeom>
        </p:spPr>
        <p:txBody>
          <a:bodyPr wrap="square">
            <a:spAutoFit/>
          </a:bodyPr>
          <a:lstStyle/>
          <a:p>
            <a:pPr algn="r"/>
            <a:r>
              <a:rPr lang="ru-RU" sz="2800" b="1" dirty="0">
                <a:latin typeface="Monotype Corsiva" pitchFamily="66" charset="0"/>
              </a:rPr>
              <a:t>2.</a:t>
            </a:r>
            <a:r>
              <a:rPr lang="ru-RU" sz="2600" dirty="0">
                <a:latin typeface="Monotype Corsiva" pitchFamily="66" charset="0"/>
              </a:rPr>
              <a:t>Не переходите дорогу на красный или желтый сигнал светофора, как бы вы при этом не торопились. Переходите дорогу только в местах, обозначенных дорожным знаком “Пешеходный переход”.</a:t>
            </a:r>
          </a:p>
        </p:txBody>
      </p:sp>
      <p:sp>
        <p:nvSpPr>
          <p:cNvPr id="4" name="Прямоугольник 3"/>
          <p:cNvSpPr/>
          <p:nvPr/>
        </p:nvSpPr>
        <p:spPr>
          <a:xfrm>
            <a:off x="2295275" y="4509120"/>
            <a:ext cx="5995036" cy="1723549"/>
          </a:xfrm>
          <a:prstGeom prst="rect">
            <a:avLst/>
          </a:prstGeom>
        </p:spPr>
        <p:txBody>
          <a:bodyPr wrap="square">
            <a:spAutoFit/>
          </a:bodyPr>
          <a:lstStyle/>
          <a:p>
            <a:r>
              <a:rPr lang="ru-RU" sz="2800" b="1" dirty="0">
                <a:latin typeface="Monotype Corsiva" pitchFamily="66" charset="0"/>
              </a:rPr>
              <a:t>3.</a:t>
            </a:r>
            <a:r>
              <a:rPr lang="ru-RU" sz="2600" dirty="0">
                <a:latin typeface="Monotype Corsiva" pitchFamily="66" charset="0"/>
              </a:rPr>
              <a:t>Из автобуса, троллейбуса, трамвая, такси выходите первыми. В противном случае ребенок может упасть или побежать на проезжую часть.</a:t>
            </a:r>
          </a:p>
        </p:txBody>
      </p:sp>
    </p:spTree>
    <p:extLst>
      <p:ext uri="{BB962C8B-B14F-4D97-AF65-F5344CB8AC3E}">
        <p14:creationId xmlns:p14="http://schemas.microsoft.com/office/powerpoint/2010/main" val="124383868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476672"/>
            <a:ext cx="7272808" cy="1723549"/>
          </a:xfrm>
          <a:prstGeom prst="rect">
            <a:avLst/>
          </a:prstGeom>
        </p:spPr>
        <p:txBody>
          <a:bodyPr wrap="square">
            <a:spAutoFit/>
          </a:bodyPr>
          <a:lstStyle/>
          <a:p>
            <a:r>
              <a:rPr lang="ru-RU" sz="2800" b="1" dirty="0">
                <a:latin typeface="Monotype Corsiva" pitchFamily="66" charset="0"/>
              </a:rPr>
              <a:t>4.</a:t>
            </a:r>
            <a:r>
              <a:rPr lang="ru-RU" sz="2600" dirty="0">
                <a:latin typeface="Monotype Corsiva" pitchFamily="66" charset="0"/>
              </a:rPr>
              <a:t>Привлекайте ребенка к участию в ваших наблюдениях за обстановкой на дороге, показывайте ему те машины, которые готовятся поворачивать, едут с большой скоростью и т.д.</a:t>
            </a:r>
          </a:p>
        </p:txBody>
      </p:sp>
      <p:sp>
        <p:nvSpPr>
          <p:cNvPr id="4" name="Прямоугольник 3"/>
          <p:cNvSpPr/>
          <p:nvPr/>
        </p:nvSpPr>
        <p:spPr>
          <a:xfrm>
            <a:off x="841617" y="2367171"/>
            <a:ext cx="7452320" cy="1323439"/>
          </a:xfrm>
          <a:prstGeom prst="rect">
            <a:avLst/>
          </a:prstGeom>
        </p:spPr>
        <p:txBody>
          <a:bodyPr wrap="square">
            <a:spAutoFit/>
          </a:bodyPr>
          <a:lstStyle/>
          <a:p>
            <a:r>
              <a:rPr lang="ru-RU" sz="2800" b="1" dirty="0">
                <a:latin typeface="Monotype Corsiva" pitchFamily="66" charset="0"/>
              </a:rPr>
              <a:t>5.</a:t>
            </a:r>
            <a:r>
              <a:rPr lang="ru-RU" sz="2600" dirty="0">
                <a:latin typeface="Monotype Corsiva" pitchFamily="66" charset="0"/>
              </a:rPr>
              <a:t>Не выходите с ребенком из-за кустов или машины, не осмотрев предварительно дорогу, – это типичная ошибка и нельзя допускать, чтобы дети ее повторяли.</a:t>
            </a:r>
          </a:p>
        </p:txBody>
      </p:sp>
      <p:sp>
        <p:nvSpPr>
          <p:cNvPr id="5" name="Прямоугольник 4"/>
          <p:cNvSpPr/>
          <p:nvPr/>
        </p:nvSpPr>
        <p:spPr>
          <a:xfrm>
            <a:off x="2123727" y="3933056"/>
            <a:ext cx="6170209" cy="923330"/>
          </a:xfrm>
          <a:prstGeom prst="rect">
            <a:avLst/>
          </a:prstGeom>
        </p:spPr>
        <p:txBody>
          <a:bodyPr wrap="square">
            <a:spAutoFit/>
          </a:bodyPr>
          <a:lstStyle/>
          <a:p>
            <a:r>
              <a:rPr lang="ru-RU" sz="2800" b="1" dirty="0">
                <a:latin typeface="Monotype Corsiva" pitchFamily="66" charset="0"/>
              </a:rPr>
              <a:t>6.</a:t>
            </a:r>
            <a:r>
              <a:rPr lang="ru-RU" sz="2600" dirty="0">
                <a:latin typeface="Monotype Corsiva" pitchFamily="66" charset="0"/>
              </a:rPr>
              <a:t>Не разрешайте играть вблизи дороги и на проезжей части.</a:t>
            </a:r>
          </a:p>
        </p:txBody>
      </p:sp>
      <p:sp>
        <p:nvSpPr>
          <p:cNvPr id="6" name="Прямоугольник 5"/>
          <p:cNvSpPr/>
          <p:nvPr/>
        </p:nvSpPr>
        <p:spPr>
          <a:xfrm>
            <a:off x="2699792" y="5085184"/>
            <a:ext cx="5564412" cy="923330"/>
          </a:xfrm>
          <a:prstGeom prst="rect">
            <a:avLst/>
          </a:prstGeom>
        </p:spPr>
        <p:txBody>
          <a:bodyPr wrap="square">
            <a:spAutoFit/>
          </a:bodyPr>
          <a:lstStyle/>
          <a:p>
            <a:r>
              <a:rPr lang="ru-RU" sz="2800" b="1" dirty="0">
                <a:latin typeface="Monotype Corsiva" pitchFamily="66" charset="0"/>
              </a:rPr>
              <a:t>7.</a:t>
            </a:r>
            <a:r>
              <a:rPr lang="ru-RU" sz="2600" dirty="0">
                <a:latin typeface="Monotype Corsiva" pitchFamily="66" charset="0"/>
              </a:rPr>
              <a:t>Применяйте при поездках ремни безопасности , детские автокресла.</a:t>
            </a:r>
          </a:p>
        </p:txBody>
      </p:sp>
    </p:spTree>
    <p:extLst>
      <p:ext uri="{BB962C8B-B14F-4D97-AF65-F5344CB8AC3E}">
        <p14:creationId xmlns:p14="http://schemas.microsoft.com/office/powerpoint/2010/main" val="320195711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692696"/>
            <a:ext cx="7272808" cy="646331"/>
          </a:xfrm>
          <a:prstGeom prst="rect">
            <a:avLst/>
          </a:prstGeom>
        </p:spPr>
        <p:txBody>
          <a:bodyPr wrap="square">
            <a:spAutoFit/>
          </a:bodyPr>
          <a:lstStyle/>
          <a:p>
            <a:r>
              <a:rPr lang="ru-RU" sz="3600" b="1" dirty="0">
                <a:latin typeface="Monotype Corsiva" pitchFamily="66" charset="0"/>
              </a:rPr>
              <a:t>«Безопасность детей – забота взрослых»</a:t>
            </a:r>
          </a:p>
        </p:txBody>
      </p:sp>
      <p:sp>
        <p:nvSpPr>
          <p:cNvPr id="3" name="Прямоугольник 2">
            <a:extLst>
              <a:ext uri="{FF2B5EF4-FFF2-40B4-BE49-F238E27FC236}">
                <a16:creationId xmlns:a16="http://schemas.microsoft.com/office/drawing/2014/main" id="{3AC9B06C-2583-49F2-A3DE-57757BA82872}"/>
              </a:ext>
            </a:extLst>
          </p:cNvPr>
          <p:cNvSpPr/>
          <p:nvPr/>
        </p:nvSpPr>
        <p:spPr>
          <a:xfrm>
            <a:off x="1547664" y="2132856"/>
            <a:ext cx="6552728" cy="2554545"/>
          </a:xfrm>
          <a:prstGeom prst="rect">
            <a:avLst/>
          </a:prstGeom>
        </p:spPr>
        <p:txBody>
          <a:bodyPr wrap="square">
            <a:spAutoFit/>
          </a:bodyPr>
          <a:lstStyle/>
          <a:p>
            <a:r>
              <a:rPr lang="ru-RU" sz="3200" b="1" dirty="0">
                <a:latin typeface="Monotype Corsiva" pitchFamily="66" charset="0"/>
              </a:rPr>
              <a:t>Если вы научите своих детей предвидеть, слушать, избегать опасности на дороге и соблюдать основные правила поведения на дорогах,  значит,  в ваш дом не придёт беда.</a:t>
            </a:r>
          </a:p>
        </p:txBody>
      </p:sp>
    </p:spTree>
    <p:extLst>
      <p:ext uri="{BB962C8B-B14F-4D97-AF65-F5344CB8AC3E}">
        <p14:creationId xmlns:p14="http://schemas.microsoft.com/office/powerpoint/2010/main" val="406746112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26163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052736"/>
            <a:ext cx="6794203" cy="4216539"/>
          </a:xfrm>
          <a:prstGeom prst="rect">
            <a:avLst/>
          </a:prstGeom>
        </p:spPr>
        <p:txBody>
          <a:bodyPr wrap="square">
            <a:spAutoFit/>
          </a:bodyPr>
          <a:lstStyle/>
          <a:p>
            <a:pPr algn="ctr"/>
            <a:r>
              <a:rPr lang="ru-RU" sz="3600" b="1" dirty="0">
                <a:latin typeface="Monotype Corsiva" pitchFamily="66" charset="0"/>
              </a:rPr>
              <a:t>Цель работы по профилактике детского дорожно-транспортного травматизма: </a:t>
            </a:r>
          </a:p>
          <a:p>
            <a:pPr algn="ctr"/>
            <a:r>
              <a:rPr lang="ru-RU" sz="4000" dirty="0">
                <a:latin typeface="Monotype Corsiva" pitchFamily="66" charset="0"/>
              </a:rPr>
              <a:t>Сохранение жизни и здоровья детей, создание условий для обучения детей ПДД, снижение уровня  детского травматизма.</a:t>
            </a:r>
            <a:endParaRPr lang="ru-RU" sz="2800" dirty="0">
              <a:latin typeface="Monotype Corsiva" pitchFamily="66" charset="0"/>
            </a:endParaRPr>
          </a:p>
        </p:txBody>
      </p:sp>
    </p:spTree>
    <p:extLst>
      <p:ext uri="{BB962C8B-B14F-4D97-AF65-F5344CB8AC3E}">
        <p14:creationId xmlns:p14="http://schemas.microsoft.com/office/powerpoint/2010/main" val="1634363786"/>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764704"/>
            <a:ext cx="6264696" cy="5324535"/>
          </a:xfrm>
          <a:prstGeom prst="rect">
            <a:avLst/>
          </a:prstGeom>
        </p:spPr>
        <p:txBody>
          <a:bodyPr wrap="square">
            <a:spAutoFit/>
          </a:bodyPr>
          <a:lstStyle/>
          <a:p>
            <a:pPr algn="ctr"/>
            <a:r>
              <a:rPr lang="ru-RU" sz="4400" b="1" dirty="0">
                <a:latin typeface="Monotype Corsiva" pitchFamily="66" charset="0"/>
              </a:rPr>
              <a:t>Задачи:</a:t>
            </a:r>
          </a:p>
          <a:p>
            <a:pPr marL="342900" indent="-342900">
              <a:buFont typeface="Arial" panose="020B0604020202020204" pitchFamily="34" charset="0"/>
              <a:buChar char="•"/>
            </a:pPr>
            <a:r>
              <a:rPr lang="ru-RU" sz="2400" dirty="0">
                <a:solidFill>
                  <a:srgbClr val="111111"/>
                </a:solidFill>
                <a:latin typeface="Monotype Corsiva" panose="03010101010201010101" pitchFamily="66" charset="0"/>
              </a:rPr>
              <a:t>Уточнить знания детей о назначении светофора;</a:t>
            </a:r>
          </a:p>
          <a:p>
            <a:pPr marL="342900" indent="-342900">
              <a:buFont typeface="Arial" panose="020B0604020202020204" pitchFamily="34" charset="0"/>
              <a:buChar char="•"/>
            </a:pPr>
            <a:r>
              <a:rPr lang="ru-RU" sz="2400" dirty="0">
                <a:solidFill>
                  <a:srgbClr val="111111"/>
                </a:solidFill>
                <a:latin typeface="Monotype Corsiva" panose="03010101010201010101" pitchFamily="66" charset="0"/>
              </a:rPr>
              <a:t>Познакомить детей с дорожными знаками;</a:t>
            </a:r>
          </a:p>
          <a:p>
            <a:pPr marL="342900" indent="-342900">
              <a:buFont typeface="Arial" panose="020B0604020202020204" pitchFamily="34" charset="0"/>
              <a:buChar char="•"/>
            </a:pPr>
            <a:r>
              <a:rPr lang="ru-RU" sz="2400" dirty="0">
                <a:solidFill>
                  <a:srgbClr val="111111"/>
                </a:solidFill>
                <a:latin typeface="Monotype Corsiva" panose="03010101010201010101" pitchFamily="66" charset="0"/>
              </a:rPr>
              <a:t>Ф</a:t>
            </a:r>
            <a:r>
              <a:rPr lang="ru-RU" sz="2400" b="1" dirty="0">
                <a:solidFill>
                  <a:srgbClr val="111111"/>
                </a:solidFill>
                <a:latin typeface="Monotype Corsiva" panose="03010101010201010101" pitchFamily="66" charset="0"/>
              </a:rPr>
              <a:t>ормировать</a:t>
            </a:r>
            <a:r>
              <a:rPr lang="ru-RU" sz="2400" dirty="0">
                <a:solidFill>
                  <a:srgbClr val="111111"/>
                </a:solidFill>
                <a:latin typeface="Monotype Corsiva" panose="03010101010201010101" pitchFamily="66" charset="0"/>
              </a:rPr>
              <a:t> навыки культурного поведения на улице и в транспорте;</a:t>
            </a:r>
          </a:p>
          <a:p>
            <a:pPr marL="342900" indent="-342900">
              <a:buFont typeface="Arial" panose="020B0604020202020204" pitchFamily="34" charset="0"/>
              <a:buChar char="•"/>
            </a:pPr>
            <a:r>
              <a:rPr lang="ru-RU" sz="2400" dirty="0">
                <a:solidFill>
                  <a:srgbClr val="111111"/>
                </a:solidFill>
                <a:latin typeface="Monotype Corsiva" panose="03010101010201010101" pitchFamily="66" charset="0"/>
              </a:rPr>
              <a:t>Расширить представления об улице, проезжей части, дать элементарные знания о </a:t>
            </a:r>
            <a:r>
              <a:rPr lang="ru-RU" sz="2400" b="1" dirty="0">
                <a:solidFill>
                  <a:srgbClr val="111111"/>
                </a:solidFill>
                <a:latin typeface="Monotype Corsiva" panose="03010101010201010101" pitchFamily="66" charset="0"/>
              </a:rPr>
              <a:t>правилах</a:t>
            </a:r>
            <a:r>
              <a:rPr lang="ru-RU" sz="2400" dirty="0">
                <a:solidFill>
                  <a:srgbClr val="111111"/>
                </a:solidFill>
                <a:latin typeface="Monotype Corsiva" panose="03010101010201010101" pitchFamily="66" charset="0"/>
              </a:rPr>
              <a:t> безопасного поведения на дорогах.</a:t>
            </a:r>
          </a:p>
          <a:p>
            <a:pPr marL="342900" lvl="0" indent="-342900">
              <a:buFont typeface="Arial" pitchFamily="34" charset="0"/>
              <a:buChar char="•"/>
            </a:pPr>
            <a:r>
              <a:rPr lang="ru-RU" sz="2400" dirty="0">
                <a:solidFill>
                  <a:prstClr val="black"/>
                </a:solidFill>
                <a:latin typeface="Monotype Corsiva" pitchFamily="66" charset="0"/>
              </a:rPr>
              <a:t>Побудить родителей задуматься о том, что соблюдение ПДД самое главное для сохранения жизни и здоровья их детей.</a:t>
            </a:r>
          </a:p>
          <a:p>
            <a:endParaRPr lang="ru-RU" sz="2400" dirty="0">
              <a:solidFill>
                <a:srgbClr val="111111"/>
              </a:solidFill>
              <a:latin typeface="Arial" panose="020B0604020202020204" pitchFamily="34" charset="0"/>
            </a:endParaRPr>
          </a:p>
          <a:p>
            <a:pPr marL="342900" indent="-342900" algn="r">
              <a:buFont typeface="Arial" pitchFamily="34" charset="0"/>
              <a:buChar char="•"/>
            </a:pPr>
            <a:r>
              <a:rPr lang="ru-RU" sz="3200" dirty="0">
                <a:latin typeface="Monotype Corsiva" pitchFamily="66" charset="0"/>
              </a:rPr>
              <a:t>.</a:t>
            </a:r>
          </a:p>
        </p:txBody>
      </p:sp>
    </p:spTree>
    <p:extLst>
      <p:ext uri="{BB962C8B-B14F-4D97-AF65-F5344CB8AC3E}">
        <p14:creationId xmlns:p14="http://schemas.microsoft.com/office/powerpoint/2010/main" val="424571191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980728"/>
            <a:ext cx="6624735" cy="5262979"/>
          </a:xfrm>
          <a:prstGeom prst="rect">
            <a:avLst/>
          </a:prstGeom>
        </p:spPr>
        <p:txBody>
          <a:bodyPr wrap="square">
            <a:spAutoFit/>
          </a:bodyPr>
          <a:lstStyle/>
          <a:p>
            <a:pPr algn="ctr"/>
            <a:r>
              <a:rPr lang="ru-RU" sz="3200" dirty="0">
                <a:latin typeface="Monotype Corsiva" pitchFamily="66" charset="0"/>
              </a:rPr>
              <a:t>Не все придают значение обучению своих детей знакам  и Правилам дорожного движения, ссылаясь на то, что ребёнок всегда находится под присмотром. А ведь порой собственный двор превращается в шоссе.</a:t>
            </a:r>
          </a:p>
          <a:p>
            <a:pPr algn="ctr"/>
            <a:r>
              <a:rPr lang="ru-RU" sz="3600" b="1" dirty="0">
                <a:latin typeface="Monotype Corsiva" pitchFamily="66" charset="0"/>
              </a:rPr>
              <a:t>Многие родители задаются вопросом – когда начинать рассказывать ребёнку о дорожных опасностях?</a:t>
            </a:r>
          </a:p>
        </p:txBody>
      </p:sp>
    </p:spTree>
    <p:extLst>
      <p:ext uri="{BB962C8B-B14F-4D97-AF65-F5344CB8AC3E}">
        <p14:creationId xmlns:p14="http://schemas.microsoft.com/office/powerpoint/2010/main" val="152870420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6930" y="620688"/>
            <a:ext cx="7056784" cy="6001643"/>
          </a:xfrm>
          <a:prstGeom prst="rect">
            <a:avLst/>
          </a:prstGeom>
        </p:spPr>
        <p:txBody>
          <a:bodyPr wrap="square">
            <a:spAutoFit/>
          </a:bodyPr>
          <a:lstStyle/>
          <a:p>
            <a:pPr algn="r"/>
            <a:r>
              <a:rPr lang="ru-RU" sz="3200" b="1" dirty="0">
                <a:latin typeface="Monotype Corsiva" pitchFamily="66" charset="0"/>
              </a:rPr>
              <a:t>Как только кроха начинает ходить!</a:t>
            </a:r>
          </a:p>
          <a:p>
            <a:pPr algn="r"/>
            <a:r>
              <a:rPr lang="ru-RU" sz="3200" u="sng" dirty="0">
                <a:latin typeface="Monotype Corsiva" pitchFamily="66" charset="0"/>
              </a:rPr>
              <a:t>Во-первых </a:t>
            </a:r>
            <a:r>
              <a:rPr lang="ru-RU" sz="3200" dirty="0">
                <a:latin typeface="Monotype Corsiva" pitchFamily="66" charset="0"/>
              </a:rPr>
              <a:t>потому, что эти правила должны стать автоматическими, безусловными и не допускать сомнений в их правильности.</a:t>
            </a:r>
          </a:p>
          <a:p>
            <a:pPr algn="r"/>
            <a:r>
              <a:rPr lang="ru-RU" sz="3200" u="sng" dirty="0">
                <a:latin typeface="Monotype Corsiva" pitchFamily="66" charset="0"/>
              </a:rPr>
              <a:t>Во-вторых</a:t>
            </a:r>
            <a:r>
              <a:rPr lang="ru-RU" sz="3200" dirty="0">
                <a:latin typeface="Monotype Corsiva" pitchFamily="66" charset="0"/>
              </a:rPr>
              <a:t>- ребёнок, держащийся за руку, может в любой момент пойти или даже побежать. И ,возможно, в сторону автомобиля.</a:t>
            </a:r>
          </a:p>
          <a:p>
            <a:pPr algn="r"/>
            <a:r>
              <a:rPr lang="ru-RU" sz="3200" dirty="0">
                <a:latin typeface="Monotype Corsiva" pitchFamily="66" charset="0"/>
              </a:rPr>
              <a:t>Сам процесс обучения лучше разбить на несколько практических уроков</a:t>
            </a:r>
            <a:r>
              <a:rPr lang="ru-RU" sz="3200" b="1" dirty="0">
                <a:latin typeface="Monotype Corsiva" pitchFamily="66" charset="0"/>
              </a:rPr>
              <a:t>.</a:t>
            </a:r>
          </a:p>
          <a:p>
            <a:pPr algn="r"/>
            <a:r>
              <a:rPr lang="ru-RU" sz="3200" dirty="0">
                <a:latin typeface="Monotype Corsiva" pitchFamily="66" charset="0"/>
              </a:rPr>
              <a:t>.</a:t>
            </a:r>
          </a:p>
        </p:txBody>
      </p:sp>
    </p:spTree>
    <p:extLst>
      <p:ext uri="{BB962C8B-B14F-4D97-AF65-F5344CB8AC3E}">
        <p14:creationId xmlns:p14="http://schemas.microsoft.com/office/powerpoint/2010/main" val="128024035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476672"/>
            <a:ext cx="6480720" cy="3231654"/>
          </a:xfrm>
          <a:prstGeom prst="rect">
            <a:avLst/>
          </a:prstGeom>
        </p:spPr>
        <p:txBody>
          <a:bodyPr wrap="square">
            <a:spAutoFit/>
          </a:bodyPr>
          <a:lstStyle/>
          <a:p>
            <a:pPr algn="ctr"/>
            <a:r>
              <a:rPr lang="ru-RU" sz="3600" b="1" dirty="0">
                <a:latin typeface="Monotype Corsiva" pitchFamily="66" charset="0"/>
              </a:rPr>
              <a:t>Чтобы ребёнок не создал опасную ситуацию на дорогах, он должен уметь:</a:t>
            </a:r>
          </a:p>
          <a:p>
            <a:r>
              <a:rPr lang="ru-RU" sz="2400" dirty="0">
                <a:latin typeface="Monotype Corsiva" pitchFamily="66" charset="0"/>
              </a:rPr>
              <a:t>•   </a:t>
            </a:r>
            <a:r>
              <a:rPr lang="ru-RU" sz="3600" b="1" u="sng" dirty="0">
                <a:latin typeface="Monotype Corsiva" pitchFamily="66" charset="0"/>
              </a:rPr>
              <a:t>Наблюдать за дорогой.</a:t>
            </a:r>
          </a:p>
          <a:p>
            <a:r>
              <a:rPr lang="ru-RU" sz="2000" b="1" dirty="0">
                <a:latin typeface="Monotype Corsiva" pitchFamily="66" charset="0"/>
              </a:rPr>
              <a:t>1. </a:t>
            </a:r>
            <a:r>
              <a:rPr lang="ru-RU" sz="2000" dirty="0">
                <a:latin typeface="Monotype Corsiva" pitchFamily="66" charset="0"/>
              </a:rPr>
              <a:t>Находясь с ребенком на проезжей части, не спешите, переходите дорогу размеренным шагом. Иначе вы научите спешить там, где надо наблюдать и обеспечить безопасность.</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708326"/>
            <a:ext cx="5326409" cy="2583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673596"/>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76672"/>
            <a:ext cx="6984776" cy="1569660"/>
          </a:xfrm>
          <a:prstGeom prst="rect">
            <a:avLst/>
          </a:prstGeom>
        </p:spPr>
        <p:txBody>
          <a:bodyPr wrap="square">
            <a:spAutoFit/>
          </a:bodyPr>
          <a:lstStyle/>
          <a:p>
            <a:pPr algn="ctr"/>
            <a:r>
              <a:rPr lang="ru-RU" sz="3200" b="1" dirty="0">
                <a:latin typeface="Monotype Corsiva" pitchFamily="66" charset="0"/>
              </a:rPr>
              <a:t>2.</a:t>
            </a:r>
            <a:r>
              <a:rPr lang="ru-RU" sz="3200" dirty="0">
                <a:latin typeface="Monotype Corsiva" pitchFamily="66" charset="0"/>
              </a:rPr>
              <a:t>Уметь замечать машину. Иногда ребенок не замечает машину  издалека. Научите его всматриваться вдаль.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636912"/>
            <a:ext cx="5791572" cy="357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69134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76672"/>
            <a:ext cx="6984776" cy="461665"/>
          </a:xfrm>
          <a:prstGeom prst="rect">
            <a:avLst/>
          </a:prstGeom>
        </p:spPr>
        <p:txBody>
          <a:bodyPr wrap="square">
            <a:spAutoFit/>
          </a:bodyPr>
          <a:lstStyle/>
          <a:p>
            <a:pPr algn="ctr"/>
            <a:r>
              <a:rPr lang="ru-RU" sz="2400" dirty="0">
                <a:latin typeface="Monotype Corsiva" pitchFamily="66" charset="0"/>
              </a:rPr>
              <a:t>.</a:t>
            </a:r>
          </a:p>
        </p:txBody>
      </p:sp>
      <p:sp>
        <p:nvSpPr>
          <p:cNvPr id="4" name="Прямоугольник 3"/>
          <p:cNvSpPr/>
          <p:nvPr/>
        </p:nvSpPr>
        <p:spPr>
          <a:xfrm>
            <a:off x="827584" y="482111"/>
            <a:ext cx="7200800" cy="1015663"/>
          </a:xfrm>
          <a:prstGeom prst="rect">
            <a:avLst/>
          </a:prstGeom>
        </p:spPr>
        <p:txBody>
          <a:bodyPr wrap="square">
            <a:spAutoFit/>
          </a:bodyPr>
          <a:lstStyle/>
          <a:p>
            <a:r>
              <a:rPr lang="ru-RU" sz="3000" b="1" dirty="0">
                <a:latin typeface="Monotype Corsiva" pitchFamily="66" charset="0"/>
              </a:rPr>
              <a:t>3.</a:t>
            </a:r>
            <a:r>
              <a:rPr lang="ru-RU" sz="3000" dirty="0">
                <a:latin typeface="Monotype Corsiva" pitchFamily="66" charset="0"/>
              </a:rPr>
              <a:t> Уметь определять, какая  машина едет прямо, а какая готовится к повороту.</a:t>
            </a:r>
          </a:p>
        </p:txBody>
      </p:sp>
      <p:sp>
        <p:nvSpPr>
          <p:cNvPr id="3" name="Прямоугольник 2"/>
          <p:cNvSpPr/>
          <p:nvPr/>
        </p:nvSpPr>
        <p:spPr>
          <a:xfrm>
            <a:off x="1564797" y="1772816"/>
            <a:ext cx="6480718" cy="3693319"/>
          </a:xfrm>
          <a:prstGeom prst="rect">
            <a:avLst/>
          </a:prstGeom>
        </p:spPr>
        <p:txBody>
          <a:bodyPr wrap="square">
            <a:spAutoFit/>
          </a:bodyPr>
          <a:lstStyle/>
          <a:p>
            <a:pPr algn="r"/>
            <a:r>
              <a:rPr lang="ru-RU" sz="2600" b="1" dirty="0">
                <a:latin typeface="Monotype Corsiva" pitchFamily="66" charset="0"/>
              </a:rPr>
              <a:t>4. </a:t>
            </a:r>
            <a:r>
              <a:rPr lang="ru-RU" sz="2600" dirty="0">
                <a:latin typeface="Monotype Corsiva" pitchFamily="66" charset="0"/>
              </a:rPr>
              <a:t>До автоматизма должна быть доведена привычка осматривать улицу в обоих направлениях прежде, чем сделать первый шаг с тротуара на проезжую часть. Особенно внимательно надо осматривать улицу, когда на противоположной стороне находится родной дом, знакомые или когда ребёнок переходит улицу вместе с другими детьми - именно в этих случаях легко не заметить машину.</a:t>
            </a:r>
          </a:p>
        </p:txBody>
      </p:sp>
    </p:spTree>
    <p:extLst>
      <p:ext uri="{BB962C8B-B14F-4D97-AF65-F5344CB8AC3E}">
        <p14:creationId xmlns:p14="http://schemas.microsoft.com/office/powerpoint/2010/main" val="315248470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76672"/>
            <a:ext cx="6336704" cy="2308324"/>
          </a:xfrm>
          <a:prstGeom prst="rect">
            <a:avLst/>
          </a:prstGeom>
        </p:spPr>
        <p:txBody>
          <a:bodyPr wrap="square">
            <a:spAutoFit/>
          </a:bodyPr>
          <a:lstStyle/>
          <a:p>
            <a:pPr algn="ctr"/>
            <a:r>
              <a:rPr lang="ru-RU" sz="3600" b="1" dirty="0">
                <a:latin typeface="Monotype Corsiva" pitchFamily="66" charset="0"/>
              </a:rPr>
              <a:t>Правила безопасности на дороге </a:t>
            </a:r>
            <a:r>
              <a:rPr lang="ru-RU" sz="2800" b="1" dirty="0">
                <a:latin typeface="Monotype Corsiva" pitchFamily="66" charset="0"/>
              </a:rPr>
              <a:t>Правило №1.</a:t>
            </a:r>
            <a:endParaRPr lang="ru-RU" sz="2800" dirty="0">
              <a:latin typeface="Monotype Corsiva" pitchFamily="66" charset="0"/>
            </a:endParaRPr>
          </a:p>
          <a:p>
            <a:r>
              <a:rPr lang="ru-RU" sz="2000" dirty="0">
                <a:latin typeface="Monotype Corsiva" pitchFamily="66" charset="0"/>
              </a:rPr>
              <a:t>Нельзя выходить на дорогу из-за стоящих машин: </a:t>
            </a:r>
          </a:p>
          <a:p>
            <a:pPr marL="457200" indent="-457200">
              <a:buFont typeface="Arial" pitchFamily="34" charset="0"/>
              <a:buChar char="•"/>
            </a:pPr>
            <a:r>
              <a:rPr lang="ru-RU" sz="2000" dirty="0">
                <a:latin typeface="Monotype Corsiva" pitchFamily="66" charset="0"/>
              </a:rPr>
              <a:t>выглянуть, </a:t>
            </a:r>
          </a:p>
          <a:p>
            <a:pPr marL="457200" indent="-457200">
              <a:buFont typeface="Arial" pitchFamily="34" charset="0"/>
              <a:buChar char="•"/>
            </a:pPr>
            <a:r>
              <a:rPr lang="ru-RU" sz="2000" dirty="0">
                <a:latin typeface="Monotype Corsiva" pitchFamily="66" charset="0"/>
              </a:rPr>
              <a:t>убедиться, что опасности нет, </a:t>
            </a:r>
          </a:p>
          <a:p>
            <a:pPr marL="457200" indent="-457200">
              <a:buFont typeface="Arial" pitchFamily="34" charset="0"/>
              <a:buChar char="•"/>
            </a:pPr>
            <a:r>
              <a:rPr lang="ru-RU" sz="2000" dirty="0">
                <a:latin typeface="Monotype Corsiva" pitchFamily="66" charset="0"/>
              </a:rPr>
              <a:t>и только тогда переходить улицу. </a:t>
            </a:r>
          </a:p>
        </p:txBody>
      </p:sp>
      <p:sp>
        <p:nvSpPr>
          <p:cNvPr id="3" name="Прямоугольник 2"/>
          <p:cNvSpPr/>
          <p:nvPr/>
        </p:nvSpPr>
        <p:spPr>
          <a:xfrm>
            <a:off x="2843808" y="2380896"/>
            <a:ext cx="5400600" cy="1754326"/>
          </a:xfrm>
          <a:prstGeom prst="rect">
            <a:avLst/>
          </a:prstGeom>
        </p:spPr>
        <p:txBody>
          <a:bodyPr wrap="square">
            <a:spAutoFit/>
          </a:bodyPr>
          <a:lstStyle/>
          <a:p>
            <a:pPr algn="ctr"/>
            <a:r>
              <a:rPr lang="ru-RU" sz="2800" b="1" dirty="0">
                <a:latin typeface="Monotype Corsiva" pitchFamily="66" charset="0"/>
              </a:rPr>
              <a:t>Правило №2.</a:t>
            </a:r>
            <a:endParaRPr lang="ru-RU" sz="2800" dirty="0">
              <a:latin typeface="Monotype Corsiva" pitchFamily="66" charset="0"/>
            </a:endParaRPr>
          </a:p>
          <a:p>
            <a:pPr marL="457200" indent="-457200">
              <a:buFont typeface="Arial" pitchFamily="34" charset="0"/>
              <a:buChar char="•"/>
            </a:pPr>
            <a:r>
              <a:rPr lang="ru-RU" sz="2000" dirty="0">
                <a:latin typeface="Monotype Corsiva" pitchFamily="66" charset="0"/>
              </a:rPr>
              <a:t>Не обходите стоящий автобус ни спереди, ни сзади!</a:t>
            </a:r>
          </a:p>
          <a:p>
            <a:pPr marL="457200" indent="-457200">
              <a:buFont typeface="Arial" pitchFamily="34" charset="0"/>
              <a:buChar char="•"/>
            </a:pPr>
            <a:r>
              <a:rPr lang="ru-RU" sz="2000" dirty="0">
                <a:latin typeface="Monotype Corsiva" pitchFamily="66" charset="0"/>
              </a:rPr>
              <a:t>Надо подождать, пока автобус отъедет, и лишь затем переходить дорогу.</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140" y="4260531"/>
            <a:ext cx="4752528" cy="207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11836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839</Words>
  <Application>Microsoft Office PowerPoint</Application>
  <PresentationFormat>Экран (4:3)</PresentationFormat>
  <Paragraphs>56</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Monotype Corsiva</vt:lpstr>
      <vt:lpstr>Тема Office</vt:lpstr>
      <vt:lpstr>КОНСУЛЬТАЦИЯ ДЛЯ ПЕДАГОГОВ на тему «Дисциплина на улице – залог безопасности»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User</cp:lastModifiedBy>
  <cp:revision>39</cp:revision>
  <cp:lastPrinted>2017-08-18T11:02:35Z</cp:lastPrinted>
  <dcterms:created xsi:type="dcterms:W3CDTF">2016-10-08T05:55:21Z</dcterms:created>
  <dcterms:modified xsi:type="dcterms:W3CDTF">2022-10-06T13:52:52Z</dcterms:modified>
</cp:coreProperties>
</file>