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3" r:id="rId3"/>
    <p:sldId id="264" r:id="rId4"/>
    <p:sldId id="265" r:id="rId5"/>
    <p:sldId id="267" r:id="rId6"/>
    <p:sldId id="269" r:id="rId7"/>
    <p:sldId id="268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89E0FF"/>
    <a:srgbClr val="00CCFF"/>
    <a:srgbClr val="FF6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07C67-4C5F-42C9-BF82-12537BE22F48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C1695-6B97-4867-8507-EE45FFBC0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B68-4051-4C43-AD09-3E6EB634BB7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67F-77C2-4B66-ADED-70DF856E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B68-4051-4C43-AD09-3E6EB634BB7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67F-77C2-4B66-ADED-70DF856E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B68-4051-4C43-AD09-3E6EB634BB7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67F-77C2-4B66-ADED-70DF856E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B68-4051-4C43-AD09-3E6EB634BB7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67F-77C2-4B66-ADED-70DF856E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B68-4051-4C43-AD09-3E6EB634BB7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67F-77C2-4B66-ADED-70DF856E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B68-4051-4C43-AD09-3E6EB634BB7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67F-77C2-4B66-ADED-70DF856E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B68-4051-4C43-AD09-3E6EB634BB7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67F-77C2-4B66-ADED-70DF856E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B68-4051-4C43-AD09-3E6EB634BB7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67F-77C2-4B66-ADED-70DF856E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B68-4051-4C43-AD09-3E6EB634BB7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67F-77C2-4B66-ADED-70DF856E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B68-4051-4C43-AD09-3E6EB634BB7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67F-77C2-4B66-ADED-70DF856E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5B68-4051-4C43-AD09-3E6EB634BB7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67F-77C2-4B66-ADED-70DF856E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85B68-4051-4C43-AD09-3E6EB634BB7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3B67F-77C2-4B66-ADED-70DF856ED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835696" y="332656"/>
            <a:ext cx="6458918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Консультация для</a:t>
            </a:r>
          </a:p>
          <a:p>
            <a:pPr algn="ctr"/>
            <a:r>
              <a:rPr lang="ru-RU" sz="5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родителей</a:t>
            </a:r>
            <a:endParaRPr lang="ru-RU" sz="5400" b="1" cap="none" spc="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36338"/>
            <a:ext cx="915590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«Нетрадиционные методы</a:t>
            </a:r>
          </a:p>
          <a:p>
            <a:pPr algn="ctr"/>
            <a:r>
              <a:rPr lang="ru-RU" sz="5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развития мышц</a:t>
            </a:r>
          </a:p>
          <a:p>
            <a:pPr algn="ctr"/>
            <a:r>
              <a:rPr lang="ru-RU" sz="5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артикуляционного аппарата»</a:t>
            </a:r>
          </a:p>
        </p:txBody>
      </p:sp>
      <p:pic>
        <p:nvPicPr>
          <p:cNvPr id="1026" name="Picture 2" descr="C:\Users\user_hp\Desktop\329U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941168"/>
            <a:ext cx="1285875" cy="12858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 rot="10800000" flipV="1">
            <a:off x="1979712" y="458378"/>
            <a:ext cx="684076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Артикуляционный аппарат развивается постепенно и нуждается в тренировках. Ни один ребёнок не рождается с правильным произношением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 чистому говорению необходимо учиться!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7030A0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16832"/>
            <a:ext cx="2520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Развить артикуляционный аппарат вашего ребенка поможет классический комплекс гимнастики для языка, щек и губ.</a:t>
            </a:r>
          </a:p>
        </p:txBody>
      </p:sp>
      <p:pic>
        <p:nvPicPr>
          <p:cNvPr id="3075" name="Picture 3" descr="C:\Users\user_hp\Desktop\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7101408"/>
            <a:ext cx="3024336" cy="2268252"/>
          </a:xfrm>
          <a:prstGeom prst="rect">
            <a:avLst/>
          </a:prstGeom>
          <a:noFill/>
        </p:spPr>
      </p:pic>
      <p:pic>
        <p:nvPicPr>
          <p:cNvPr id="3076" name="Picture 4" descr="C:\Users\user_hp\Desktop\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7317432"/>
            <a:ext cx="3227851" cy="2420888"/>
          </a:xfrm>
          <a:prstGeom prst="rect">
            <a:avLst/>
          </a:prstGeom>
          <a:noFill/>
        </p:spPr>
      </p:pic>
      <p:pic>
        <p:nvPicPr>
          <p:cNvPr id="3077" name="Picture 5" descr="C:\Users\user_hp\Desktop\img9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7389440"/>
            <a:ext cx="3131840" cy="23488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7544" y="5373216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Консультацию по выполнению этих упражнений вы можете получить у логопедов нашего детского сада.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1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14401 L -0.01562 -0.720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25335E-7 L -0.00329 -0.6269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65742E-7 L -0.01355 -0.495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483768" y="260648"/>
            <a:ext cx="6660232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           Однако недостаточно делать только гимнастику для языка </a:t>
            </a:r>
            <a:r>
              <a:rPr lang="ru-RU" sz="20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 огромное значение на артикуляцию оказывают движения губ и щёк!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7030A0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chemeClr val="bg2">
                    <a:lumMod val="75000"/>
                  </a:schemeClr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Упражнения для мышц мягкого неба и глотки.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Позевывание.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Полоскание горла.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Резкое отрывистое произнесение звуков: а-а-а;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э-э-э; </a:t>
            </a:r>
            <a:r>
              <a:rPr lang="ru-RU" sz="2000" b="1" dirty="0" err="1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аэ-аэ-аэ</a:t>
            </a: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Покашливание.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chemeClr val="bg2">
                    <a:lumMod val="75000"/>
                  </a:schemeClr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Упражнения для нижней челюсти.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Открывание и раскрывание рта. Причем, как свободное, так и с сопротивлением рукам взрослого.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Жевательные движения.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Движения нижней челюсти </a:t>
            </a:r>
            <a:r>
              <a:rPr lang="ru-RU" sz="2000" b="1" dirty="0" err="1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влево-вправо</a:t>
            </a: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chemeClr val="bg2">
                    <a:lumMod val="75000"/>
                  </a:schemeClr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Упражнения для щек.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Надувание щек: обеих одновременно и попеременно.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Перегонка воды из одной щеки в другую.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Втягивание щек в ротовую полость между зубами.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7030A0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7030A0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_hp\Desktop\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FFF"/>
              </a:clrFrom>
              <a:clrTo>
                <a:srgbClr val="F4FFFF">
                  <a:alpha val="0"/>
                </a:srgbClr>
              </a:clrTo>
            </a:clrChange>
          </a:blip>
          <a:srcRect t="14258" r="2232"/>
          <a:stretch>
            <a:fillRect/>
          </a:stretch>
        </p:blipFill>
        <p:spPr bwMode="auto">
          <a:xfrm>
            <a:off x="0" y="2708920"/>
            <a:ext cx="2555776" cy="37890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835292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7030A0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           </a:t>
            </a:r>
          </a:p>
          <a:p>
            <a:endParaRPr lang="ru-RU" sz="2400" b="1" dirty="0">
              <a:solidFill>
                <a:srgbClr val="7030A0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 Крайне полезно давать малышу надувать мыльные пузыри – дети в восторге от радужных шариков! А также воздушные шарики. При этом хорошо прорабатываются мышцы губ и щёк и развивается речевое дыхание</a:t>
            </a:r>
          </a:p>
          <a:p>
            <a:endParaRPr lang="ru-RU" sz="800" b="1" dirty="0">
              <a:solidFill>
                <a:srgbClr val="7030A0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Обязательно давайте ребенку погрызть сухари, жевать целые овощи и фрукты, хлеб с корочками и кусковое мясо.</a:t>
            </a:r>
          </a:p>
          <a:p>
            <a:endParaRPr lang="ru-RU" sz="800" b="1" dirty="0">
              <a:solidFill>
                <a:srgbClr val="7030A0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 Намазываем гладкую поверхность тарелки вареньем, творогом, сгущённым молоком или другим продуктом, который не противопоказан ребёнку. Ребёнок берёт тарелку двумя руками и начинает облизывать широким языком.</a:t>
            </a:r>
          </a:p>
          <a:p>
            <a:endParaRPr lang="ru-RU" sz="800" b="1" dirty="0">
              <a:solidFill>
                <a:srgbClr val="7030A0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Намазываем ребёнку губы вареньем и просим облизать их языком по кругу. </a:t>
            </a:r>
          </a:p>
          <a:p>
            <a:endParaRPr lang="ru-RU" sz="800" b="1" dirty="0">
              <a:solidFill>
                <a:srgbClr val="7030A0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Чистить зубы и десны – это приучает к инородному телу во рту, снижая степень рвотного рефлекса</a:t>
            </a:r>
          </a:p>
          <a:p>
            <a:endParaRPr lang="ru-RU" sz="800" b="1" dirty="0">
              <a:solidFill>
                <a:srgbClr val="7030A0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2411760" cy="31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48064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476672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Неспецифические   методы  активизации        органов артикуляции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(можно использовать не только с детьми с нарушениями речи, но и в качестве профилактики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)</a:t>
            </a:r>
          </a:p>
        </p:txBody>
      </p:sp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647056" y="1902797"/>
            <a:ext cx="84969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Б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ерем конфетку и начинаем водить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влево-вправо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 вверх-вниз, по кругу, задавая направления, куда ребенок должен дотянуться языком. </a:t>
            </a:r>
          </a:p>
          <a:p>
            <a:pPr lvl="0" fontAlgn="base"/>
            <a:endParaRPr lang="ru-RU" sz="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Массаж языка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чупа-чупсом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водить шариком вперед-назад по средней линии, слегка постукивать и подпрыгивать, делать легкие вибрационные движения</a:t>
            </a:r>
          </a:p>
          <a:p>
            <a:pPr lvl="0" fontAlgn="base"/>
            <a:endParaRPr lang="ru-RU" sz="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Удерживать леденец губами, сжимая их, прижимать язык</a:t>
            </a:r>
          </a:p>
          <a:p>
            <a:pPr lvl="0" fontAlgn="base"/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 лежащим на нем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чупа-чупсом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 небу или верхней губе</a:t>
            </a:r>
          </a:p>
          <a:p>
            <a:pPr lvl="0" fontAlgn="base"/>
            <a:endParaRPr lang="ru-RU" sz="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Массировать щеки изнутри шариком</a:t>
            </a:r>
          </a:p>
          <a:p>
            <a:pPr lvl="0" fontAlgn="base"/>
            <a:endParaRPr lang="ru-RU" sz="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После того, как карамель съедена, используем оставшуюся палочку </a:t>
            </a:r>
          </a:p>
          <a:p>
            <a:pPr fontAlgn="base"/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коррекционных целях:</a:t>
            </a:r>
          </a:p>
          <a:p>
            <a:pPr lvl="0" fontAlgn="base"/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кладем на середину языка и делаем трубочку языком</a:t>
            </a:r>
          </a:p>
          <a:p>
            <a:pPr lvl="0" fontAlgn="base"/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дуем в трубочку на ватку</a:t>
            </a:r>
          </a:p>
          <a:p>
            <a:pPr lvl="0" fontAlgn="base"/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ставим палочку в стакан с водой и булькаем</a:t>
            </a:r>
          </a:p>
          <a:p>
            <a:pPr lvl="0" fontAlgn="base"/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выкладываем из палочек буквы и фигурки</a:t>
            </a:r>
          </a:p>
          <a:p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0"/>
            <a:ext cx="6264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191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Вкусная гимнастика для язычка</a:t>
            </a:r>
            <a:endParaRPr lang="ru-RU" sz="2800" b="1" dirty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6088" y="49637084"/>
            <a:ext cx="1792011" cy="296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C:\Users\user_hp\Desktop\lollipop-clip-art-38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2012">
            <a:off x="-197710" y="-38343"/>
            <a:ext cx="1918591" cy="32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лако 8"/>
          <p:cNvSpPr/>
          <p:nvPr/>
        </p:nvSpPr>
        <p:spPr>
          <a:xfrm>
            <a:off x="1835696" y="476672"/>
            <a:ext cx="6984776" cy="1440160"/>
          </a:xfrm>
          <a:prstGeom prst="cloud">
            <a:avLst/>
          </a:prstGeom>
          <a:solidFill>
            <a:srgbClr val="89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ЧУПА ЧУПС КАК ТРЕНАЖЕР</a:t>
            </a:r>
            <a:endParaRPr lang="ru-RU" sz="2800" dirty="0"/>
          </a:p>
        </p:txBody>
      </p:sp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67544" y="2564904"/>
            <a:ext cx="640871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“трубочка” языком — положить палочку на середину языка и поднять его боковые края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“трубочка” губами — держать соломинку губами, вытянутыми в хоботок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“чашечка” языком — отломить кусочек соломки и положить в углубление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“грибок” — удерживать палочку зубами, при этом язык лежит сверху палочки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делаем “усы” — удерживаем соломинку между верхней губой, поднимая ее, и носом или между губ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“ложка на тарелке” кладем палочку на широкий распластанный язык и удерживаем ее</a:t>
            </a: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0"/>
            <a:ext cx="5919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191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Вкусная гимнастика для язычка</a:t>
            </a:r>
            <a:endParaRPr lang="ru-RU" dirty="0"/>
          </a:p>
        </p:txBody>
      </p:sp>
      <p:pic>
        <p:nvPicPr>
          <p:cNvPr id="25602" name="Picture 2" descr="C:\Users\user_hp\Desktop\cQvx6ZTcP3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501008"/>
            <a:ext cx="4139952" cy="309792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15616" y="1844824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Их хорошо использовать для отработки некоторых артикуляционных упражнений: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1763688" y="404664"/>
            <a:ext cx="6984776" cy="1512168"/>
          </a:xfrm>
          <a:prstGeom prst="cloud">
            <a:avLst/>
          </a:prstGeom>
          <a:solidFill>
            <a:srgbClr val="89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СОЛОМКА   И СЪЕДОБНЫЕ ПАЛОЧКИ</a:t>
            </a:r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611560" y="1988840"/>
            <a:ext cx="518457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 крошим на тарелочку кусочки, оттуда малыш кончиком языка должен их “склевать”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 покусать </a:t>
            </a:r>
            <a:r>
              <a:rPr lang="ru-RU" sz="2000" b="1" dirty="0" err="1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печеньку</a:t>
            </a: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/сухарик губами или зубами, вводя их в рот и вытаскивая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 положить крошку на кончик языка и сдуть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 проводить кончиком языка и боковыми краями по шершавой поверхности сухарика или печенья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 ребенок зажимает сомкнутыми губами печенье и пытается удержать, когда его тянут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0"/>
            <a:ext cx="5919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3191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Вкусная гимнастика для язычка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861048"/>
            <a:ext cx="3995936" cy="265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блако 7"/>
          <p:cNvSpPr/>
          <p:nvPr/>
        </p:nvSpPr>
        <p:spPr>
          <a:xfrm>
            <a:off x="1835696" y="404664"/>
            <a:ext cx="6984776" cy="1440160"/>
          </a:xfrm>
          <a:prstGeom prst="cloud">
            <a:avLst/>
          </a:prstGeom>
          <a:solidFill>
            <a:srgbClr val="89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ПЕЧЕНЬЕ, СУХАРИКИ</a:t>
            </a:r>
            <a:endParaRPr lang="ru-RU" sz="2800" dirty="0"/>
          </a:p>
        </p:txBody>
      </p:sp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Облако 3"/>
          <p:cNvSpPr/>
          <p:nvPr/>
        </p:nvSpPr>
        <p:spPr>
          <a:xfrm>
            <a:off x="1403648" y="1988840"/>
            <a:ext cx="6984776" cy="2160240"/>
          </a:xfrm>
          <a:prstGeom prst="cloud">
            <a:avLst/>
          </a:prstGeom>
          <a:solidFill>
            <a:srgbClr val="89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 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ВНИМАНИЕ!</a:t>
            </a:r>
          </a:p>
        </p:txBody>
      </p:sp>
    </p:spTree>
  </p:cSld>
  <p:clrMapOvr>
    <a:masterClrMapping/>
  </p:clrMapOvr>
  <p:transition spd="slow" advClick="0" advTm="15000">
    <p:wipe dir="d"/>
  </p:transition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00B050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607</Words>
  <Application>Microsoft Office PowerPoint</Application>
  <PresentationFormat>Экран (4:3)</PresentationFormat>
  <Paragraphs>78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Helvetica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user_hp</dc:creator>
  <cp:lastModifiedBy>User</cp:lastModifiedBy>
  <cp:revision>62</cp:revision>
  <dcterms:created xsi:type="dcterms:W3CDTF">2022-02-20T09:16:34Z</dcterms:created>
  <dcterms:modified xsi:type="dcterms:W3CDTF">2022-10-18T14:10:46Z</dcterms:modified>
</cp:coreProperties>
</file>