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38AB"/>
    <a:srgbClr val="993300"/>
    <a:srgbClr val="CC6600"/>
    <a:srgbClr val="31859C"/>
    <a:srgbClr val="23CFE1"/>
    <a:srgbClr val="5ADAE8"/>
    <a:srgbClr val="189CAA"/>
    <a:srgbClr val="A5591B"/>
    <a:srgbClr val="307F92"/>
    <a:srgbClr val="9DA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62" y="3743"/>
            <a:ext cx="92077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53859"/>
            <a:ext cx="2975578" cy="270718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lumMod val="40000"/>
                <a:lumOff val="60000"/>
                <a:alpha val="6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2548869" cy="244891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lumMod val="40000"/>
                <a:lumOff val="60000"/>
                <a:alpha val="6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632683"/>
            <a:ext cx="2543262" cy="248761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lumMod val="40000"/>
                <a:lumOff val="60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87830" y="5048597"/>
            <a:ext cx="673509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Консультация для родителей</a:t>
            </a:r>
          </a:p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«Чтоб здоровье сохранить, научись его ценить»</a:t>
            </a:r>
          </a:p>
          <a:p>
            <a:pPr algn="ctr"/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Подготовила: воспитатель высшей кв. категории Алеханова Н.П.</a:t>
            </a:r>
          </a:p>
          <a:p>
            <a:pPr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Сентябрь, 2022г.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65303" y="116632"/>
            <a:ext cx="5203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Консультативный пункт.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КОПИЛКА СЕМЕЙНОГО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2714104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01" y="0"/>
            <a:ext cx="9205913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1299999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438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3768" y="416277"/>
            <a:ext cx="641712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Семья – гораздо больше и глубже, чем просто несколько людей, живущих вместе под одной крышей. </a:t>
            </a:r>
          </a:p>
        </p:txBody>
      </p:sp>
      <p:sp>
        <p:nvSpPr>
          <p:cNvPr id="8" name="Овал 7"/>
          <p:cNvSpPr/>
          <p:nvPr/>
        </p:nvSpPr>
        <p:spPr>
          <a:xfrm>
            <a:off x="2082676" y="1988840"/>
            <a:ext cx="5153619" cy="396044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Именно семья и может помочь ребенку обрести душу и укрепить дух, чтобы найти свое место в мире. А для этого эмоциональные и духовные аспекты семейного круга должны ставиться во главу угла. </a:t>
            </a:r>
          </a:p>
        </p:txBody>
      </p:sp>
      <p:sp>
        <p:nvSpPr>
          <p:cNvPr id="10" name="Круговая стрелка 9"/>
          <p:cNvSpPr/>
          <p:nvPr/>
        </p:nvSpPr>
        <p:spPr>
          <a:xfrm flipH="1">
            <a:off x="-44401" y="2605719"/>
            <a:ext cx="3059832" cy="823281"/>
          </a:xfrm>
          <a:prstGeom prst="circularArrow">
            <a:avLst>
              <a:gd name="adj1" fmla="val 50000"/>
              <a:gd name="adj2" fmla="val 424864"/>
              <a:gd name="adj3" fmla="val 21315930"/>
              <a:gd name="adj4" fmla="val 10800000"/>
              <a:gd name="adj5" fmla="val 25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>
              <a:rot lat="21299999" lon="600000" rev="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5949281"/>
            <a:ext cx="9205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1859C"/>
                </a:solidFill>
              </a:rPr>
              <a:t>Мир на земле, становится возможным и доступным, как результат действий отдельного человека.</a:t>
            </a:r>
          </a:p>
          <a:p>
            <a:pPr algn="ctr"/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2080" y="2852936"/>
            <a:ext cx="2581920" cy="2474416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754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59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836712"/>
            <a:ext cx="256222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-4078"/>
            <a:ext cx="632176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31859C"/>
                </a:solidFill>
              </a:rPr>
              <a:t>Способы улучшения эмоционального климата в семье. 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31859C"/>
                </a:solidFill>
              </a:rPr>
              <a:t>Забота</a:t>
            </a:r>
            <a:r>
              <a:rPr lang="ru-RU" dirty="0">
                <a:solidFill>
                  <a:srgbClr val="31859C"/>
                </a:solidFill>
              </a:rPr>
              <a:t> о физической стороне здоровья детей. не обращая </a:t>
            </a:r>
            <a:r>
              <a:rPr lang="ru-RU" b="1" dirty="0">
                <a:solidFill>
                  <a:srgbClr val="31859C"/>
                </a:solidFill>
              </a:rPr>
              <a:t>Внимание</a:t>
            </a:r>
            <a:r>
              <a:rPr lang="ru-RU" dirty="0">
                <a:solidFill>
                  <a:srgbClr val="31859C"/>
                </a:solidFill>
              </a:rPr>
              <a:t> на эмоциональные взаимоотношения. 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31859C"/>
                </a:solidFill>
              </a:rPr>
              <a:t>Внимание</a:t>
            </a:r>
            <a:r>
              <a:rPr lang="ru-RU" dirty="0">
                <a:solidFill>
                  <a:srgbClr val="31859C"/>
                </a:solidFill>
              </a:rPr>
              <a:t> на духовные и нравственные аспекты воспитания. </a:t>
            </a:r>
            <a:r>
              <a:rPr lang="ru-RU" b="1" dirty="0">
                <a:solidFill>
                  <a:srgbClr val="31859C"/>
                </a:solidFill>
              </a:rPr>
              <a:t>Внимание</a:t>
            </a:r>
            <a:r>
              <a:rPr lang="ru-RU" dirty="0">
                <a:solidFill>
                  <a:srgbClr val="31859C"/>
                </a:solidFill>
              </a:rPr>
              <a:t> на развитие интеллекта и творческого потенциала с самого рождения.</a:t>
            </a:r>
          </a:p>
        </p:txBody>
      </p:sp>
      <p:sp>
        <p:nvSpPr>
          <p:cNvPr id="4" name="Овал 3"/>
          <p:cNvSpPr/>
          <p:nvPr/>
        </p:nvSpPr>
        <p:spPr>
          <a:xfrm>
            <a:off x="3491880" y="2486385"/>
            <a:ext cx="3312368" cy="288982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-36708" y="2924944"/>
            <a:ext cx="2066528" cy="165618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189CAA"/>
                </a:solidFill>
              </a:rPr>
              <a:t>Ребёнок </a:t>
            </a:r>
            <a:r>
              <a:rPr lang="ru-RU" sz="1400" b="1" dirty="0">
                <a:solidFill>
                  <a:srgbClr val="189CAA"/>
                </a:solidFill>
              </a:rPr>
              <a:t>сам не любит, он только отражает нашу родительскую любовь.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27411"/>
            <a:ext cx="3312367" cy="280018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3" name="Овал 2"/>
          <p:cNvSpPr/>
          <p:nvPr/>
        </p:nvSpPr>
        <p:spPr>
          <a:xfrm>
            <a:off x="1619672" y="2825630"/>
            <a:ext cx="2733570" cy="22417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1859C"/>
                </a:solidFill>
              </a:rPr>
              <a:t>Именно дети подсознательно требуют от родителей каждую минуту и каждую секунду самого для них главного – любви. </a:t>
            </a:r>
          </a:p>
        </p:txBody>
      </p:sp>
      <p:sp>
        <p:nvSpPr>
          <p:cNvPr id="5" name="Овал 4"/>
          <p:cNvSpPr/>
          <p:nvPr/>
        </p:nvSpPr>
        <p:spPr>
          <a:xfrm>
            <a:off x="6037560" y="2486385"/>
            <a:ext cx="3168353" cy="317785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189CAA"/>
                </a:solidFill>
              </a:rPr>
              <a:t>Попытайтесь не ждать никогда никаких ответных действий от своих детей и близких, сами дарите им свою любовь!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93296"/>
            <a:ext cx="8949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«Никогда не обижайтесь» </a:t>
            </a:r>
          </a:p>
        </p:txBody>
      </p:sp>
    </p:spTree>
    <p:extLst>
      <p:ext uri="{BB962C8B-B14F-4D97-AF65-F5344CB8AC3E}">
        <p14:creationId xmlns:p14="http://schemas.microsoft.com/office/powerpoint/2010/main" val="218037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92059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1979712" y="1468648"/>
            <a:ext cx="5544616" cy="5200712"/>
          </a:xfrm>
          <a:prstGeom prst="ellipse">
            <a:avLst/>
          </a:prstGeom>
          <a:noFill/>
          <a:ln w="76200">
            <a:solidFill>
              <a:srgbClr val="D438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79" y="243338"/>
            <a:ext cx="6725985" cy="6426022"/>
          </a:xfrm>
          <a:prstGeom prst="rect">
            <a:avLst/>
          </a:prstGeom>
          <a:noFill/>
          <a:ln>
            <a:noFill/>
          </a:ln>
          <a:effectLst>
            <a:glow rad="228600">
              <a:srgbClr val="D438AB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68648"/>
            <a:ext cx="4752528" cy="448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81313" y="983443"/>
            <a:ext cx="61404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endParaRPr lang="ru-RU" sz="3600" b="1" dirty="0">
              <a:solidFill>
                <a:srgbClr val="D438AB"/>
              </a:solidFill>
            </a:endParaRPr>
          </a:p>
          <a:p>
            <a:pPr algn="r">
              <a:lnSpc>
                <a:spcPct val="150000"/>
              </a:lnSpc>
            </a:pPr>
            <a:endParaRPr lang="ru-RU" sz="3600" b="1" dirty="0">
              <a:solidFill>
                <a:srgbClr val="D438AB"/>
              </a:solidFill>
            </a:endParaRPr>
          </a:p>
          <a:p>
            <a:r>
              <a:rPr lang="ru-RU" sz="3600" b="1" dirty="0">
                <a:solidFill>
                  <a:srgbClr val="D438AB"/>
                </a:solidFill>
              </a:rPr>
              <a:t>Начните     с       «мелочей». </a:t>
            </a:r>
          </a:p>
          <a:p>
            <a:r>
              <a:rPr lang="ru-RU" sz="3600" b="1" dirty="0">
                <a:solidFill>
                  <a:srgbClr val="D438AB"/>
                </a:solidFill>
              </a:rPr>
              <a:t>Утром   Вы  подходите к ребеночку, независимо от его возраста, тихонько будите его, ласково на него смотрите и ласково с ним говорите</a:t>
            </a:r>
            <a:r>
              <a:rPr lang="ru-RU" sz="2800" b="1" dirty="0">
                <a:solidFill>
                  <a:srgbClr val="D438AB"/>
                </a:solidFill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56049" y="618443"/>
            <a:ext cx="3807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 </a:t>
            </a:r>
            <a:r>
              <a:rPr lang="ru-RU" sz="2400" dirty="0">
                <a:solidFill>
                  <a:srgbClr val="D438AB"/>
                </a:solidFill>
              </a:rPr>
              <a:t>Смотрите в глаза ребёнку!</a:t>
            </a:r>
            <a:endParaRPr lang="ru-RU" dirty="0">
              <a:solidFill>
                <a:srgbClr val="D438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31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6115"/>
            <a:ext cx="92059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52536" y="764704"/>
            <a:ext cx="3260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1859C"/>
                </a:solidFill>
              </a:rPr>
              <a:t>Физический контакт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484785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1859C"/>
                </a:solidFill>
              </a:rPr>
              <a:t>Попробуйте просто дотронуться с любовью и нежностью до ребенка, мужа, матери.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90373"/>
            <a:ext cx="7236296" cy="50676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52536" y="6309320"/>
            <a:ext cx="4487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Делайте это как можно чаще. </a:t>
            </a:r>
          </a:p>
        </p:txBody>
      </p:sp>
    </p:spTree>
    <p:extLst>
      <p:ext uri="{BB962C8B-B14F-4D97-AF65-F5344CB8AC3E}">
        <p14:creationId xmlns:p14="http://schemas.microsoft.com/office/powerpoint/2010/main" val="3777706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4"/>
            <a:ext cx="92059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884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3600" b="1" dirty="0">
              <a:solidFill>
                <a:srgbClr val="31859C"/>
              </a:solidFill>
            </a:endParaRPr>
          </a:p>
          <a:p>
            <a:pPr algn="r"/>
            <a:r>
              <a:rPr lang="ru-RU" sz="3600" b="1" dirty="0">
                <a:solidFill>
                  <a:srgbClr val="31859C"/>
                </a:solidFill>
              </a:rPr>
              <a:t>Не забудьте вечером встретить их с такой же любовью и радостью!</a:t>
            </a: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5328592" cy="5389596"/>
          </a:xfrm>
          <a:prstGeom prst="ellipse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68760"/>
            <a:ext cx="5832648" cy="5389596"/>
          </a:xfrm>
          <a:prstGeom prst="ellipse">
            <a:avLst/>
          </a:prstGeom>
          <a:ln w="76200">
            <a:noFill/>
            <a:miter lim="800000"/>
            <a:headEnd/>
            <a:tailEnd/>
          </a:ln>
          <a:effectLst>
            <a:glow rad="101600">
              <a:schemeClr val="accent6">
                <a:lumMod val="50000"/>
                <a:alpha val="6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06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265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27</cp:revision>
  <dcterms:created xsi:type="dcterms:W3CDTF">2022-10-22T15:09:28Z</dcterms:created>
  <dcterms:modified xsi:type="dcterms:W3CDTF">2022-10-28T05:48:24Z</dcterms:modified>
</cp:coreProperties>
</file>