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1"/>
  </p:notesMasterIdLst>
  <p:sldIdLst>
    <p:sldId id="256" r:id="rId2"/>
    <p:sldId id="270" r:id="rId3"/>
    <p:sldId id="259" r:id="rId4"/>
    <p:sldId id="262" r:id="rId5"/>
    <p:sldId id="266" r:id="rId6"/>
    <p:sldId id="268" r:id="rId7"/>
    <p:sldId id="276" r:id="rId8"/>
    <p:sldId id="274" r:id="rId9"/>
    <p:sldId id="27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News Gothic MT" pitchFamily="-8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News Gothic MT" pitchFamily="-8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News Gothic MT" pitchFamily="-8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News Gothic MT" pitchFamily="-8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News Gothic MT" pitchFamily="-8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News Gothic MT" pitchFamily="-8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News Gothic MT" pitchFamily="-8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News Gothic MT" pitchFamily="-8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News Gothic MT" pitchFamily="-8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6" d="100"/>
          <a:sy n="56" d="100"/>
        </p:scale>
        <p:origin x="2218" y="6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55667-7840-481F-8E3B-38A738C1DB20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6DA9A-E02F-4C56-948A-BC7D9681E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5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6DA9A-E02F-4C56-948A-BC7D9681E43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8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B9450-AB45-42A0-AD3D-DFCC9E92B809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06E94-29A1-4E2E-BC12-3272B27EF8A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6802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7C3F8-31E9-46D4-BBD8-E2698D167743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2BF-28E7-4DA4-AFBD-8D3B2F3915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7938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7C3F8-31E9-46D4-BBD8-E2698D167743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2BF-28E7-4DA4-AFBD-8D3B2F3915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361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7C3F8-31E9-46D4-BBD8-E2698D167743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2BF-28E7-4DA4-AFBD-8D3B2F3915C1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41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7C3F8-31E9-46D4-BBD8-E2698D167743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2BF-28E7-4DA4-AFBD-8D3B2F3915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9202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7C3F8-31E9-46D4-BBD8-E2698D167743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2BF-28E7-4DA4-AFBD-8D3B2F3915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6188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7C3F8-31E9-46D4-BBD8-E2698D167743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2BF-28E7-4DA4-AFBD-8D3B2F3915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406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7C3F8-31E9-46D4-BBD8-E2698D167743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2BF-28E7-4DA4-AFBD-8D3B2F3915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323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7C3F8-31E9-46D4-BBD8-E2698D167743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2BF-28E7-4DA4-AFBD-8D3B2F3915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0200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F6A5B-CEC3-4C3D-AB86-1FB31439ECA6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D4D77-54EB-4960-89ED-0EAED8E999A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44940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59B98-0D4A-4EC1-B44C-EEEC050506C1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34F9-D4C4-4C1E-A631-229F4A70529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209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3E884-6E27-4658-9208-7E7FC025F6C8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60B8B-5A30-4867-8AEB-808B8AB952C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058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77C19-B42A-48F0-88F6-9A6024D745D1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BF5C-891A-4EE7-8454-0C5BB1E70A2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8831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30A94-45AD-4055-9AB0-C8818118E6CA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D7AA-E81B-43BB-82EE-A6D44A576DB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97653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7C3F8-31E9-46D4-BBD8-E2698D167743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2BF-28E7-4DA4-AFBD-8D3B2F3915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3621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2BEC5-43F3-4500-805B-C320ACA4710A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5F74C-BDC9-4698-B6D9-ABD004CD532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9367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F36F0-5C74-460C-AECD-87EECE1266BF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04884-AA09-4B29-B015-F7BFB660B02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2896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4087C3F8-31E9-46D4-BBD8-E2698D167743}" type="datetimeFigureOut">
              <a:rPr lang="en-US" smtClean="0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A2BF-28E7-4DA4-AFBD-8D3B2F3915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3009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78498" y="1130207"/>
            <a:ext cx="8552468" cy="2881312"/>
          </a:xfrm>
        </p:spPr>
        <p:txBody>
          <a:bodyPr/>
          <a:lstStyle/>
          <a:p>
            <a:pPr>
              <a:buClr>
                <a:srgbClr val="6FB7D7"/>
              </a:buClr>
            </a:pPr>
            <a:r>
              <a:rPr lang="ru-RU" altLang="ru-RU" sz="4800" dirty="0">
                <a:solidFill>
                  <a:schemeClr val="tx1"/>
                </a:solidFill>
                <a:cs typeface="Arial" panose="020B0604020202020204" pitchFamily="34" charset="0"/>
              </a:rPr>
              <a:t>ПРАВОВЫЕ АСПЕКТЫ, СВЯЗАННЫЕ С ОТВЕТСТВЕННОСТЬЮ РОДИТЕЛЕЙ ЗА ВОСПИТАНИЕ ДЕТЕЙ</a:t>
            </a:r>
          </a:p>
        </p:txBody>
      </p:sp>
      <p:pic>
        <p:nvPicPr>
          <p:cNvPr id="1026" name="Picture 2" descr="https://catherineasquithgallery.com/uploads/posts/2021-02/1613682945_47-p-fon-dlya-prezentatsii-nravstvennoe-vospita-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785" y="4210292"/>
            <a:ext cx="3892618" cy="25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498" y="4810234"/>
            <a:ext cx="8685308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ru-RU" sz="1700" dirty="0">
                <a:latin typeface="+mj-lt"/>
                <a:ea typeface="+mj-ea"/>
              </a:rPr>
              <a:t>Автор материала:</a:t>
            </a:r>
          </a:p>
          <a:p>
            <a:pPr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ru-RU" sz="1700" dirty="0">
                <a:latin typeface="+mj-lt"/>
                <a:ea typeface="+mj-ea"/>
              </a:rPr>
              <a:t>Устинова Юлия Олеговна,</a:t>
            </a:r>
          </a:p>
          <a:p>
            <a:pPr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ru-RU" sz="1700" dirty="0">
                <a:latin typeface="+mj-lt"/>
                <a:ea typeface="+mj-ea"/>
              </a:rPr>
              <a:t>воспитатель первой кв. </a:t>
            </a:r>
            <a:r>
              <a:rPr lang="ru-RU" sz="1700" dirty="0">
                <a:latin typeface="+mj-lt"/>
                <a:ea typeface="+mj-ea"/>
              </a:rPr>
              <a:t>категории, </a:t>
            </a:r>
            <a:endParaRPr lang="ru-RU" sz="1700" dirty="0" smtClean="0">
              <a:latin typeface="+mj-lt"/>
              <a:ea typeface="+mj-ea"/>
            </a:endParaRPr>
          </a:p>
          <a:p>
            <a:pPr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ru-RU" sz="1700" dirty="0" smtClean="0">
                <a:latin typeface="+mj-lt"/>
                <a:ea typeface="+mj-ea"/>
              </a:rPr>
              <a:t>МАДОУ 47 «Дельфин», </a:t>
            </a:r>
          </a:p>
          <a:p>
            <a:pPr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ru-RU" sz="1700" dirty="0" err="1" smtClean="0">
                <a:latin typeface="+mj-lt"/>
                <a:ea typeface="+mj-ea"/>
              </a:rPr>
              <a:t>г.о</a:t>
            </a:r>
            <a:r>
              <a:rPr lang="ru-RU" sz="1700" dirty="0" smtClean="0">
                <a:latin typeface="+mj-lt"/>
                <a:ea typeface="+mj-ea"/>
              </a:rPr>
              <a:t>. Мытищи, октябрь 2022 год.</a:t>
            </a:r>
            <a:endParaRPr lang="ru-RU" sz="1700" dirty="0">
              <a:latin typeface="+mj-lt"/>
              <a:ea typeface="+mj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400" dirty="0" smtClean="0">
                <a:solidFill>
                  <a:schemeClr val="tx1"/>
                </a:solidFill>
                <a:cs typeface="Arial" panose="020B0604020202020204" pitchFamily="34" charset="0"/>
              </a:rPr>
              <a:t>Права родителей 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03577" y="1263772"/>
            <a:ext cx="7617645" cy="4195481"/>
          </a:xfrm>
          <a:ln>
            <a:solidFill>
              <a:srgbClr val="7A7A7A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Большинство прав родителей одновременно являются и обязанностями </a:t>
            </a:r>
          </a:p>
          <a:p>
            <a:pPr marL="0" indent="0" eaLnBrk="1" hangingPunct="1"/>
            <a:r>
              <a:rPr lang="ru-RU" alt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Право на воспитание и развитие ребенка</a:t>
            </a:r>
          </a:p>
          <a:p>
            <a:pPr marL="0" indent="0" eaLnBrk="1" hangingPunct="1"/>
            <a:r>
              <a:rPr lang="ru-RU" alt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Равные права обоих родителей – на общение, воспитание, образование ребенка и т.д.</a:t>
            </a:r>
          </a:p>
          <a:p>
            <a:pPr marL="0" indent="0" eaLnBrk="1" hangingPunct="1"/>
            <a:r>
              <a:rPr lang="ru-RU" alt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Право на выбор форм образования ребенка</a:t>
            </a:r>
          </a:p>
          <a:p>
            <a:pPr marL="0" indent="0" eaLnBrk="1" hangingPunct="1"/>
            <a:r>
              <a:rPr lang="ru-RU" alt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Право на представительство интересов ребенка </a:t>
            </a:r>
          </a:p>
        </p:txBody>
      </p:sp>
      <p:pic>
        <p:nvPicPr>
          <p:cNvPr id="2052" name="Picture 4" descr="https://celes.club/uploads/posts/2022-05/1653271143_40-celes-club-p-fon-dlya-prezentatsii-pro-semyu-krasivie-4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1"/>
          <a:stretch/>
        </p:blipFill>
        <p:spPr bwMode="auto">
          <a:xfrm>
            <a:off x="6297770" y="4874628"/>
            <a:ext cx="2600571" cy="18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dirty="0">
                <a:solidFill>
                  <a:schemeClr val="tx1"/>
                </a:solidFill>
                <a:cs typeface="Arial" panose="020B0604020202020204" pitchFamily="34" charset="0"/>
              </a:rPr>
              <a:t>Уголовно-правовая ответственность родителей</a:t>
            </a:r>
          </a:p>
        </p:txBody>
      </p:sp>
      <p:sp>
        <p:nvSpPr>
          <p:cNvPr id="9219" name="Содержимое 4"/>
          <p:cNvSpPr>
            <a:spLocks noGrp="1"/>
          </p:cNvSpPr>
          <p:nvPr>
            <p:ph idx="1"/>
          </p:nvPr>
        </p:nvSpPr>
        <p:spPr>
          <a:xfrm>
            <a:off x="363172" y="2763637"/>
            <a:ext cx="6741014" cy="3873903"/>
          </a:xfrm>
          <a:ln>
            <a:solidFill>
              <a:srgbClr val="7A7A7A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Вовлечение несовершеннолетнего в совершение преступления </a:t>
            </a:r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(ст. 150 УК РФ) </a:t>
            </a:r>
          </a:p>
          <a:p>
            <a:pPr eaLnBrk="1" hangingPunct="1"/>
            <a:r>
              <a:rPr lang="ru-RU" altLang="ru-RU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Вовлечение несовершеннолетнего в совершение антиобщественных действий </a:t>
            </a:r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(ст. 151 УК РФ)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Неисполнение обязанностей по воспитанию несовершеннолетнего (ст. 156 УК РФ) 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Злостное уклонение от уплаты средств на содержание детей (ст. 157 УК РФ)</a:t>
            </a:r>
          </a:p>
          <a:p>
            <a:pPr eaLnBrk="1" hangingPunct="1"/>
            <a:endParaRPr lang="ru-RU" altLang="ru-RU" dirty="0" smtClean="0">
              <a:cs typeface="Arial" panose="020B0604020202020204" pitchFamily="34" charset="0"/>
            </a:endParaRPr>
          </a:p>
        </p:txBody>
      </p:sp>
      <p:pic>
        <p:nvPicPr>
          <p:cNvPr id="5124" name="Picture 4" descr="https://library.kissclipart.com/20200115/xfw/kissclipart-family-day-happy-family-day-international-family-d-e608a74e4a0a8f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0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61" y="4522752"/>
            <a:ext cx="2633649" cy="222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cs typeface="Arial" panose="020B0604020202020204" pitchFamily="34" charset="0"/>
              </a:rPr>
              <a:t>Административная ответственность родителей </a:t>
            </a:r>
          </a:p>
        </p:txBody>
      </p:sp>
      <p:sp>
        <p:nvSpPr>
          <p:cNvPr id="11267" name="Содержимое 4"/>
          <p:cNvSpPr>
            <a:spLocks noGrp="1"/>
          </p:cNvSpPr>
          <p:nvPr>
            <p:ph idx="1"/>
          </p:nvPr>
        </p:nvSpPr>
        <p:spPr>
          <a:xfrm>
            <a:off x="177420" y="2624449"/>
            <a:ext cx="8966580" cy="5636525"/>
          </a:xfrm>
          <a:ln>
            <a:solidFill>
              <a:srgbClr val="7A7A7A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2400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Неисполнение или ненадлежащее исполнение родителями  обязанностей</a:t>
            </a:r>
          </a:p>
          <a:p>
            <a:pPr eaLnBrk="1" hangingPunct="1"/>
            <a:r>
              <a:rPr lang="ru-RU" alt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Вовлечение несовершеннолетнего в употребление пива, спиртных напитков или одурманивающих веществ</a:t>
            </a:r>
          </a:p>
          <a:p>
            <a:pPr eaLnBrk="1" hangingPunct="1"/>
            <a:r>
              <a:rPr lang="ru-RU" altLang="ru-RU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Попустительство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>
              <a:cs typeface="Arial" panose="020B0604020202020204" pitchFamily="34" charset="0"/>
            </a:endParaRPr>
          </a:p>
          <a:p>
            <a:pPr eaLnBrk="1" hangingPunct="1"/>
            <a:endParaRPr lang="ru-RU" altLang="ru-RU" dirty="0" smtClean="0">
              <a:cs typeface="Arial" panose="020B0604020202020204" pitchFamily="34" charset="0"/>
            </a:endParaRPr>
          </a:p>
        </p:txBody>
      </p:sp>
      <p:pic>
        <p:nvPicPr>
          <p:cNvPr id="5" name="Picture 2" descr="http://www.eduportal44.ru/BuyR/dsDelfin/DocLib56/Imagenes%20de%20Familias%2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100000" l="10000" r="90000">
                        <a14:backgroundMark x1="55000" y1="85750" x2="55000" y2="85750"/>
                        <a14:backgroundMark x1="52438" y1="75667" x2="52438" y2="75667"/>
                        <a14:backgroundMark x1="63500" y1="73917" x2="63500" y2="73917"/>
                        <a14:backgroundMark x1="68500" y1="73917" x2="68500" y2="73917"/>
                        <a14:backgroundMark x1="67563" y1="90417" x2="67563" y2="90417"/>
                        <a14:backgroundMark x1="78438" y1="76917" x2="78438" y2="76917"/>
                        <a14:backgroundMark x1="75875" y1="68583" x2="75875" y2="68583"/>
                        <a14:backgroundMark x1="74000" y1="82583" x2="74000" y2="82583"/>
                        <a14:backgroundMark x1="69375" y1="82333" x2="69375" y2="82333"/>
                        <a14:backgroundMark x1="60000" y1="89667" x2="60000" y2="89667"/>
                        <a14:backgroundMark x1="55375" y1="94583" x2="55375" y2="94583"/>
                        <a14:backgroundMark x1="41375" y1="97333" x2="41375" y2="97333"/>
                        <a14:backgroundMark x1="29000" y1="98083" x2="29000" y2="98083"/>
                        <a14:backgroundMark x1="40813" y1="96083" x2="40813" y2="96083"/>
                        <a14:backgroundMark x1="47625" y1="74417" x2="47625" y2="74417"/>
                        <a14:backgroundMark x1="48000" y1="78667" x2="48000" y2="78667"/>
                        <a14:backgroundMark x1="49625" y1="78417" x2="49625" y2="78417"/>
                        <a14:backgroundMark x1="54438" y1="88000" x2="54438" y2="88000"/>
                        <a14:backgroundMark x1="47438" y1="76417" x2="47438" y2="76417"/>
                        <a14:backgroundMark x1="47438" y1="78167" x2="47438" y2="78167"/>
                        <a14:backgroundMark x1="48375" y1="80083" x2="48375" y2="80083"/>
                        <a14:backgroundMark x1="68500" y1="95833" x2="68500" y2="95833"/>
                        <a14:backgroundMark x1="30813" y1="40250" x2="30813" y2="40250"/>
                        <a14:backgroundMark x1="59625" y1="94833" x2="59625" y2="94833"/>
                        <a14:backgroundMark x1="27688" y1="45167" x2="27688" y2="4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37" y="4261274"/>
            <a:ext cx="3462300" cy="259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cs typeface="Arial" panose="020B0604020202020204" pitchFamily="34" charset="0"/>
              </a:rPr>
              <a:t>Гражданско-правовая ответственность родителей </a:t>
            </a:r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827700" y="2662519"/>
            <a:ext cx="6711654" cy="4195481"/>
          </a:xfrm>
          <a:ln>
            <a:solidFill>
              <a:srgbClr val="7A7A7A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За вред,  причиненный несовершеннолетним, не достигшим 14 лет (малолетним), отвечают его родители (ст. 1073 ГК РФ)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Несовершеннолетние с 14 до 18 лет самостоятельно несут ответственность за причиненный вред на общих основаниях (ст. 1074 ГК РФ). Если у несовершеннолетнего нет доходов или иного имущества, то вред должен быть возмещен его родителями.</a:t>
            </a:r>
          </a:p>
        </p:txBody>
      </p:sp>
      <p:pic>
        <p:nvPicPr>
          <p:cNvPr id="4100" name="Picture 4" descr="https://krot.info/uploads/posts/2020-01/1579258459_34-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167" y1="70000" x2="23167" y2="70000"/>
                        <a14:foregroundMark x1="17917" y1="59467" x2="17917" y2="59467"/>
                        <a14:foregroundMark x1="16583" y1="57733" x2="16583" y2="57733"/>
                        <a14:backgroundMark x1="22083" y1="85333" x2="22083" y2="85333"/>
                        <a14:backgroundMark x1="51500" y1="87067" x2="51500" y2="87067"/>
                        <a14:backgroundMark x1="51333" y1="85867" x2="51333" y2="85867"/>
                        <a14:backgroundMark x1="28167" y1="85333" x2="28167" y2="85333"/>
                        <a14:backgroundMark x1="24750" y1="86000" x2="24750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78" y="4810179"/>
            <a:ext cx="3510976" cy="219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Ответственность родителей по Семейному кодексу РФ</a:t>
            </a:r>
          </a:p>
        </p:txBody>
      </p:sp>
      <p:sp>
        <p:nvSpPr>
          <p:cNvPr id="15363" name="Содержимое 4"/>
          <p:cNvSpPr>
            <a:spLocks noGrp="1"/>
          </p:cNvSpPr>
          <p:nvPr>
            <p:ph idx="1"/>
          </p:nvPr>
        </p:nvSpPr>
        <p:spPr>
          <a:xfrm>
            <a:off x="383110" y="2547816"/>
            <a:ext cx="8417013" cy="221175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      </a:t>
            </a:r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        </a:t>
            </a:r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(ст.63 Семейного кодекса РФ)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Родители не вправе причинять вред физическому и психическому здоровью детей, их нравственному развитию. Способы воспитания должны исключать пренебрежительное, жестокое, грубое, унижающее человеческое достоинство обращение, оскорбление или эксплуатацию детей.        </a:t>
            </a:r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      </a:t>
            </a:r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(ст. 65 Семейного кодекса РФ)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33909" y="4764431"/>
            <a:ext cx="8315413" cy="1464432"/>
          </a:xfrm>
          <a:prstGeom prst="rect">
            <a:avLst/>
          </a:prstGeom>
          <a:ln>
            <a:solidFill>
              <a:srgbClr val="7A7A7A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/>
            <a:r>
              <a:rPr kumimoji="0" lang="ru-RU" altLang="ru-RU" dirty="0" smtClean="0">
                <a:cs typeface="Arial" panose="020B0604020202020204" pitchFamily="34" charset="0"/>
              </a:rPr>
              <a:t>Лишение родительских прав (ст. 69 Семейного кодекса РФ) – в случае уклонение от выполнения обязанностей, злоупотребление родительскими правами, жестокое обращение, хронический алкоголизм или наркомания и т.д.</a:t>
            </a:r>
          </a:p>
          <a:p>
            <a:pPr fontAlgn="auto"/>
            <a:r>
              <a:rPr kumimoji="0" lang="ru-RU" altLang="ru-RU" dirty="0" smtClean="0">
                <a:cs typeface="Arial" panose="020B0604020202020204" pitchFamily="34" charset="0"/>
              </a:rPr>
              <a:t>Ограничение родительских прав (ст. 73 Семейного кодекса РФ) – если оставление ребенка с родителем опасно</a:t>
            </a:r>
            <a:endParaRPr kumimoji="0" lang="ru-RU" altLang="ru-RU" dirty="0" smtClean="0"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46967" y="3435979"/>
            <a:ext cx="7378577" cy="713031"/>
          </a:xfrm>
        </p:spPr>
        <p:txBody>
          <a:bodyPr/>
          <a:lstStyle/>
          <a:p>
            <a:r>
              <a:rPr lang="ru-RU" altLang="ru-RU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Обязанности родителей по защите прав и интересов детей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07071" y="5291180"/>
            <a:ext cx="81422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ru-RU" sz="2000" dirty="0">
                <a:latin typeface="+mj-lt"/>
                <a:ea typeface="+mj-ea"/>
              </a:rPr>
              <a:t>Родители являются законными представителями своих детей и выступают в защиту их прав и интересов в отношениях с любыми физическими и юридическими лицами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2381" y="15648"/>
            <a:ext cx="70441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7"/>
            <a:r>
              <a:rPr lang="ru-RU" altLang="ru-RU" sz="4200" dirty="0">
                <a:latin typeface="+mj-lt"/>
                <a:ea typeface="+mj-ea"/>
              </a:rPr>
              <a:t>Осуществление родительских прав</a:t>
            </a:r>
            <a:endParaRPr lang="ru-RU" sz="4200" dirty="0">
              <a:latin typeface="+mj-lt"/>
              <a:ea typeface="+mj-e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576503"/>
            <a:ext cx="8251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altLang="ru-RU" dirty="0">
                <a:latin typeface="+mj-lt"/>
                <a:ea typeface="+mj-ea"/>
              </a:rPr>
              <a:t>Основополагающий принцип осуществления родительских прав - обеспечение прав и интересов ребенка.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52400" y="2222834"/>
            <a:ext cx="83677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News Gothic MT" pitchFamily="-8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r>
              <a:rPr lang="ru-RU" altLang="ru-RU" dirty="0">
                <a:latin typeface="+mj-lt"/>
                <a:ea typeface="+mj-ea"/>
              </a:rPr>
              <a:t>Способы воспитания детей должны исключать пренебрежительное, жестокое, грубое, унижающее человеческое достоинство обращение, оскорбление или эксплуатацию детей.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азвание 3"/>
          <p:cNvSpPr>
            <a:spLocks noGrp="1"/>
          </p:cNvSpPr>
          <p:nvPr>
            <p:ph type="title"/>
          </p:nvPr>
        </p:nvSpPr>
        <p:spPr>
          <a:xfrm>
            <a:off x="484710" y="65857"/>
            <a:ext cx="7055380" cy="140053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Ответственность родителей в сфере образования 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>
          <a:xfrm>
            <a:off x="484710" y="2215662"/>
            <a:ext cx="8440616" cy="2250837"/>
          </a:xfrm>
          <a:ln>
            <a:solidFill>
              <a:srgbClr val="7A7A7A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alt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Несовершеннолетние до 18 лет обязаны получить основное общее образование (Закон РФ «Об образовании» ст. 19.3 и 19.4)</a:t>
            </a:r>
          </a:p>
          <a:p>
            <a:pPr marL="0" indent="0" eaLnBrk="1" hangingPunct="1"/>
            <a:r>
              <a:rPr lang="ru-RU" alt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Родители </a:t>
            </a:r>
            <a:r>
              <a:rPr lang="ru-RU" altLang="ru-RU" sz="1900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обязаны обеспечить </a:t>
            </a:r>
            <a:r>
              <a:rPr lang="ru-RU" alt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детям до 18 лет получение среднего (полного) общего образования и выполнять Устав ОУ (Закон РФ «Об образовании» ст. 52.2 и 52.3; Семейный кодекс РФ ст.63)</a:t>
            </a:r>
          </a:p>
          <a:p>
            <a:pPr marL="0" indent="0" eaLnBrk="1" hangingPunct="1"/>
            <a:r>
              <a:rPr lang="ru-RU" alt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Родители обучающихся </a:t>
            </a:r>
            <a:r>
              <a:rPr lang="ru-RU" altLang="ru-RU" sz="1900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несут ответственность </a:t>
            </a:r>
            <a:r>
              <a:rPr lang="ru-RU" altLang="ru-RU" sz="1900" dirty="0" smtClean="0">
                <a:solidFill>
                  <a:schemeClr val="tx1"/>
                </a:solidFill>
                <a:cs typeface="Arial" panose="020B0604020202020204" pitchFamily="34" charset="0"/>
              </a:rPr>
              <a:t>за их воспитание, получение ими основного общего образования (Семейный кодекс РФ ст.63)</a:t>
            </a:r>
          </a:p>
          <a:p>
            <a:pPr marL="0" indent="0" eaLnBrk="1" hangingPunct="1"/>
            <a:endParaRPr lang="ru-RU" altLang="ru-RU" sz="1900" dirty="0" smtClean="0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710" y="5214779"/>
            <a:ext cx="8632249" cy="174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altLang="ru-RU" dirty="0">
                <a:latin typeface="+mj-lt"/>
                <a:ea typeface="+mj-ea"/>
              </a:rPr>
              <a:t>За неисполнение родителями обязанностей по содержанию, воспитанию, обучению несовершеннолетнего  влечет за собой административную ответственность и предусматривает штраф до пяти минимальных размеров </a:t>
            </a:r>
            <a:r>
              <a:rPr lang="ru-RU" altLang="ru-RU" sz="1900" dirty="0">
                <a:latin typeface="+mj-lt"/>
                <a:ea typeface="+mj-ea"/>
              </a:rPr>
              <a:t>оплаты</a:t>
            </a:r>
            <a:r>
              <a:rPr lang="ru-RU" altLang="ru-RU" dirty="0">
                <a:latin typeface="+mj-lt"/>
                <a:ea typeface="+mj-ea"/>
              </a:rPr>
              <a:t> труда ((Закон РФ «Об образовании» </a:t>
            </a:r>
            <a:r>
              <a:rPr lang="ru-RU" altLang="ru-RU" dirty="0" smtClean="0">
                <a:latin typeface="+mj-lt"/>
                <a:ea typeface="+mj-ea"/>
              </a:rPr>
              <a:t>ст.52</a:t>
            </a:r>
            <a:r>
              <a:rPr lang="ru-RU" altLang="ru-RU" dirty="0">
                <a:latin typeface="+mj-lt"/>
                <a:ea typeface="+mj-ea"/>
              </a:rPr>
              <a:t>; КоАП РФ ст.5.35)</a:t>
            </a:r>
          </a:p>
          <a:p>
            <a:pPr defTabSz="457207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ru-RU" altLang="ru-RU" sz="2000" dirty="0">
              <a:latin typeface="+mj-lt"/>
              <a:ea typeface="+mj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3210" y="57885"/>
            <a:ext cx="8242300" cy="2974975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kumimoji="1" lang="ru-RU" altLang="ru-RU" sz="5400" dirty="0">
                <a:solidFill>
                  <a:schemeClr val="tx1"/>
                </a:solidFill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6148" name="Picture 4" descr="https://image.jimcdn.com/app/cms/image/transf/none/path/s5b8a72add1993069/image/ic0618846ded4eed7/version/1537276887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238" l="726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8" y="3480179"/>
            <a:ext cx="5404515" cy="337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ppt/theme/themeOverride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D0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542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News Gothic MT</vt:lpstr>
      <vt:lpstr>Wingdings</vt:lpstr>
      <vt:lpstr>Wingdings 2</vt:lpstr>
      <vt:lpstr>Wingdings 3</vt:lpstr>
      <vt:lpstr>Ион</vt:lpstr>
      <vt:lpstr>ПРАВОВЫЕ АСПЕКТЫ, СВЯЗАННЫЕ С ОТВЕТСТВЕННОСТЬЮ РОДИТЕЛЕЙ ЗА ВОСПИТАНИЕ ДЕТЕЙ</vt:lpstr>
      <vt:lpstr>Права родителей </vt:lpstr>
      <vt:lpstr>Уголовно-правовая ответственность родителей</vt:lpstr>
      <vt:lpstr>Административная ответственность родителей </vt:lpstr>
      <vt:lpstr>Гражданско-правовая ответственность родителей </vt:lpstr>
      <vt:lpstr>Ответственность родителей по Семейному кодексу РФ</vt:lpstr>
      <vt:lpstr>Обязанности родителей по защите прав и интересов детей</vt:lpstr>
      <vt:lpstr>Ответственность родителей в сфере образования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ПРОСВЕЩЕНИЕ</dc:title>
  <dc:creator>Лунежка</dc:creator>
  <cp:lastModifiedBy>Юлия Олеговна</cp:lastModifiedBy>
  <cp:revision>21</cp:revision>
  <dcterms:created xsi:type="dcterms:W3CDTF">2012-11-07T06:26:53Z</dcterms:created>
  <dcterms:modified xsi:type="dcterms:W3CDTF">2022-10-30T22:26:52Z</dcterms:modified>
</cp:coreProperties>
</file>