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82" r:id="rId3"/>
    <p:sldId id="281" r:id="rId4"/>
    <p:sldId id="261" r:id="rId5"/>
    <p:sldId id="283" r:id="rId6"/>
    <p:sldId id="262" r:id="rId7"/>
    <p:sldId id="266" r:id="rId8"/>
    <p:sldId id="284" r:id="rId9"/>
    <p:sldId id="269" r:id="rId10"/>
    <p:sldId id="270" r:id="rId11"/>
    <p:sldId id="271" r:id="rId12"/>
    <p:sldId id="272" r:id="rId13"/>
    <p:sldId id="273" r:id="rId14"/>
    <p:sldId id="285" r:id="rId15"/>
    <p:sldId id="286" r:id="rId16"/>
    <p:sldId id="287" r:id="rId17"/>
    <p:sldId id="288" r:id="rId18"/>
    <p:sldId id="289" r:id="rId19"/>
    <p:sldId id="277" r:id="rId20"/>
    <p:sldId id="278" r:id="rId21"/>
    <p:sldId id="290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0F3F2-F12B-4FEB-9FAE-53E0CF950C3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E165-503B-43DF-A6B9-5F52F0755C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Детский сад призван осуществлять всестороннее развитие детей дошкольного возраста. Наряду с физическим, умственным и нравственным развитием значительное место в работе детского сада занимает художественно-эстетическое развитие. Педагоги дошкольных учреждений уделяют большое внимание разным сторонам эстетического развития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концу старшего дошкольного возраста дети могут более сосредоточенно слушать музыкальные и литературные произведения, рассматривать произведения изобразительного искусства, а также более глубоко их воспринимать, сопереживать, сочувствовать положительному, доброму и осуждать зло.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 развиваются художественно-творческие способности, дети сами придумывают загадки, сочиняют стихи, сказки, песни, пляски, создают аппликации, рисуют, лепят. У них появляется оценочное отношение к творческим проявлениям, как своих сверстников, так и со своим собственным.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 методов  затрагивающих художественное  воспитание выделяют  следующие: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методы формирования эстетического сознания (побуждение к сопереживанию, формирование эмоциональной отзывчивости на прекрасное, метод убеждения);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методы организации художественной деятельности, к ним относятся метод приучения, упражнения в практических действиях: данные методы направлены на развитие эстетического восприятия и вкуса;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метод стимулирования и активизации художественного творчества - к ним принято относить методы поисковых ситуаций, творческих заданий, побуждения детей к творческим проявлениям;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метод схематизации или символического моделирования с помощью пиктограмм — метод позволяющий интегрировать линии развития музыкальной и речевой, художественной и речевой, коммуникативной деятельности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Популярен сегодня метод проектов, в последнее время активно используется в практике работы ДОУ и иногда серьёзно конкурирующий с занятиями, он представляет собой альтернативную форму организованного обучения. Его использование характеризует поиск воспитателями новых форм организации процесса обучения и проведение организованных форм образовательной деятельности. Тема проекта выбирается совместно с детьми, в проекте участвуют родители и тем самым становятся участниками образовательного процесса. По окончанию проекта совместное обсуждение результатов и того нового, что дети узнали и чему научились, что сделали своими руками.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8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1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Эстетическое развитие осуществляется под влиянием действительности (природы, быта, труда и общественной жизни) и искусства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(музыки, литературы, театра, произведений художественно-декоративного творчества). Использование в художественно-эстетическом развитии ребенка различных видов искусства дает возможность для личностного развития, активизирует творческий процесс, углубляет эмоции, развивает чувства, интеллект.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Эстетические свойства личности не являются врожденными, но начинают развиваться с самого раннего возраста в условиях социального окружения и активного педагогического руководства.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изобразительной деятельности дети от простейших действий с карандашом, глиной переходят к изображению, узнаванию, называнию, образному восприятию полученных форм. Ассоциативные образы, возникшие у детей по цвету, пятнам, линиям, форме, под влиянием обучения приобретают все преднамеренный характер изображения. Дети овладевают простейшими навыками не только в изобразительной, но и в музыкальной деятельности, позволяющими им добиваться образности в изображаемом, самостоятельности и первоначального проявления творческой активности.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замечают связь между содержанием произведения и его выразительно-изобразительными средствами. У них возникает предпочтение конкретных произведений и определенных жанров, возникает стремление сравнивать произведения, сопоставлять только что услышанное со знакомым и подходить к некоторым обобщениям.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хорошо отличают стихи от прозы, различают некоторые виды и жанры произведений литературного, музыкального и изобразительного творчества (сказку от рассказа, марш от пляски, колыбельную песню от плясовой и т.д.). У них отчетливо проявляется стремление к творчеству, самостоятельному решению поставленной задачи в изобразительной, музыкальной, театрализованной деятельности. Дети становятся способными сознательно добиваться выразительности образа в танце, в пении, в драматизации.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концу старшего дошкольного возраста дети могут более сосредоточенно слушать музыкальные и литературные произведения, рассматривать произведения изобразительного искусства, а также более глубоко их воспринимать, сопереживать, сочувствовать положительному, доброму и осуждать зло.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165-503B-43DF-A6B9-5F52F0755C0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571612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Формы и методы художественно-эстетического воспитания дошкольников.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4581128"/>
            <a:ext cx="4508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Подготовила:</a:t>
            </a:r>
          </a:p>
          <a:p>
            <a:pPr algn="r"/>
            <a:r>
              <a:rPr lang="ru-RU" sz="2400" i="1" dirty="0"/>
              <a:t>м</a:t>
            </a:r>
            <a:r>
              <a:rPr lang="ru-RU" sz="2400" i="1" dirty="0" smtClean="0"/>
              <a:t>узыкальный руководитель</a:t>
            </a:r>
          </a:p>
          <a:p>
            <a:pPr algn="r"/>
            <a:r>
              <a:rPr lang="ru-RU" sz="2400" i="1" dirty="0" smtClean="0"/>
              <a:t>Иванова Е.В.</a:t>
            </a:r>
          </a:p>
          <a:p>
            <a:pPr algn="r"/>
            <a:r>
              <a:rPr lang="ru-RU" sz="2400" i="1" dirty="0" smtClean="0"/>
              <a:t>МАДОУ № 47 «Дельфин».</a:t>
            </a:r>
            <a:endParaRPr lang="ru-RU" sz="2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Особенности художественно- эстетического восприятия детей средней группы: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отличают стихи от прозы,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различают некоторые виды и жанры произведений литературного, музыкального и изобразительного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проявляется стремление к творчеству, самостоятельному решению поставленной задачи в изобразительной, музыкальной, театрализованной деятельности. </a:t>
            </a:r>
          </a:p>
          <a:p>
            <a:endParaRPr lang="ru-RU" dirty="0"/>
          </a:p>
        </p:txBody>
      </p:sp>
      <p:pic>
        <p:nvPicPr>
          <p:cNvPr id="4" name="Рисунок 3" descr="C:\Users\Admin\Pictures\для педсоветов\Новая папка\f 1 Convite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9" y="116632"/>
            <a:ext cx="8912757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157192"/>
            <a:ext cx="2088232" cy="72008"/>
          </a:xfrm>
        </p:spPr>
        <p:txBody>
          <a:bodyPr>
            <a:noAutofit/>
          </a:bodyPr>
          <a:lstStyle/>
          <a:p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476673"/>
            <a:ext cx="5688632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b="1" dirty="0" smtClean="0"/>
              <a:t>Художественная </a:t>
            </a:r>
            <a:r>
              <a:rPr lang="ru-RU" sz="2400" b="1" dirty="0"/>
              <a:t>деятельность</a:t>
            </a:r>
            <a:r>
              <a:rPr lang="ru-RU" sz="2400" dirty="0"/>
              <a:t> –  деятельность специфическая для детей,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которой ребёнок наиболее полно может раскрыть себя, свои возможности, ощутить продукт своей деятельности (рисунки, поделки), одним словом реализовать себя как творческая личность.</a:t>
            </a:r>
          </a:p>
        </p:txBody>
      </p:sp>
      <p:pic>
        <p:nvPicPr>
          <p:cNvPr id="8" name="Рисунок 7" descr="C:\Users\Admin\Pictures\Детский сад Дельфин\2020 Дельфин\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9"/>
            <a:ext cx="299573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Pictures\Детский сад Дельфин\2020 Дельфин\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00" y="2971788"/>
            <a:ext cx="4061048" cy="340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            Организованные формы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            образовательной деятельности </a:t>
            </a:r>
            <a:r>
              <a:rPr lang="ru-RU" sz="2400" b="1" dirty="0">
                <a:latin typeface="+mn-lt"/>
              </a:rPr>
              <a:t>(НОД). 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В </a:t>
            </a:r>
            <a:r>
              <a:rPr lang="ru-RU" sz="2400" dirty="0"/>
              <a:t>соответствии с ФГОС ДО </a:t>
            </a:r>
            <a:r>
              <a:rPr lang="ru-RU" sz="2400" b="1" dirty="0"/>
              <a:t>НОД</a:t>
            </a:r>
            <a:r>
              <a:rPr lang="ru-RU" sz="2400" dirty="0"/>
              <a:t> организуется в форме игры под прямым руководством взрослого: игра-беседа, игровые обучающие ситуации, игра-занятие, игра-драматизация, игра экспериментирование.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Admin\Pictures\Детский сад Дельфин\2020 Дельфин\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91" y="3284984"/>
            <a:ext cx="3240360" cy="265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Pictures\Детский сад Дельфин\IMG_07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051080"/>
            <a:ext cx="3148911" cy="233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6419056" cy="28803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Игра</a:t>
            </a:r>
            <a:r>
              <a:rPr lang="ru-RU" sz="2400" dirty="0">
                <a:latin typeface="+mn-lt"/>
              </a:rPr>
              <a:t> в осуществлении художественно-эстетического воспитания детей выступает в качестве средства интеграции всех видов искусства и художественно-творческой деятельности. </a:t>
            </a:r>
            <a:r>
              <a:rPr lang="ru-RU" sz="2400" b="1" i="1" dirty="0">
                <a:latin typeface="+mn-lt"/>
              </a:rPr>
              <a:t>Разнообразные виды игр</a:t>
            </a:r>
            <a:r>
              <a:rPr lang="ru-RU" sz="2400" b="1" dirty="0">
                <a:latin typeface="+mn-lt"/>
              </a:rPr>
              <a:t>: </a:t>
            </a:r>
            <a:r>
              <a:rPr lang="ru-RU" sz="2400" dirty="0">
                <a:latin typeface="+mn-lt"/>
              </a:rPr>
              <a:t>дидактические, подвижные, сюжетно-ролевые, игры-драматизации и др.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501008"/>
            <a:ext cx="7043758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Admin\Pictures\Детский сад Дельфин\2020 Дельфин\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338945"/>
            <a:ext cx="3577030" cy="26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Pictures\Детский сад Дельфин\8 марта 2020\гр.4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46" y="3546764"/>
            <a:ext cx="2988154" cy="24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941168"/>
            <a:ext cx="3024336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76673"/>
            <a:ext cx="6696744" cy="30963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</a:t>
            </a:r>
            <a:r>
              <a:rPr lang="ru-RU" sz="2400" b="1" dirty="0" smtClean="0"/>
              <a:t>Выставки </a:t>
            </a:r>
            <a:r>
              <a:rPr lang="ru-RU" sz="2400" b="1" dirty="0"/>
              <a:t>детских работ</a:t>
            </a:r>
            <a:r>
              <a:rPr lang="ru-RU" sz="2400" dirty="0"/>
              <a:t> формируют эмоциональное отношение детей и их родителей к продуктивной деятельности, дети начинают дорожить своими работами, учатся сравнивать свои работы с работами других детей, стремятся к хорошему результату.</a:t>
            </a:r>
          </a:p>
        </p:txBody>
      </p:sp>
      <p:pic>
        <p:nvPicPr>
          <p:cNvPr id="5" name="Рисунок 4" descr="C:\Users\Admin\Pictures\Детский сад Дельфин\2019 8 марта гр.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392488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" y="4080363"/>
            <a:ext cx="2795089" cy="2777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2556002"/>
            <a:ext cx="3283775" cy="1545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1" y="4023544"/>
            <a:ext cx="2375625" cy="17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624736" cy="43204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Экскурсии</a:t>
            </a:r>
            <a:r>
              <a:rPr lang="ru-RU" sz="2400" dirty="0">
                <a:latin typeface="+mn-lt"/>
              </a:rPr>
              <a:t> включают</a:t>
            </a:r>
            <a:r>
              <a:rPr lang="ru-RU" sz="2400" dirty="0" smtClean="0">
                <a:latin typeface="+mn-lt"/>
              </a:rPr>
              <a:t>: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- </a:t>
            </a:r>
            <a:r>
              <a:rPr lang="ru-RU" sz="2400" dirty="0">
                <a:latin typeface="+mn-lt"/>
              </a:rPr>
              <a:t>подготовку воспитателя (разработку программных задач, подбор материала и т.д.) и детей к экскурсии;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использование взрослым разнообразных методов и приёмов организации детского восприятия;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организацию разнообразной художественно-эстетической деятельности детей на экскурсии или после неё.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9" y="3789040"/>
            <a:ext cx="2016224" cy="2688299"/>
          </a:xfrm>
          <a:prstGeom prst="rect">
            <a:avLst/>
          </a:prstGeom>
        </p:spPr>
      </p:pic>
      <p:pic>
        <p:nvPicPr>
          <p:cNvPr id="4" name="Содержимое 3" descr="2c0683.jpg"/>
          <p:cNvPicPr>
            <a:picLocks noChangeAspect="1"/>
          </p:cNvPicPr>
          <p:nvPr/>
        </p:nvPicPr>
        <p:blipFill>
          <a:blip r:embed="rId3" cstate="print"/>
          <a:srcRect l="3832" t="7260" b="7506"/>
          <a:stretch>
            <a:fillRect/>
          </a:stretch>
        </p:blipFill>
        <p:spPr>
          <a:xfrm>
            <a:off x="3659470" y="4443998"/>
            <a:ext cx="3265220" cy="217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41" y="3789040"/>
            <a:ext cx="2278495" cy="1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42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>                 Праздники </a:t>
            </a:r>
            <a:r>
              <a:rPr lang="ru-RU" sz="3200" b="1" dirty="0">
                <a:latin typeface="+mn-lt"/>
              </a:rPr>
              <a:t>и развлечения.</a:t>
            </a:r>
            <a:r>
              <a:rPr lang="ru-RU" sz="3200" dirty="0">
                <a:latin typeface="+mn-lt"/>
              </a:rPr>
              <a:t> </a:t>
            </a:r>
          </a:p>
        </p:txBody>
      </p:sp>
      <p:pic>
        <p:nvPicPr>
          <p:cNvPr id="3" name="Рисунок 2" descr="C:\Users\Admin\Pictures\Детский сад Дельфин\IMG_42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3516411" cy="293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Pictures\Детский сад Дельфин\выпускной 20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429000"/>
            <a:ext cx="3765105" cy="261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55" y="1400913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4126759"/>
            <a:ext cx="3096344" cy="23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96744" cy="56166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Методы развития </a:t>
            </a:r>
            <a:r>
              <a:rPr lang="ru-RU" sz="2400" b="1" dirty="0" smtClean="0">
                <a:latin typeface="+mn-lt"/>
              </a:rPr>
              <a:t>- </a:t>
            </a:r>
            <a:r>
              <a:rPr lang="ru-RU" sz="2400" dirty="0" smtClean="0">
                <a:latin typeface="+mn-lt"/>
              </a:rPr>
              <a:t>способы упорядоченной взаимосвязанной деятельности педагога и обучаемых,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направленной на решение задач воспитания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и развития в процессе обучения.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   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</a:t>
            </a:r>
            <a:r>
              <a:rPr lang="ru-RU" sz="3600" b="1" dirty="0" smtClean="0">
                <a:latin typeface="+mn-lt"/>
              </a:rPr>
              <a:t>Наглядные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   Словесные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Игровые</a:t>
            </a:r>
            <a:endParaRPr lang="ru-RU" sz="3600" b="1" dirty="0">
              <a:latin typeface="+mn-lt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569893" y="3821463"/>
            <a:ext cx="753260" cy="374429"/>
          </a:xfrm>
          <a:prstGeom prst="notchedRightArrow">
            <a:avLst>
              <a:gd name="adj1" fmla="val 26911"/>
              <a:gd name="adj2" fmla="val 209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567871" y="4408446"/>
            <a:ext cx="753260" cy="360040"/>
          </a:xfrm>
          <a:prstGeom prst="notchedRightArrow">
            <a:avLst>
              <a:gd name="adj1" fmla="val 26911"/>
              <a:gd name="adj2" fmla="val 209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567871" y="4914944"/>
            <a:ext cx="753260" cy="360040"/>
          </a:xfrm>
          <a:prstGeom prst="notchedRightArrow">
            <a:avLst>
              <a:gd name="adj1" fmla="val 26911"/>
              <a:gd name="adj2" fmla="val 209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85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285384" cy="18002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n-lt"/>
              </a:rPr>
              <a:t>Основным методом </a:t>
            </a:r>
            <a:r>
              <a:rPr lang="ru-RU" sz="2800" dirty="0" smtClean="0">
                <a:latin typeface="+mn-lt"/>
              </a:rPr>
              <a:t>развития </a:t>
            </a:r>
            <a:r>
              <a:rPr lang="ru-RU" sz="2800" dirty="0">
                <a:latin typeface="+mn-lt"/>
              </a:rPr>
              <a:t>и </a:t>
            </a:r>
            <a:r>
              <a:rPr lang="ru-RU" sz="2800" dirty="0" smtClean="0">
                <a:latin typeface="+mn-lt"/>
              </a:rPr>
              <a:t>дошкольников </a:t>
            </a:r>
            <a:r>
              <a:rPr lang="ru-RU" sz="2800" dirty="0">
                <a:latin typeface="+mn-lt"/>
              </a:rPr>
              <a:t>является - </a:t>
            </a:r>
            <a:r>
              <a:rPr lang="ru-RU" sz="2800" b="1" dirty="0">
                <a:latin typeface="+mn-lt"/>
              </a:rPr>
              <a:t>игровой.</a:t>
            </a:r>
            <a:r>
              <a:rPr lang="ru-RU" sz="2800" dirty="0">
                <a:latin typeface="+mn-lt"/>
              </a:rPr>
              <a:t> </a:t>
            </a:r>
          </a:p>
        </p:txBody>
      </p:sp>
      <p:pic>
        <p:nvPicPr>
          <p:cNvPr id="3" name="Рисунок 2" descr="C:\Users\Admin\Pictures\Детский сад Дельфин\работники дельфина\IMG_4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88274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Pictures\Детский сад Дельфин\2019 День Ро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32448" cy="293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56784" cy="22322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Методы   художественно-эстетического  воспитания</a:t>
            </a:r>
            <a:r>
              <a:rPr lang="ru-RU" sz="3200" b="1" dirty="0" smtClean="0">
                <a:latin typeface="+mn-lt"/>
              </a:rPr>
              <a:t>:</a:t>
            </a:r>
            <a:br>
              <a:rPr lang="ru-RU" sz="3200" b="1" dirty="0" smtClean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844824"/>
            <a:ext cx="640871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методы формирования эстетического сознания;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методы организации художественной деятельности;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метод стимулирования и активизации художественного творчества;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метод схематизации или символического моделирования с помощью пиктограмм.</a:t>
            </a:r>
          </a:p>
          <a:p>
            <a:endParaRPr lang="ru-RU" sz="2800" dirty="0"/>
          </a:p>
        </p:txBody>
      </p:sp>
      <p:pic>
        <p:nvPicPr>
          <p:cNvPr id="4" name="Рисунок 3" descr="C:\Users\Admin\Desktop\f 1 Convite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Admin\Pictures\для педсоветов\Новая папка\img1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87110"/>
            <a:ext cx="8928991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 descr="http://www.maam.ru/upload/blogs/0d756329737316231d39a1a03a2c1d10.jpg.jpg"/>
          <p:cNvPicPr/>
          <p:nvPr/>
        </p:nvPicPr>
        <p:blipFill>
          <a:blip r:embed="rId4" cstate="print"/>
          <a:srcRect l="20414" t="10072" r="6744" b="7194"/>
          <a:stretch>
            <a:fillRect/>
          </a:stretch>
        </p:blipFill>
        <p:spPr bwMode="auto">
          <a:xfrm>
            <a:off x="0" y="1916832"/>
            <a:ext cx="2646506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42.img.avito.st/1280x960/1246199842.jpg"/>
          <p:cNvPicPr/>
          <p:nvPr/>
        </p:nvPicPr>
        <p:blipFill>
          <a:blip r:embed="rId5" cstate="print"/>
          <a:srcRect b="11490"/>
          <a:stretch>
            <a:fillRect/>
          </a:stretch>
        </p:blipFill>
        <p:spPr bwMode="auto">
          <a:xfrm>
            <a:off x="6732241" y="4653136"/>
            <a:ext cx="2385182" cy="217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24" y="1996932"/>
            <a:ext cx="2673215" cy="2016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5" y="4934712"/>
            <a:ext cx="2532881" cy="16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        Метод проектов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proektniy_metod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1945" y="1126247"/>
            <a:ext cx="7083836" cy="531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d25a4245d978b768ba79468d81dd049_w960_h2048.jpg"/>
          <p:cNvPicPr>
            <a:picLocks noChangeAspect="1"/>
          </p:cNvPicPr>
          <p:nvPr/>
        </p:nvPicPr>
        <p:blipFill>
          <a:blip r:embed="rId2" cstate="print"/>
          <a:srcRect l="16393"/>
          <a:stretch>
            <a:fillRect/>
          </a:stretch>
        </p:blipFill>
        <p:spPr>
          <a:xfrm>
            <a:off x="1979712" y="692696"/>
            <a:ext cx="2812138" cy="2242342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79" y="2935038"/>
            <a:ext cx="4567647" cy="3421757"/>
          </a:xfrm>
          <a:prstGeom prst="rect">
            <a:avLst/>
          </a:prstGeom>
        </p:spPr>
      </p:pic>
      <p:pic>
        <p:nvPicPr>
          <p:cNvPr id="5" name="Рисунок 4" descr="261150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92696"/>
            <a:ext cx="4292536" cy="244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1345" y="2852936"/>
            <a:ext cx="32766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6" cstate="print"/>
          <a:srcRect l="11719" t="6977" r="10937"/>
          <a:stretch>
            <a:fillRect/>
          </a:stretch>
        </p:blipFill>
        <p:spPr>
          <a:xfrm>
            <a:off x="125331" y="4877294"/>
            <a:ext cx="2357454" cy="190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gorodetskie-tsvety.jpg"/>
          <p:cNvPicPr>
            <a:picLocks noChangeAspect="1"/>
          </p:cNvPicPr>
          <p:nvPr/>
        </p:nvPicPr>
        <p:blipFill>
          <a:blip r:embed="rId7" cstate="print"/>
          <a:srcRect l="5229" t="2416" r="2933" b="4538"/>
          <a:stretch>
            <a:fillRect/>
          </a:stretch>
        </p:blipFill>
        <p:spPr>
          <a:xfrm>
            <a:off x="6259424" y="4740956"/>
            <a:ext cx="1678794" cy="161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3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" y="87377"/>
            <a:ext cx="2351064" cy="14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73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116632"/>
            <a:ext cx="9169559" cy="6741368"/>
          </a:xfrm>
          <a:prstGeom prst="rect">
            <a:avLst/>
          </a:prstGeom>
        </p:spPr>
      </p:pic>
      <p:pic>
        <p:nvPicPr>
          <p:cNvPr id="7" name="Рисунок 6" descr="C:\Users\Admin\Pictures\для педсоветов\002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7560840" cy="231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0" y="5386908"/>
            <a:ext cx="1008112" cy="5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4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im0-tub-ru.yandex.net/i?id=22b7c41415bebb846b182947969e2481&amp;n=33&amp;h=190&amp;w=285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/>
          <a:srcRect l="1010" r="1010"/>
          <a:stretch>
            <a:fillRect/>
          </a:stretch>
        </p:blipFill>
        <p:spPr bwMode="auto">
          <a:xfrm>
            <a:off x="500034" y="714356"/>
            <a:ext cx="4451838" cy="302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im2-tub-ru.yandex.net/i?id=268127d62bc6d6b197736edeaeebac95&amp;n=33&amp;h=190&amp;w=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66"/>
            <a:ext cx="396786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143240" y="35716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Природа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307181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Быт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9464" name="Picture 8" descr="http://budennovsk.org/wp-content/uploads/2013/05/%D0%A2%D1%80%D1%83%D0%B4.jpg"/>
          <p:cNvPicPr>
            <a:picLocks noChangeAspect="1" noChangeArrowheads="1"/>
          </p:cNvPicPr>
          <p:nvPr/>
        </p:nvPicPr>
        <p:blipFill>
          <a:blip r:embed="rId5" cstate="print"/>
          <a:srcRect l="9989"/>
          <a:stretch>
            <a:fillRect/>
          </a:stretch>
        </p:blipFill>
        <p:spPr bwMode="auto">
          <a:xfrm>
            <a:off x="4857752" y="3429000"/>
            <a:ext cx="3862223" cy="27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www.smun.spb.ru/sites/default/files/de_vos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499083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357818" y="600076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Труд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36433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Общественная жизнь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u1.s.progorod76.ru/userfiles/picitem/img-20131231124814-558.jpg"/>
          <p:cNvPicPr>
            <a:picLocks noChangeAspect="1" noChangeArrowheads="1"/>
          </p:cNvPicPr>
          <p:nvPr/>
        </p:nvPicPr>
        <p:blipFill>
          <a:blip r:embed="rId2" cstate="print"/>
          <a:srcRect l="13630" r="15492"/>
          <a:stretch>
            <a:fillRect/>
          </a:stretch>
        </p:blipFill>
        <p:spPr bwMode="auto">
          <a:xfrm>
            <a:off x="0" y="-6749"/>
            <a:ext cx="4429092" cy="3350203"/>
          </a:xfrm>
          <a:prstGeom prst="rect">
            <a:avLst/>
          </a:prstGeom>
          <a:noFill/>
        </p:spPr>
      </p:pic>
      <p:pic>
        <p:nvPicPr>
          <p:cNvPr id="5" name="Picture 10" descr="http://www.newsn.ru/images/cms-image-000008005.jpg"/>
          <p:cNvPicPr>
            <a:picLocks noChangeAspect="1" noChangeArrowheads="1"/>
          </p:cNvPicPr>
          <p:nvPr/>
        </p:nvPicPr>
        <p:blipFill>
          <a:blip r:embed="rId3" cstate="print"/>
          <a:srcRect l="4545" t="10909" r="5454" b="5454"/>
          <a:stretch>
            <a:fillRect/>
          </a:stretch>
        </p:blipFill>
        <p:spPr bwMode="auto">
          <a:xfrm>
            <a:off x="4429092" y="0"/>
            <a:ext cx="4714908" cy="3286148"/>
          </a:xfrm>
          <a:prstGeom prst="rect">
            <a:avLst/>
          </a:prstGeom>
          <a:noFill/>
        </p:spPr>
      </p:pic>
      <p:pic>
        <p:nvPicPr>
          <p:cNvPr id="6" name="Picture 4" descr="https://im3-tub-ru.yandex.net/i?id=d2d8531e959f886ea56c22614168a6d2&amp;n=33&amp;h=190&amp;w=2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91919"/>
            <a:ext cx="5004048" cy="3581343"/>
          </a:xfrm>
          <a:prstGeom prst="rect">
            <a:avLst/>
          </a:prstGeom>
          <a:noFill/>
        </p:spPr>
      </p:pic>
      <p:pic>
        <p:nvPicPr>
          <p:cNvPr id="7" name="Picture 6" descr="https://im1-tub-ru.yandex.net/i?id=2bbdaa8310d8abbb15d2e79bad1ce360&amp;n=33&amp;h=190&amp;w=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259" y="3265615"/>
            <a:ext cx="4478312" cy="3376507"/>
          </a:xfrm>
          <a:prstGeom prst="rect">
            <a:avLst/>
          </a:prstGeom>
          <a:noFill/>
        </p:spPr>
      </p:pic>
      <p:pic>
        <p:nvPicPr>
          <p:cNvPr id="8" name="Picture 2" descr="https://im1-tub-ru.yandex.net/i?id=6c2e0931dbf49de84bcff7f06dad1a5b&amp;n=33&amp;h=190&amp;w=304"/>
          <p:cNvPicPr>
            <a:picLocks noChangeAspect="1" noChangeArrowheads="1"/>
          </p:cNvPicPr>
          <p:nvPr/>
        </p:nvPicPr>
        <p:blipFill>
          <a:blip r:embed="rId6" cstate="print"/>
          <a:srcRect l="4514" t="5556"/>
          <a:stretch>
            <a:fillRect/>
          </a:stretch>
        </p:blipFill>
        <p:spPr bwMode="auto">
          <a:xfrm>
            <a:off x="4337509" y="3218947"/>
            <a:ext cx="4806491" cy="3680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07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dmin\Pictures\для педсоветов\img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1" cy="662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3216"/>
            <a:ext cx="1567543" cy="922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051720" y="285728"/>
            <a:ext cx="6696744" cy="1487088"/>
          </a:xfrm>
        </p:spPr>
        <p:txBody>
          <a:bodyPr>
            <a:noAutofit/>
          </a:bodyPr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Художественно-эстетическое воспитание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предполагает: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3068960"/>
            <a:ext cx="7787208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Admin\Pictures\Scan\img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6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Pictures\для педсоветов\slide_3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419056" cy="263691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Форма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воспитания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 это способ организации воспитания, который осуществляется в определённом порядке и  режиме.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988839"/>
            <a:ext cx="3307719" cy="248078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8114" y="2199006"/>
            <a:ext cx="3752227" cy="2814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41950"/>
            <a:ext cx="3489241" cy="227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9628"/>
            <a:ext cx="3203848" cy="2402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81" y="4948425"/>
            <a:ext cx="2493052" cy="186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659</Words>
  <Application>Microsoft Office PowerPoint</Application>
  <PresentationFormat>Экран (4:3)</PresentationFormat>
  <Paragraphs>61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Художественно-эстетическое воспитание предполагает: </vt:lpstr>
      <vt:lpstr>Презентация PowerPoint</vt:lpstr>
      <vt:lpstr>Форма воспитания - это способ организации воспитания, который осуществляется в определённом порядке и  режиме. </vt:lpstr>
      <vt:lpstr>Особенности художественно- эстетического восприятия детей средней группы:</vt:lpstr>
      <vt:lpstr>Презентация PowerPoint</vt:lpstr>
      <vt:lpstr>             Организованные формы               образовательной деятельности (НОД). </vt:lpstr>
      <vt:lpstr> Игра в осуществлении художественно-эстетического воспитания детей выступает в качестве средства интеграции всех видов искусства и художественно-творческой деятельности. Разнообразные виды игр: дидактические, подвижные, сюжетно-ролевые, игры-драматизации и др. </vt:lpstr>
      <vt:lpstr>Презентация PowerPoint</vt:lpstr>
      <vt:lpstr>Экскурсии включают: - подготовку воспитателя (разработку программных задач, подбор материала и т.д.) и детей к экскурсии; - использование взрослым разнообразных методов и приёмов организации детского восприятия; - организацию разнообразной художественно-эстетической деятельности детей на экскурсии или после неё. </vt:lpstr>
      <vt:lpstr>                 Праздники и развлечения. </vt:lpstr>
      <vt:lpstr>Методы развития - способы упорядоченной взаимосвязанной деятельности педагога и обучаемых,  направленной на решение задач воспитания   и развития в процессе обучения.              Наглядные    Словесные Игровые</vt:lpstr>
      <vt:lpstr>Основным методом развития и дошкольников является - игровой. </vt:lpstr>
      <vt:lpstr>Методы   художественно-эстетического  воспитания: </vt:lpstr>
      <vt:lpstr>           Метод проектов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85</cp:revision>
  <dcterms:created xsi:type="dcterms:W3CDTF">2013-07-29T17:42:42Z</dcterms:created>
  <dcterms:modified xsi:type="dcterms:W3CDTF">2020-10-13T16:26:01Z</dcterms:modified>
</cp:coreProperties>
</file>