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6" r:id="rId4"/>
    <p:sldId id="275" r:id="rId5"/>
    <p:sldId id="276" r:id="rId6"/>
    <p:sldId id="277" r:id="rId7"/>
    <p:sldId id="278" r:id="rId8"/>
    <p:sldId id="268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9FD"/>
    <a:srgbClr val="C2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71" autoAdjust="0"/>
  </p:normalViewPr>
  <p:slideViewPr>
    <p:cSldViewPr snapToGrid="0">
      <p:cViewPr>
        <p:scale>
          <a:sx n="55" d="100"/>
          <a:sy n="55" d="100"/>
        </p:scale>
        <p:origin x="1714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A8D7F-EBD9-46E0-8824-B582BA5CE2F0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F36BE-B975-40ED-904A-352FDC63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2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0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6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3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4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9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0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4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68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F36BE-B975-40ED-904A-352FDC6302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0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6FB54-B317-F720-A3A7-E4EDC9265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0363B-C8B9-B175-F068-37B8DA7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B51D6-8884-2D16-A287-AD9D80E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0C9D7-168B-9D15-8164-E1F5B69B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737C9-60BA-4B4C-F82A-FB42E00C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5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F909F-3674-66FB-B411-39B39368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A5C2E4-9E0B-7182-CAB7-07446AEB8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76FDE-BABA-9220-ADA7-B798FC95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3A02F-CA02-3BBC-3795-AFBDC587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8C5A1-9342-26DC-3F4F-843749C5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2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7651C3-FC41-68C0-D12C-95563C1F7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6AE3DA-7DA2-8A43-421D-91562E289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66089-139F-0F3C-07A3-D2749D21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726D0-638F-1F19-C992-5DC71A3D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5E7F0-C001-715A-841C-9114085C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5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483E8-711C-5867-62A0-A74B5647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0F1E9-22A5-AF01-C052-DD4565FB8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BA61E-59A8-E7EE-F897-948CDD85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28CC3-0254-7FCF-CFB9-3C64BEC3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62A49-9B10-7F9A-0065-804EEE73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A1905-D206-42A6-C727-7F41404C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00341-54DD-FC4B-0597-B10A30C9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6B85-AD8F-C9FB-C32A-7AFD3EDE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96BB4-4AC3-6FE6-F110-6C28E3F5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AE913-775F-BA13-3005-23B15E35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60560-8394-2CE8-B4C3-9FC3CA32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9C9B4-358F-6BA3-247A-3115AF5C3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E1002B-84F3-5DA0-9B88-1A021AB0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035664-8418-91C0-B519-13356504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35AA70-1E9C-3CEA-156A-8166F1C8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81B9CA-6E14-FDDA-7BBE-214BFD11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3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619E-17FF-D50C-BCB4-BB743157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E7176A-7698-0A14-8841-D66A36BA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6F370D-D95E-0023-B901-09E74063D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A9A38F-0DE1-42B9-13B5-64626DD0B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1A4C69-0C0B-59C6-354F-2AC5560C5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570F36-1CAF-A9E3-C97C-09CBDF8F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4A4E61-163B-CE35-D38C-141D4DFC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4AE609-980C-6AAE-8215-46ED90B7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70D39-0E62-57FC-B981-32838244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E58EE-606F-DEFB-B83C-D5826C7E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2D9877-1C94-A417-8AF5-430EFD6B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D922A-3A1F-5620-90C3-3AC6C553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9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78F79C-04D7-3309-EFD1-4C780727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8D2B88-0D34-90FF-479A-287F9257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08554-5484-B104-4F55-3001562A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5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DF23C-20F4-5B5E-6554-5C7BFAF0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E1BAA-430D-4F3F-67D9-7E089575D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536568-F9A7-05DD-DCB5-E8E260712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9667-6602-40E0-E7BB-A07838DF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016309-A0BF-0D70-23A1-C186F996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B24650-3A54-BE91-4925-F6A02E72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07AE4-F6DE-0366-E6DC-88C855FD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431E3-4095-1A44-9D23-39F9C5872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27D6DD-4E1F-5BB9-61C1-7F93CFD67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1D841-819E-68FE-7AF5-79B082D6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E5480-7332-3CB3-B4C7-4D38E9DB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073169-55E6-B2C2-FAFD-4FEDABFB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6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4134-98EF-9D2F-9C38-59ADB2CA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D478A-AF0D-406A-6910-834B8287F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CE1C17-73E6-C0D8-C433-9AFEEB82F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4444-C649-42CB-8081-3B6B764E001C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D58A1-3508-3493-6549-D50D3591D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E3772-3A40-F7E1-799B-63BEDDC01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E83C-2D0A-44C8-9ABC-D779F81E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2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67377" y="387655"/>
            <a:ext cx="10304172" cy="853721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собрание в подготовительной к школе группе №8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353" y="1863819"/>
            <a:ext cx="10520196" cy="3233954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«Роль семьи в воспитании патриотических чувств у дошкольников»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72134" y="4841776"/>
            <a:ext cx="9713283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материала: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Устинова Юлия Олеговна,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кв. категории, МАДОУ 47 «Дельфин»,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Мытищи,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2023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8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cf3.ppt-online.org/files3/slide/z/zjnhNXEZVAG3BfIx70pqruewb64Sc9dg5KUD2L/slide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0" b="10308"/>
          <a:stretch/>
        </p:blipFill>
        <p:spPr bwMode="auto">
          <a:xfrm>
            <a:off x="1166957" y="845128"/>
            <a:ext cx="10193771" cy="55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7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Любовь к отцу и любовь к Отечеству тесно связаны между собой. В индоевропейских языках эти смыслы объединены в слове патриотизм. Патриот понимает под Отечеством не только место, где он родился и вырос, но и принадлежность к той общности, тому народу, той истории, в создании которых принимали участие его предки.  Понятие патриотизм включает в себя чувство ответственности перед обществом, чувство глубокой, духовной привязанности к семье, дому, Родине, родной природе, толерантное отношение к другим людям.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t="5675"/>
          <a:stretch/>
        </p:blipFill>
        <p:spPr bwMode="auto">
          <a:xfrm>
            <a:off x="2341419" y="110836"/>
            <a:ext cx="9227126" cy="67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40291" y="6262255"/>
            <a:ext cx="512618" cy="443345"/>
          </a:xfrm>
          <a:prstGeom prst="rect">
            <a:avLst/>
          </a:prstGeom>
          <a:solidFill>
            <a:srgbClr val="C2F3F8"/>
          </a:solidFill>
          <a:ln>
            <a:solidFill>
              <a:srgbClr val="CF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8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 Русский философ И.А.Ильин писал: «Есть на свете предметы, которые можно воспринимать только глазом (например, свет и цвет), есть такие предметы, которые доступны только уху или слуху (например, звук, пение); подобно этому есть такие предметы, которые могут быть восприняты, пережиты и приобретены только любовью… К таким предметам принадлежит и родина». Почему с человеком, который не любит свою Родину, бесполезно говорить о ней?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3" y="119784"/>
            <a:ext cx="9698183" cy="67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37273" y="6386945"/>
            <a:ext cx="512618" cy="332509"/>
          </a:xfrm>
          <a:prstGeom prst="rect">
            <a:avLst/>
          </a:prstGeom>
          <a:solidFill>
            <a:srgbClr val="C2F3F8"/>
          </a:solidFill>
          <a:ln>
            <a:solidFill>
              <a:srgbClr val="CF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5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Особенности патриотического воспитания в семье. Родовые традиции служения Отечеству  Величие и мощь России основывалась на родовых традициях служения Отечеству. Это служение может быть воинским, гражданским и духовным. Родовые традиции служения Отечеству передаются из рода в род благодаря патриотическому воспитанию в семье. Именно в семье происходит формирование у ребенка отношение к миру и обществу. От особенностей семейного воспитания во многом зависит, вырастет он самовлюбленным эгоистом или научиться любить других людей и свою Родину, научиться защищать ее интересы.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"/>
          <a:stretch/>
        </p:blipFill>
        <p:spPr bwMode="auto">
          <a:xfrm>
            <a:off x="2206047" y="171179"/>
            <a:ext cx="9455770" cy="65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5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 Семья – основной институт, где формируются патриотические чувства и сознание будущего гражданина. Первичность контакта родителей с ребенком, его продолжительность превращает семью в ведущий орган, воспитывающий патриота. Именно в семье возникает интерес к культуре, языку, истории своего народа, государства, к его традициям и обычаям, начинает формироваться личность.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b="8169"/>
          <a:stretch/>
        </p:blipFill>
        <p:spPr bwMode="auto">
          <a:xfrm>
            <a:off x="2549236" y="144246"/>
            <a:ext cx="9082815" cy="65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0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93" b="69167" l="18490" r="65781">
                        <a14:foregroundMark x1="45990" y1="17500" x2="45990" y2="17500"/>
                        <a14:foregroundMark x1="43698" y1="18056" x2="43698" y2="18056"/>
                        <a14:foregroundMark x1="41042" y1="17870" x2="41042" y2="17870"/>
                        <a14:foregroundMark x1="33802" y1="17222" x2="33802" y2="17222"/>
                        <a14:foregroundMark x1="39479" y1="17593" x2="39479" y2="17593"/>
                        <a14:foregroundMark x1="40365" y1="17500" x2="40365" y2="17500"/>
                        <a14:foregroundMark x1="35781" y1="18056" x2="35781" y2="18056"/>
                        <a14:foregroundMark x1="47969" y1="17037" x2="47969" y2="17037"/>
                        <a14:foregroundMark x1="49948" y1="17778" x2="49948" y2="17778"/>
                        <a14:foregroundMark x1="51823" y1="17500" x2="51823" y2="17500"/>
                      </a14:backgroundRemoval>
                    </a14:imgEffect>
                  </a14:imgLayer>
                </a14:imgProps>
              </a:ext>
            </a:extLst>
          </a:blip>
          <a:srcRect l="15758" t="19093" r="35454" b="31075"/>
          <a:stretch/>
        </p:blipFill>
        <p:spPr>
          <a:xfrm>
            <a:off x="928254" y="0"/>
            <a:ext cx="10996692" cy="631797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167745" y="2320635"/>
            <a:ext cx="3228109" cy="1905001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5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CF337-AEE8-753E-92E7-4F76C634B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556" l="4375" r="94271">
                        <a14:foregroundMark x1="47708" y1="14306" x2="47708" y2="14306"/>
                        <a14:foregroundMark x1="19583" y1="38333" x2="19583" y2="38333"/>
                        <a14:foregroundMark x1="20104" y1="33611" x2="20104" y2="33611"/>
                        <a14:foregroundMark x1="16979" y1="33472" x2="16979" y2="33472"/>
                        <a14:foregroundMark x1="20521" y1="33472" x2="20521" y2="33472"/>
                        <a14:foregroundMark x1="16250" y1="41528" x2="16250" y2="41528"/>
                        <a14:foregroundMark x1="22500" y1="41389" x2="22500" y2="41389"/>
                        <a14:foregroundMark x1="25208" y1="43750" x2="25208" y2="43750"/>
                        <a14:foregroundMark x1="21875" y1="31944" x2="21875" y2="31944"/>
                        <a14:foregroundMark x1="24479" y1="33889" x2="24479" y2="33889"/>
                        <a14:backgroundMark x1="26146" y1="36944" x2="26146" y2="36944"/>
                        <a14:backgroundMark x1="26354" y1="45000" x2="26354" y2="45000"/>
                        <a14:backgroundMark x1="26667" y1="60417" x2="26667" y2="60417"/>
                        <a14:backgroundMark x1="26458" y1="56528" x2="26458" y2="56528"/>
                        <a14:backgroundMark x1="17604" y1="47222" x2="17604" y2="47222"/>
                        <a14:backgroundMark x1="17604" y1="78333" x2="17604" y2="78333"/>
                        <a14:backgroundMark x1="18958" y1="79444" x2="18958" y2="79444"/>
                        <a14:backgroundMark x1="26667" y1="43333" x2="26667" y2="43333"/>
                        <a14:backgroundMark x1="26667" y1="38333" x2="26667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90" r="5264" b="6469"/>
          <a:stretch/>
        </p:blipFill>
        <p:spPr>
          <a:xfrm>
            <a:off x="1189244" y="277090"/>
            <a:ext cx="9813512" cy="63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2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2-01/1642916800_37-phonoteka-org-p-flag-rossii-fon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166" y="1032342"/>
            <a:ext cx="689956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Благодарим за </a:t>
            </a: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внимание и участие</a:t>
            </a:r>
            <a:endParaRPr lang="ru-RU" sz="7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 descr="https://lh3.googleusercontent.com/vMqt0CGc5gmipS4DtFS03P29iL4ML0I8w_5R0uFCFMtUHyyAmrWssdKEQBm_pQ-5_m0zq24m5ea8xzkT4tYFs-yAZ9j_Abcrzvh5ZnOBLBP_XcFlIqq0MrYAWGfwk1eLgdKbfObv7DWIh9KC6Lx2j5fuv-pOSsMGqwGjCarHEN0kNuB05LqO0rB4sYzbCBWwayeIM-pRfUOHEBBB8SuMcg3cLvTmq-qftjdjbmiZ9OQthv8THHmQflEg-11XMJcC3lwhGIt1ndIuu0zHWZ7mwdiO56-qrgaio-4nXZ1TmPXnfDmm0cdBBS2bVnqPeVjd6e6fzl5PpX5_3NtKNf9fkUzAFac_kY15_-HKe6EX3VvBDP_qvnCCrVFdwVhdMCA9zi5yi4qqyEtnnjQsVHRb7wu0JJLyyeAJShQ-zIns0BIRLFDggEEMnsYxeqMZzT0bMSzDpWhsj5eNceWb0llZKARCE26IiXcqF7IUjLYtP3vvx1_wHGdlhV4zT23QAKCedIJwDadl3C0TWQuFmOuGWVLFe5g23a2m-_Afs32MpGT_Y3NC3nggjZXFoFjK6JYaOJ6ENkRWyT738RpE0w_PBonTkF_Y5dNL136BMMSPdd2fi29msQvJUEkad1IZ0N5crqetr9jni51cuxelm9a70sxwewDycJKVqmK0pwfA8XfH0rjSJs6YKwgHlRw5DZcg-_c7spNHvHlyC2TT1ReHg9fWHjoOvt6M3bXc8hJ0qU85DSM5Q6e2fn4Myo1DViKbyisS6urAlkRNQ2bFZ9TKEIhUKfYfk6M9E0e0jCDSe3HlUEAf3oepsx6aWsKNNkmfGY7pskdLtBLYRlMHXHsBk-FTLlndLt54BYppf3pywv6KNnlraXmHpDFC6HmqRiy7vGnsi7NwJKWPm4IfhMm-V4Fbe_SQcV5jlY1NPhiupyb9G91h0g=w1160-h870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3984" r="1491" b="3118"/>
          <a:stretch/>
        </p:blipFill>
        <p:spPr bwMode="auto">
          <a:xfrm>
            <a:off x="6677891" y="2622793"/>
            <a:ext cx="4873449" cy="31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4655" y="5910304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Ноябрь 2022 г. </a:t>
            </a:r>
            <a:r>
              <a:rPr lang="ru-RU" dirty="0" err="1" smtClean="0"/>
              <a:t>Мытищинская</a:t>
            </a:r>
            <a:r>
              <a:rPr lang="ru-RU" dirty="0" smtClean="0"/>
              <a:t> </a:t>
            </a:r>
            <a:r>
              <a:rPr lang="ru-RU" dirty="0" err="1" smtClean="0"/>
              <a:t>галлерея</a:t>
            </a:r>
            <a:r>
              <a:rPr lang="ru-RU" dirty="0" smtClean="0"/>
              <a:t> искусств. </a:t>
            </a:r>
          </a:p>
          <a:p>
            <a:pPr algn="ctr"/>
            <a:r>
              <a:rPr lang="ru-RU" dirty="0" smtClean="0"/>
              <a:t>Дети 8 </a:t>
            </a:r>
            <a:r>
              <a:rPr lang="ru-RU" dirty="0" err="1" smtClean="0"/>
              <a:t>подг</a:t>
            </a:r>
            <a:r>
              <a:rPr lang="ru-RU" dirty="0" smtClean="0"/>
              <a:t>. группы с педагогом и родителями на выставке «Дымковская игрушка».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124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83</Words>
  <Application>Microsoft Office PowerPoint</Application>
  <PresentationFormat>Широкоэкранный</PresentationFormat>
  <Paragraphs>18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Родительское собрание в подготовительной к школе группе №8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ov.irina@yandex.ru</dc:creator>
  <cp:lastModifiedBy>Юлия Олеговна</cp:lastModifiedBy>
  <cp:revision>7</cp:revision>
  <dcterms:created xsi:type="dcterms:W3CDTF">2022-11-13T15:56:33Z</dcterms:created>
  <dcterms:modified xsi:type="dcterms:W3CDTF">2023-01-29T15:37:21Z</dcterms:modified>
</cp:coreProperties>
</file>