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sldIdLst>
    <p:sldId id="260" r:id="rId2"/>
    <p:sldId id="293" r:id="rId3"/>
    <p:sldId id="294" r:id="rId4"/>
    <p:sldId id="286" r:id="rId5"/>
    <p:sldId id="295" r:id="rId6"/>
    <p:sldId id="296" r:id="rId7"/>
    <p:sldId id="297" r:id="rId8"/>
    <p:sldId id="299" r:id="rId9"/>
    <p:sldId id="291" r:id="rId10"/>
    <p:sldId id="298" r:id="rId1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LOCHKA" initials="B" lastIdx="1" clrIdx="0">
    <p:extLst>
      <p:ext uri="{19B8F6BF-5375-455C-9EA6-DF929625EA0E}">
        <p15:presenceInfo xmlns:p15="http://schemas.microsoft.com/office/powerpoint/2012/main" userId="BELOCHK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68" y="1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ru-RU"/>
              <a:t>Образец заголовка</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A9FF6A4A-CA9F-4130-936E-1BB179CD744E}" type="datetimeFigureOut">
              <a:rPr lang="ru-RU" smtClean="0"/>
              <a:pPr/>
              <a:t>12.02.2023</a:t>
            </a:fld>
            <a:endParaRPr lang="ru-RU"/>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BE5DF0C3-5A80-4CA9-9E6E-0C602ED52848}" type="slidenum">
              <a:rPr lang="ru-RU" smtClean="0"/>
              <a:pPr/>
              <a:t>‹#›</a:t>
            </a:fld>
            <a:endParaRPr lang="ru-RU"/>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417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9FF6A4A-CA9F-4130-936E-1BB179CD744E}" type="datetimeFigureOut">
              <a:rPr lang="ru-RU" smtClean="0"/>
              <a:pPr/>
              <a:t>12.02.2023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E5DF0C3-5A80-4CA9-9E6E-0C602ED52848}" type="slidenum">
              <a:rPr lang="ru-RU" smtClean="0"/>
              <a:pPr/>
              <a:t>‹#›</a:t>
            </a:fld>
            <a:endParaRPr lang="ru-RU"/>
          </a:p>
        </p:txBody>
      </p:sp>
    </p:spTree>
    <p:extLst>
      <p:ext uri="{BB962C8B-B14F-4D97-AF65-F5344CB8AC3E}">
        <p14:creationId xmlns:p14="http://schemas.microsoft.com/office/powerpoint/2010/main" val="821833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9FF6A4A-CA9F-4130-936E-1BB179CD744E}" type="datetimeFigureOut">
              <a:rPr lang="ru-RU" smtClean="0"/>
              <a:pPr/>
              <a:t>12.02.2023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E5DF0C3-5A80-4CA9-9E6E-0C602ED52848}" type="slidenum">
              <a:rPr lang="ru-RU" smtClean="0"/>
              <a:pPr/>
              <a:t>‹#›</a:t>
            </a:fld>
            <a:endParaRPr lang="ru-RU"/>
          </a:p>
        </p:txBody>
      </p:sp>
    </p:spTree>
    <p:extLst>
      <p:ext uri="{BB962C8B-B14F-4D97-AF65-F5344CB8AC3E}">
        <p14:creationId xmlns:p14="http://schemas.microsoft.com/office/powerpoint/2010/main" val="1191486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A9FF6A4A-CA9F-4130-936E-1BB179CD744E}" type="datetimeFigureOut">
              <a:rPr lang="ru-RU" smtClean="0"/>
              <a:pPr/>
              <a:t>12.02.2023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E5DF0C3-5A80-4CA9-9E6E-0C602ED52848}" type="slidenum">
              <a:rPr lang="ru-RU" smtClean="0"/>
              <a:pPr/>
              <a:t>‹#›</a:t>
            </a:fld>
            <a:endParaRPr lang="ru-RU"/>
          </a:p>
        </p:txBody>
      </p:sp>
    </p:spTree>
    <p:extLst>
      <p:ext uri="{BB962C8B-B14F-4D97-AF65-F5344CB8AC3E}">
        <p14:creationId xmlns:p14="http://schemas.microsoft.com/office/powerpoint/2010/main" val="382734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ru-RU"/>
              <a:t>Образец заголовка</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A9FF6A4A-CA9F-4130-936E-1BB179CD744E}" type="datetimeFigureOut">
              <a:rPr lang="ru-RU" smtClean="0"/>
              <a:pPr/>
              <a:t>12.02.2023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E5DF0C3-5A80-4CA9-9E6E-0C602ED52848}" type="slidenum">
              <a:rPr lang="ru-RU" smtClean="0"/>
              <a:pPr/>
              <a:t>‹#›</a:t>
            </a:fld>
            <a:endParaRPr lang="ru-RU"/>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8108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A9FF6A4A-CA9F-4130-936E-1BB179CD744E}" type="datetimeFigureOut">
              <a:rPr lang="ru-RU" smtClean="0"/>
              <a:pPr/>
              <a:t>12.02.2023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E5DF0C3-5A80-4CA9-9E6E-0C602ED52848}" type="slidenum">
              <a:rPr lang="ru-RU" smtClean="0"/>
              <a:pPr/>
              <a:t>‹#›</a:t>
            </a:fld>
            <a:endParaRPr lang="ru-RU"/>
          </a:p>
        </p:txBody>
      </p:sp>
    </p:spTree>
    <p:extLst>
      <p:ext uri="{BB962C8B-B14F-4D97-AF65-F5344CB8AC3E}">
        <p14:creationId xmlns:p14="http://schemas.microsoft.com/office/powerpoint/2010/main" val="28936386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A9FF6A4A-CA9F-4130-936E-1BB179CD744E}" type="datetimeFigureOut">
              <a:rPr lang="ru-RU" smtClean="0"/>
              <a:pPr/>
              <a:t>12.02.2023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E5DF0C3-5A80-4CA9-9E6E-0C602ED52848}" type="slidenum">
              <a:rPr lang="ru-RU" smtClean="0"/>
              <a:pPr/>
              <a:t>‹#›</a:t>
            </a:fld>
            <a:endParaRPr lang="ru-RU"/>
          </a:p>
        </p:txBody>
      </p:sp>
    </p:spTree>
    <p:extLst>
      <p:ext uri="{BB962C8B-B14F-4D97-AF65-F5344CB8AC3E}">
        <p14:creationId xmlns:p14="http://schemas.microsoft.com/office/powerpoint/2010/main" val="2028032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A9FF6A4A-CA9F-4130-936E-1BB179CD744E}" type="datetimeFigureOut">
              <a:rPr lang="ru-RU" smtClean="0"/>
              <a:pPr/>
              <a:t>12.02.2023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E5DF0C3-5A80-4CA9-9E6E-0C602ED52848}" type="slidenum">
              <a:rPr lang="ru-RU" smtClean="0"/>
              <a:pPr/>
              <a:t>‹#›</a:t>
            </a:fld>
            <a:endParaRPr lang="ru-RU"/>
          </a:p>
        </p:txBody>
      </p:sp>
    </p:spTree>
    <p:extLst>
      <p:ext uri="{BB962C8B-B14F-4D97-AF65-F5344CB8AC3E}">
        <p14:creationId xmlns:p14="http://schemas.microsoft.com/office/powerpoint/2010/main" val="1988352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FF6A4A-CA9F-4130-936E-1BB179CD744E}" type="datetimeFigureOut">
              <a:rPr lang="ru-RU" smtClean="0"/>
              <a:pPr/>
              <a:t>12.02.2023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E5DF0C3-5A80-4CA9-9E6E-0C602ED52848}" type="slidenum">
              <a:rPr lang="ru-RU" smtClean="0"/>
              <a:pPr/>
              <a:t>‹#›</a:t>
            </a:fld>
            <a:endParaRPr lang="ru-RU"/>
          </a:p>
        </p:txBody>
      </p:sp>
    </p:spTree>
    <p:extLst>
      <p:ext uri="{BB962C8B-B14F-4D97-AF65-F5344CB8AC3E}">
        <p14:creationId xmlns:p14="http://schemas.microsoft.com/office/powerpoint/2010/main" val="1893635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a:t>Образец заголовка</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A9FF6A4A-CA9F-4130-936E-1BB179CD744E}" type="datetimeFigureOut">
              <a:rPr lang="ru-RU" smtClean="0"/>
              <a:pPr/>
              <a:t>12.02.2023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E5DF0C3-5A80-4CA9-9E6E-0C602ED52848}" type="slidenum">
              <a:rPr lang="ru-RU" smtClean="0"/>
              <a:pPr/>
              <a:t>‹#›</a:t>
            </a:fld>
            <a:endParaRPr lang="ru-RU"/>
          </a:p>
        </p:txBody>
      </p:sp>
    </p:spTree>
    <p:extLst>
      <p:ext uri="{BB962C8B-B14F-4D97-AF65-F5344CB8AC3E}">
        <p14:creationId xmlns:p14="http://schemas.microsoft.com/office/powerpoint/2010/main" val="1117643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A9FF6A4A-CA9F-4130-936E-1BB179CD744E}" type="datetimeFigureOut">
              <a:rPr lang="ru-RU" smtClean="0"/>
              <a:pPr/>
              <a:t>12.02.2023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E5DF0C3-5A80-4CA9-9E6E-0C602ED52848}" type="slidenum">
              <a:rPr lang="ru-RU" smtClean="0"/>
              <a:pPr/>
              <a:t>‹#›</a:t>
            </a:fld>
            <a:endParaRPr lang="ru-RU"/>
          </a:p>
        </p:txBody>
      </p:sp>
    </p:spTree>
    <p:extLst>
      <p:ext uri="{BB962C8B-B14F-4D97-AF65-F5344CB8AC3E}">
        <p14:creationId xmlns:p14="http://schemas.microsoft.com/office/powerpoint/2010/main" val="1349559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A9FF6A4A-CA9F-4130-936E-1BB179CD744E}" type="datetimeFigureOut">
              <a:rPr lang="ru-RU" smtClean="0"/>
              <a:pPr/>
              <a:t>12.02.2023</a:t>
            </a:fld>
            <a:endParaRPr lang="ru-RU"/>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endParaRPr lang="ru-RU"/>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BE5DF0C3-5A80-4CA9-9E6E-0C602ED52848}" type="slidenum">
              <a:rPr lang="ru-RU" smtClean="0"/>
              <a:pPr/>
              <a:t>‹#›</a:t>
            </a:fld>
            <a:endParaRPr lang="ru-RU"/>
          </a:p>
        </p:txBody>
      </p:sp>
    </p:spTree>
    <p:extLst>
      <p:ext uri="{BB962C8B-B14F-4D97-AF65-F5344CB8AC3E}">
        <p14:creationId xmlns:p14="http://schemas.microsoft.com/office/powerpoint/2010/main" val="2533774221"/>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90442" y="175116"/>
            <a:ext cx="11073630" cy="1292662"/>
          </a:xfrm>
          <a:prstGeom prst="rect">
            <a:avLst/>
          </a:prstGeom>
        </p:spPr>
        <p:txBody>
          <a:bodyPr wrap="square">
            <a:spAutoFit/>
          </a:bodyPr>
          <a:lstStyle/>
          <a:p>
            <a:pPr algn="ctr"/>
            <a:r>
              <a:rPr lang="ru-RU" sz="2000" dirty="0">
                <a:latin typeface="Times New Roman" panose="02020603050405020304" pitchFamily="18" charset="0"/>
                <a:cs typeface="Times New Roman" panose="02020603050405020304" pitchFamily="18" charset="0"/>
              </a:rPr>
              <a:t>муниципальное автономное дошкольное образовательное учреждение </a:t>
            </a:r>
          </a:p>
          <a:p>
            <a:pPr algn="ctr"/>
            <a:r>
              <a:rPr lang="ru-RU" sz="2000" dirty="0">
                <a:latin typeface="Times New Roman" panose="02020603050405020304" pitchFamily="18" charset="0"/>
                <a:cs typeface="Times New Roman" panose="02020603050405020304" pitchFamily="18" charset="0"/>
              </a:rPr>
              <a:t>центр развития ребенка – детский сад № 47 «Дельфин»</a:t>
            </a:r>
            <a:br>
              <a:rPr lang="ru-RU" sz="2000" dirty="0">
                <a:latin typeface="Times New Roman" panose="02020603050405020304" pitchFamily="18" charset="0"/>
                <a:cs typeface="Times New Roman" panose="02020603050405020304" pitchFamily="18" charset="0"/>
              </a:rPr>
            </a:br>
            <a:r>
              <a:rPr lang="ru-RU" sz="2000" dirty="0">
                <a:latin typeface="Times New Roman" panose="02020603050405020304" pitchFamily="18" charset="0"/>
                <a:cs typeface="Times New Roman" panose="02020603050405020304" pitchFamily="18" charset="0"/>
              </a:rPr>
              <a:t>г. о. Мытищи, Московской области</a:t>
            </a:r>
            <a:endParaRPr lang="ru-RU" sz="2000" dirty="0"/>
          </a:p>
          <a:p>
            <a:pPr algn="ctr" fontAlgn="t"/>
            <a:endParaRPr lang="ru-RU" dirty="0">
              <a:effectLst/>
            </a:endParaRPr>
          </a:p>
        </p:txBody>
      </p:sp>
      <p:sp>
        <p:nvSpPr>
          <p:cNvPr id="10" name="TextBox 9"/>
          <p:cNvSpPr txBox="1"/>
          <p:nvPr/>
        </p:nvSpPr>
        <p:spPr>
          <a:xfrm>
            <a:off x="2054752" y="2402414"/>
            <a:ext cx="8241603" cy="954107"/>
          </a:xfrm>
          <a:prstGeom prst="rect">
            <a:avLst/>
          </a:prstGeom>
          <a:noFill/>
        </p:spPr>
        <p:txBody>
          <a:bodyPr wrap="square" rtlCol="0">
            <a:spAutoFit/>
          </a:bodyPr>
          <a:lstStyle/>
          <a:p>
            <a:pPr algn="ctr"/>
            <a:r>
              <a:rPr lang="ru-RU" sz="2800" b="1" dirty="0">
                <a:latin typeface="Times New Roman" panose="02020603050405020304" pitchFamily="18" charset="0"/>
                <a:cs typeface="Times New Roman" panose="02020603050405020304" pitchFamily="18" charset="0"/>
              </a:rPr>
              <a:t>«Правила и последовательность </a:t>
            </a:r>
          </a:p>
          <a:p>
            <a:pPr algn="ctr"/>
            <a:r>
              <a:rPr lang="ru-RU" sz="2800" b="1" dirty="0">
                <a:latin typeface="Times New Roman" panose="02020603050405020304" pitchFamily="18" charset="0"/>
                <a:cs typeface="Times New Roman" panose="02020603050405020304" pitchFamily="18" charset="0"/>
              </a:rPr>
              <a:t>автоматизации звуков» </a:t>
            </a:r>
          </a:p>
        </p:txBody>
      </p:sp>
      <p:sp>
        <p:nvSpPr>
          <p:cNvPr id="11" name="TextBox 10"/>
          <p:cNvSpPr txBox="1"/>
          <p:nvPr/>
        </p:nvSpPr>
        <p:spPr>
          <a:xfrm flipH="1">
            <a:off x="3057275" y="4628802"/>
            <a:ext cx="5709622" cy="400110"/>
          </a:xfrm>
          <a:prstGeom prst="rect">
            <a:avLst/>
          </a:prstGeom>
          <a:noFill/>
        </p:spPr>
        <p:txBody>
          <a:bodyPr wrap="square" rtlCol="0">
            <a:spAutoFit/>
          </a:bodyPr>
          <a:lstStyle/>
          <a:p>
            <a:pPr algn="r"/>
            <a:r>
              <a:rPr lang="ru-RU" sz="2000" dirty="0">
                <a:latin typeface="Times New Roman" panose="02020603050405020304" pitchFamily="18" charset="0"/>
                <a:cs typeface="Times New Roman" panose="02020603050405020304" pitchFamily="18" charset="0"/>
              </a:rPr>
              <a:t>учитель-логопед Федунь Кристина Егоровна</a:t>
            </a:r>
          </a:p>
        </p:txBody>
      </p:sp>
      <p:sp>
        <p:nvSpPr>
          <p:cNvPr id="12" name="TextBox 11"/>
          <p:cNvSpPr txBox="1"/>
          <p:nvPr/>
        </p:nvSpPr>
        <p:spPr>
          <a:xfrm>
            <a:off x="4354606" y="5874026"/>
            <a:ext cx="3482788" cy="400110"/>
          </a:xfrm>
          <a:prstGeom prst="rect">
            <a:avLst/>
          </a:prstGeom>
          <a:noFill/>
        </p:spPr>
        <p:txBody>
          <a:bodyPr wrap="square" rtlCol="0">
            <a:spAutoFit/>
          </a:bodyPr>
          <a:lstStyle/>
          <a:p>
            <a:pPr algn="ctr"/>
            <a:r>
              <a:rPr lang="ru-RU" sz="2000" b="1" dirty="0">
                <a:latin typeface="Times New Roman" panose="02020603050405020304" pitchFamily="18" charset="0"/>
                <a:cs typeface="Times New Roman" panose="02020603050405020304" pitchFamily="18" charset="0"/>
              </a:rPr>
              <a:t>27 января 2023 г</a:t>
            </a:r>
          </a:p>
        </p:txBody>
      </p:sp>
    </p:spTree>
    <p:extLst>
      <p:ext uri="{BB962C8B-B14F-4D97-AF65-F5344CB8AC3E}">
        <p14:creationId xmlns:p14="http://schemas.microsoft.com/office/powerpoint/2010/main" val="2816373836"/>
      </p:ext>
    </p:extLst>
  </p:cSld>
  <p:clrMapOvr>
    <a:masterClrMapping/>
  </p:clrMapOvr>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a:extLst>
              <a:ext uri="{FF2B5EF4-FFF2-40B4-BE49-F238E27FC236}">
                <a16:creationId xmlns:a16="http://schemas.microsoft.com/office/drawing/2014/main" id="{D03C11B4-D478-4C93-A74E-002CF53FCF36}"/>
              </a:ext>
            </a:extLst>
          </p:cNvPr>
          <p:cNvSpPr/>
          <p:nvPr/>
        </p:nvSpPr>
        <p:spPr>
          <a:xfrm>
            <a:off x="347870" y="308114"/>
            <a:ext cx="11537436" cy="3908762"/>
          </a:xfrm>
          <a:prstGeom prst="rect">
            <a:avLst/>
          </a:prstGeom>
        </p:spPr>
        <p:txBody>
          <a:bodyPr wrap="square">
            <a:spAutoFit/>
          </a:bodyPr>
          <a:lstStyle/>
          <a:p>
            <a:pPr algn="ctr"/>
            <a:r>
              <a:rPr lang="ru-RU" sz="3200" b="1" dirty="0">
                <a:solidFill>
                  <a:srgbClr val="C00000"/>
                </a:solidFill>
                <a:latin typeface="Times New Roman" panose="02020603050405020304" pitchFamily="18" charset="0"/>
              </a:rPr>
              <a:t>Советы при автоматизации звуков:</a:t>
            </a:r>
          </a:p>
          <a:p>
            <a:pPr marL="342900" indent="-342900">
              <a:buFont typeface="Wingdings" panose="05000000000000000000" pitchFamily="2" charset="2"/>
              <a:buChar char="ü"/>
            </a:pPr>
            <a:r>
              <a:rPr lang="ru-RU" sz="2400" dirty="0">
                <a:solidFill>
                  <a:srgbClr val="000000"/>
                </a:solidFill>
                <a:latin typeface="Times New Roman" panose="02020603050405020304" pitchFamily="18" charset="0"/>
                <a:cs typeface="Times New Roman" panose="02020603050405020304" pitchFamily="18" charset="0"/>
              </a:rPr>
              <a:t>Повторяйте упражнения многократно.</a:t>
            </a:r>
          </a:p>
          <a:p>
            <a:pPr marL="342900" indent="-342900">
              <a:buFont typeface="Wingdings" panose="05000000000000000000" pitchFamily="2" charset="2"/>
              <a:buChar char="ü"/>
            </a:pPr>
            <a:r>
              <a:rPr lang="ru-RU" sz="2400" dirty="0">
                <a:solidFill>
                  <a:srgbClr val="000000"/>
                </a:solidFill>
                <a:latin typeface="Times New Roman" panose="02020603050405020304" pitchFamily="18" charset="0"/>
                <a:cs typeface="Times New Roman" panose="02020603050405020304" pitchFamily="18" charset="0"/>
              </a:rPr>
              <a:t>Если какое-то упражнение не получается, сделайте перерыв и вернитесь к нему позже.</a:t>
            </a:r>
          </a:p>
          <a:p>
            <a:pPr marL="342900" indent="-342900">
              <a:buFont typeface="Wingdings" panose="05000000000000000000" pitchFamily="2" charset="2"/>
              <a:buChar char="ü"/>
            </a:pPr>
            <a:r>
              <a:rPr lang="ru-RU" sz="2400" dirty="0">
                <a:solidFill>
                  <a:srgbClr val="000000"/>
                </a:solidFill>
                <a:latin typeface="Times New Roman" panose="02020603050405020304" pitchFamily="18" charset="0"/>
                <a:cs typeface="Times New Roman" panose="02020603050405020304" pitchFamily="18" charset="0"/>
              </a:rPr>
              <a:t>Будьте терпеливы, не проявляйте излишней тревоги по поводу недостаточного результата.</a:t>
            </a:r>
          </a:p>
          <a:p>
            <a:pPr marL="342900" indent="-342900">
              <a:buFont typeface="Wingdings" panose="05000000000000000000" pitchFamily="2" charset="2"/>
              <a:buChar char="ü"/>
            </a:pPr>
            <a:r>
              <a:rPr lang="ru-RU" sz="2400" dirty="0">
                <a:latin typeface="Times New Roman" panose="02020603050405020304" pitchFamily="18" charset="0"/>
                <a:cs typeface="Times New Roman" panose="02020603050405020304" pitchFamily="18" charset="0"/>
              </a:rPr>
              <a:t>Хвалите ребёнка даже за самые минимальные достижения.</a:t>
            </a:r>
          </a:p>
          <a:p>
            <a:pPr marL="342900" indent="-342900">
              <a:buFont typeface="Wingdings" panose="05000000000000000000" pitchFamily="2" charset="2"/>
              <a:buChar char="ü"/>
            </a:pPr>
            <a:r>
              <a:rPr lang="ru-RU" sz="2400" dirty="0">
                <a:solidFill>
                  <a:srgbClr val="000000"/>
                </a:solidFill>
                <a:latin typeface="Times New Roman" panose="02020603050405020304" pitchFamily="18" charset="0"/>
                <a:cs typeface="Times New Roman" panose="02020603050405020304" pitchFamily="18" charset="0"/>
              </a:rPr>
              <a:t>Если вы сами будете проявлять интерес к подобным заданиям, ребенок будет стремиться возвращаться к ним. </a:t>
            </a:r>
            <a:r>
              <a:rPr lang="ru-RU" dirty="0">
                <a:solidFill>
                  <a:srgbClr val="C00000"/>
                </a:solidFill>
                <a:latin typeface="Times New Roman" panose="02020603050405020304" pitchFamily="18" charset="0"/>
              </a:rPr>
              <a:t> </a:t>
            </a:r>
          </a:p>
          <a:p>
            <a:pPr algn="ctr"/>
            <a:r>
              <a:rPr lang="ru-RU" sz="2400" b="1" dirty="0">
                <a:solidFill>
                  <a:srgbClr val="C00000"/>
                </a:solidFill>
                <a:latin typeface="Times New Roman" panose="02020603050405020304" pitchFamily="18" charset="0"/>
              </a:rPr>
              <a:t>Успехов Вам и Вашим дошкольникам!</a:t>
            </a:r>
            <a:endParaRPr lang="ru-RU" dirty="0">
              <a:effectLst/>
            </a:endParaRPr>
          </a:p>
        </p:txBody>
      </p:sp>
      <p:pic>
        <p:nvPicPr>
          <p:cNvPr id="6" name="Picture 2">
            <a:extLst>
              <a:ext uri="{FF2B5EF4-FFF2-40B4-BE49-F238E27FC236}">
                <a16:creationId xmlns:a16="http://schemas.microsoft.com/office/drawing/2014/main" id="{773268C2-9C96-469F-8C28-BF0405D408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6630" y="4363277"/>
            <a:ext cx="2707230" cy="218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435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97D91E48-0483-4069-87D1-E7D68F8B868C}"/>
              </a:ext>
            </a:extLst>
          </p:cNvPr>
          <p:cNvSpPr/>
          <p:nvPr/>
        </p:nvSpPr>
        <p:spPr>
          <a:xfrm>
            <a:off x="569843" y="3540431"/>
            <a:ext cx="11118574" cy="1569660"/>
          </a:xfrm>
          <a:prstGeom prst="rect">
            <a:avLst/>
          </a:prstGeom>
        </p:spPr>
        <p:txBody>
          <a:bodyPr wrap="square">
            <a:spAutoFit/>
          </a:bodyPr>
          <a:lstStyle/>
          <a:p>
            <a:pPr algn="just"/>
            <a:r>
              <a:rPr lang="ru-RU" sz="2400" dirty="0">
                <a:solidFill>
                  <a:srgbClr val="111115"/>
                </a:solidFill>
                <a:latin typeface="Times New Roman" panose="02020603050405020304" pitchFamily="18" charset="0"/>
              </a:rPr>
              <a:t>Скорость прохождения этого этапа зависит от частоты занятий автоматизацией поставленных звуков. </a:t>
            </a:r>
            <a:r>
              <a:rPr lang="ru-RU" sz="2400" b="1" dirty="0">
                <a:solidFill>
                  <a:srgbClr val="C00000"/>
                </a:solidFill>
                <a:latin typeface="Times New Roman" panose="02020603050405020304" pitchFamily="18" charset="0"/>
              </a:rPr>
              <a:t>Лучше, если занятия будут ежедневными хотя бы по 5-15 минут в день. </a:t>
            </a:r>
            <a:r>
              <a:rPr lang="ru-RU" sz="2400" b="1" dirty="0">
                <a:solidFill>
                  <a:srgbClr val="C00000"/>
                </a:solidFill>
                <a:latin typeface="Times New Roman" panose="02020603050405020304" pitchFamily="18" charset="0"/>
                <a:cs typeface="Times New Roman" panose="02020603050405020304" pitchFamily="18" charset="0"/>
              </a:rPr>
              <a:t>Поэтому помощь логопеду со стороны родителей на этапе автоматизации правильного звукопроизношения просто незаменима. </a:t>
            </a:r>
          </a:p>
        </p:txBody>
      </p:sp>
      <p:sp>
        <p:nvSpPr>
          <p:cNvPr id="3" name="TextBox 2">
            <a:extLst>
              <a:ext uri="{FF2B5EF4-FFF2-40B4-BE49-F238E27FC236}">
                <a16:creationId xmlns:a16="http://schemas.microsoft.com/office/drawing/2014/main" id="{56C06C7C-AA26-4698-BA0A-B2A06410F729}"/>
              </a:ext>
            </a:extLst>
          </p:cNvPr>
          <p:cNvSpPr txBox="1"/>
          <p:nvPr/>
        </p:nvSpPr>
        <p:spPr>
          <a:xfrm>
            <a:off x="569843" y="1126814"/>
            <a:ext cx="11251096" cy="1569660"/>
          </a:xfrm>
          <a:prstGeom prst="rect">
            <a:avLst/>
          </a:prstGeom>
          <a:noFill/>
        </p:spPr>
        <p:txBody>
          <a:bodyPr wrap="square" rtlCol="0">
            <a:spAutoFit/>
          </a:bodyPr>
          <a:lstStyle/>
          <a:p>
            <a:pPr algn="just"/>
            <a:r>
              <a:rPr lang="ru-RU" sz="2400" b="1" dirty="0">
                <a:latin typeface="Times New Roman" panose="02020603050405020304" pitchFamily="18" charset="0"/>
                <a:cs typeface="Times New Roman" panose="02020603050405020304" pitchFamily="18" charset="0"/>
              </a:rPr>
              <a:t>Ура! </a:t>
            </a:r>
            <a:r>
              <a:rPr lang="ru-RU" sz="2400" dirty="0">
                <a:latin typeface="Times New Roman" panose="02020603050405020304" pitchFamily="18" charset="0"/>
                <a:cs typeface="Times New Roman" panose="02020603050405020304" pitchFamily="18" charset="0"/>
              </a:rPr>
              <a:t>На индивидуальных занятиях </a:t>
            </a:r>
            <a:r>
              <a:rPr lang="ru-RU" sz="2400" b="1" dirty="0">
                <a:latin typeface="Times New Roman" panose="02020603050405020304" pitchFamily="18" charset="0"/>
                <a:cs typeface="Times New Roman" panose="02020603050405020304" pitchFamily="18" charset="0"/>
              </a:rPr>
              <a:t>ребёнок научился произносить </a:t>
            </a:r>
            <a:r>
              <a:rPr lang="ru-RU" sz="2400" dirty="0">
                <a:latin typeface="Times New Roman" panose="02020603050405020304" pitchFamily="18" charset="0"/>
                <a:cs typeface="Times New Roman" panose="02020603050405020304" pitchFamily="18" charset="0"/>
              </a:rPr>
              <a:t>тот или иной </a:t>
            </a:r>
            <a:r>
              <a:rPr lang="ru-RU" sz="2400" b="1" dirty="0">
                <a:latin typeface="Times New Roman" panose="02020603050405020304" pitchFamily="18" charset="0"/>
                <a:cs typeface="Times New Roman" panose="02020603050405020304" pitchFamily="18" charset="0"/>
              </a:rPr>
              <a:t>звук</a:t>
            </a:r>
            <a:r>
              <a:rPr lang="ru-RU" sz="2400" dirty="0">
                <a:latin typeface="Times New Roman" panose="02020603050405020304" pitchFamily="18" charset="0"/>
                <a:cs typeface="Times New Roman" panose="02020603050405020304" pitchFamily="18" charset="0"/>
              </a:rPr>
              <a:t>. Звук поставлен, но прежде, чем ребенок начнет активно использовать его в речи, предстоит проделать большую работу.</a:t>
            </a:r>
          </a:p>
          <a:p>
            <a:endParaRPr lang="ru-RU" sz="2400" dirty="0">
              <a:latin typeface="Times New Roman" panose="02020603050405020304" pitchFamily="18" charset="0"/>
              <a:cs typeface="Times New Roman" panose="02020603050405020304" pitchFamily="18" charset="0"/>
            </a:endParaRPr>
          </a:p>
        </p:txBody>
      </p:sp>
      <p:sp>
        <p:nvSpPr>
          <p:cNvPr id="4" name="Прямоугольник 3">
            <a:extLst>
              <a:ext uri="{FF2B5EF4-FFF2-40B4-BE49-F238E27FC236}">
                <a16:creationId xmlns:a16="http://schemas.microsoft.com/office/drawing/2014/main" id="{01330D33-E4ED-425E-BF4C-0B8BD20983B2}"/>
              </a:ext>
            </a:extLst>
          </p:cNvPr>
          <p:cNvSpPr/>
          <p:nvPr/>
        </p:nvSpPr>
        <p:spPr>
          <a:xfrm>
            <a:off x="569843" y="2325089"/>
            <a:ext cx="11251096" cy="1200329"/>
          </a:xfrm>
          <a:prstGeom prst="rect">
            <a:avLst/>
          </a:prstGeom>
        </p:spPr>
        <p:txBody>
          <a:bodyPr wrap="square">
            <a:spAutoFit/>
          </a:bodyPr>
          <a:lstStyle/>
          <a:p>
            <a:pPr algn="just"/>
            <a:r>
              <a:rPr lang="ru-RU" sz="2400" b="1" dirty="0">
                <a:solidFill>
                  <a:srgbClr val="990033"/>
                </a:solidFill>
                <a:latin typeface="Times New Roman" panose="02020603050405020304" pitchFamily="18" charset="0"/>
              </a:rPr>
              <a:t>Автоматизировать звук</a:t>
            </a:r>
            <a:r>
              <a:rPr lang="ru-RU" sz="2400" dirty="0">
                <a:solidFill>
                  <a:srgbClr val="111115"/>
                </a:solidFill>
                <a:latin typeface="Times New Roman" panose="02020603050405020304" pitchFamily="18" charset="0"/>
              </a:rPr>
              <a:t> – это значит ввести его в слоги, слова, предложения, связную речь. Поставленный звук еще очень хрупкий, условно-рефлекторная связь без подкрепления может быстро разрушиться.</a:t>
            </a:r>
            <a:endParaRPr lang="ru-RU" sz="2400" dirty="0"/>
          </a:p>
        </p:txBody>
      </p:sp>
      <p:sp>
        <p:nvSpPr>
          <p:cNvPr id="7" name="Прямоугольник 6">
            <a:extLst>
              <a:ext uri="{FF2B5EF4-FFF2-40B4-BE49-F238E27FC236}">
                <a16:creationId xmlns:a16="http://schemas.microsoft.com/office/drawing/2014/main" id="{73921553-4FFF-44EC-86AB-CED5EF68B330}"/>
              </a:ext>
            </a:extLst>
          </p:cNvPr>
          <p:cNvSpPr/>
          <p:nvPr/>
        </p:nvSpPr>
        <p:spPr>
          <a:xfrm>
            <a:off x="689113" y="418226"/>
            <a:ext cx="10813771" cy="523220"/>
          </a:xfrm>
          <a:prstGeom prst="rect">
            <a:avLst/>
          </a:prstGeom>
        </p:spPr>
        <p:txBody>
          <a:bodyPr wrap="square">
            <a:spAutoFit/>
          </a:bodyPr>
          <a:lstStyle/>
          <a:p>
            <a:r>
              <a:rPr lang="ru-RU" sz="2800" b="1" dirty="0">
                <a:solidFill>
                  <a:srgbClr val="990033"/>
                </a:solidFill>
                <a:latin typeface="Times New Roman" panose="02020603050405020304" pitchFamily="18" charset="0"/>
              </a:rPr>
              <a:t>Что такое автоматизация звука в логопедии и зачем она нужна?</a:t>
            </a:r>
            <a:endParaRPr lang="ru-RU" sz="2800" b="1" dirty="0"/>
          </a:p>
        </p:txBody>
      </p:sp>
      <p:sp>
        <p:nvSpPr>
          <p:cNvPr id="5" name="Прямоугольник 4">
            <a:extLst>
              <a:ext uri="{FF2B5EF4-FFF2-40B4-BE49-F238E27FC236}">
                <a16:creationId xmlns:a16="http://schemas.microsoft.com/office/drawing/2014/main" id="{CCE7489A-4404-4AB7-A76F-2897BBE9B49E}"/>
              </a:ext>
            </a:extLst>
          </p:cNvPr>
          <p:cNvSpPr/>
          <p:nvPr/>
        </p:nvSpPr>
        <p:spPr>
          <a:xfrm>
            <a:off x="955812" y="5389468"/>
            <a:ext cx="10280371" cy="830997"/>
          </a:xfrm>
          <a:prstGeom prst="rect">
            <a:avLst/>
          </a:prstGeom>
        </p:spPr>
        <p:txBody>
          <a:bodyPr wrap="square">
            <a:spAutoFit/>
          </a:bodyPr>
          <a:lstStyle/>
          <a:p>
            <a:pPr algn="ctr"/>
            <a:r>
              <a:rPr lang="ru-RU" sz="2400" b="1" i="1" dirty="0">
                <a:solidFill>
                  <a:srgbClr val="111115"/>
                </a:solidFill>
                <a:latin typeface="Times New Roman" panose="02020603050405020304" pitchFamily="18" charset="0"/>
              </a:rPr>
              <a:t>Данная консультация поможет заботливым родителям ввести в речь своих детей поставленные логопедом звуки.</a:t>
            </a:r>
            <a:endParaRPr lang="ru-RU" sz="2400" b="1" i="1" dirty="0"/>
          </a:p>
        </p:txBody>
      </p:sp>
    </p:spTree>
    <p:extLst>
      <p:ext uri="{BB962C8B-B14F-4D97-AF65-F5344CB8AC3E}">
        <p14:creationId xmlns:p14="http://schemas.microsoft.com/office/powerpoint/2010/main" val="2517981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FC19B00E-2482-4D6D-8B79-84BFC77FB6E8}"/>
              </a:ext>
            </a:extLst>
          </p:cNvPr>
          <p:cNvSpPr/>
          <p:nvPr/>
        </p:nvSpPr>
        <p:spPr>
          <a:xfrm>
            <a:off x="614569" y="839409"/>
            <a:ext cx="10962861" cy="933589"/>
          </a:xfrm>
          <a:prstGeom prst="rect">
            <a:avLst/>
          </a:prstGeom>
        </p:spPr>
        <p:txBody>
          <a:bodyPr wrap="square">
            <a:spAutoFit/>
          </a:bodyPr>
          <a:lstStyle/>
          <a:p>
            <a:pPr algn="ctr">
              <a:spcBef>
                <a:spcPts val="0"/>
              </a:spcBef>
              <a:spcAft>
                <a:spcPts val="750"/>
              </a:spcAft>
            </a:pPr>
            <a:r>
              <a:rPr lang="ru-RU" sz="2400" dirty="0">
                <a:latin typeface="Times New Roman" panose="02020603050405020304" pitchFamily="18" charset="0"/>
                <a:cs typeface="Times New Roman" panose="02020603050405020304" pitchFamily="18" charset="0"/>
              </a:rPr>
              <a:t>Автоматизация одного звука в среднем занимает около трех месяцев.</a:t>
            </a:r>
          </a:p>
          <a:p>
            <a:pPr algn="ctr">
              <a:spcAft>
                <a:spcPts val="750"/>
              </a:spcAft>
            </a:pPr>
            <a:r>
              <a:rPr lang="ru-RU" sz="2400" dirty="0">
                <a:latin typeface="Times New Roman" panose="02020603050405020304" pitchFamily="18" charset="0"/>
                <a:cs typeface="Times New Roman" panose="02020603050405020304" pitchFamily="18" charset="0"/>
              </a:rPr>
              <a:t>Автоматизация звуков происходит </a:t>
            </a:r>
            <a:r>
              <a:rPr lang="ru-RU" sz="2400" b="1" dirty="0">
                <a:solidFill>
                  <a:srgbClr val="C00000"/>
                </a:solidFill>
                <a:latin typeface="Times New Roman" panose="02020603050405020304" pitchFamily="18" charset="0"/>
                <a:cs typeface="Times New Roman" panose="02020603050405020304" pitchFamily="18" charset="0"/>
              </a:rPr>
              <a:t>последовательно  от простого к сложному. </a:t>
            </a:r>
          </a:p>
        </p:txBody>
      </p:sp>
      <p:sp>
        <p:nvSpPr>
          <p:cNvPr id="7" name="Прямоугольник 6">
            <a:extLst>
              <a:ext uri="{FF2B5EF4-FFF2-40B4-BE49-F238E27FC236}">
                <a16:creationId xmlns:a16="http://schemas.microsoft.com/office/drawing/2014/main" id="{3347D420-4466-4564-8F18-8666196AAA7D}"/>
              </a:ext>
            </a:extLst>
          </p:cNvPr>
          <p:cNvSpPr/>
          <p:nvPr/>
        </p:nvSpPr>
        <p:spPr>
          <a:xfrm>
            <a:off x="4320208" y="2602271"/>
            <a:ext cx="7474225" cy="3416320"/>
          </a:xfrm>
          <a:prstGeom prst="rect">
            <a:avLst/>
          </a:prstGeom>
        </p:spPr>
        <p:txBody>
          <a:bodyPr wrap="square">
            <a:spAutoFit/>
          </a:bodyPr>
          <a:lstStyle/>
          <a:p>
            <a:pPr algn="ctr"/>
            <a:r>
              <a:rPr lang="ru-RU" sz="2400" dirty="0">
                <a:latin typeface="Times New Roman" panose="02020603050405020304" pitchFamily="18" charset="0"/>
                <a:cs typeface="Times New Roman" panose="02020603050405020304" pitchFamily="18" charset="0"/>
              </a:rPr>
              <a:t>На начальных этапах автоматизации обязательно используются дополнительные анализаторы – зрительный,  тактильный, то есть сидим</a:t>
            </a:r>
            <a:r>
              <a:rPr lang="ru-RU" sz="2400" b="1" dirty="0">
                <a:latin typeface="Times New Roman" panose="02020603050405020304" pitchFamily="18" charset="0"/>
                <a:cs typeface="Times New Roman" panose="02020603050405020304" pitchFamily="18" charset="0"/>
              </a:rPr>
              <a:t> перед зеркалом, чтобы ребёнок видел лицо взрослого и свое лицо, </a:t>
            </a:r>
            <a:r>
              <a:rPr lang="ru-RU" sz="2400" dirty="0">
                <a:latin typeface="Times New Roman" panose="02020603050405020304" pitchFamily="18" charset="0"/>
                <a:cs typeface="Times New Roman" panose="02020603050405020304" pitchFamily="18" charset="0"/>
              </a:rPr>
              <a:t>и контролируем правильность артикуляции. Недостаточно просто  произнести звук для того, чтобы малыш правильно его повторил – в некоторых случаях нужно </a:t>
            </a:r>
            <a:r>
              <a:rPr lang="ru-RU" sz="2400" b="1" dirty="0">
                <a:latin typeface="Times New Roman" panose="02020603050405020304" pitchFamily="18" charset="0"/>
                <a:cs typeface="Times New Roman" panose="02020603050405020304" pitchFamily="18" charset="0"/>
              </a:rPr>
              <a:t>подробно объяснить, как поставить органы артикуляции для того или иного звука.</a:t>
            </a:r>
          </a:p>
        </p:txBody>
      </p:sp>
      <p:pic>
        <p:nvPicPr>
          <p:cNvPr id="3" name="Рисунок 2">
            <a:extLst>
              <a:ext uri="{FF2B5EF4-FFF2-40B4-BE49-F238E27FC236}">
                <a16:creationId xmlns:a16="http://schemas.microsoft.com/office/drawing/2014/main" id="{F433CAD3-C9C3-4B40-8696-D681DA048E7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616" t="7392" r="22280"/>
          <a:stretch/>
        </p:blipFill>
        <p:spPr>
          <a:xfrm>
            <a:off x="483705" y="2436064"/>
            <a:ext cx="3836503" cy="3970960"/>
          </a:xfrm>
          <a:prstGeom prst="rect">
            <a:avLst/>
          </a:prstGeom>
        </p:spPr>
      </p:pic>
    </p:spTree>
    <p:extLst>
      <p:ext uri="{BB962C8B-B14F-4D97-AF65-F5344CB8AC3E}">
        <p14:creationId xmlns:p14="http://schemas.microsoft.com/office/powerpoint/2010/main" val="3199202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46E35C29-67DE-4576-BAD1-7EDCB28DF05B}"/>
              </a:ext>
            </a:extLst>
          </p:cNvPr>
          <p:cNvSpPr/>
          <p:nvPr/>
        </p:nvSpPr>
        <p:spPr>
          <a:xfrm>
            <a:off x="579279" y="465389"/>
            <a:ext cx="10933043" cy="1692771"/>
          </a:xfrm>
          <a:prstGeom prst="rect">
            <a:avLst/>
          </a:prstGeom>
        </p:spPr>
        <p:txBody>
          <a:bodyPr wrap="square">
            <a:spAutoFit/>
          </a:bodyPr>
          <a:lstStyle/>
          <a:p>
            <a:pPr algn="ctr"/>
            <a:r>
              <a:rPr lang="ru-RU" sz="2800" b="1" dirty="0">
                <a:solidFill>
                  <a:srgbClr val="C00000"/>
                </a:solidFill>
                <a:latin typeface="Times New Roman" panose="02020603050405020304" pitchFamily="18" charset="0"/>
                <a:cs typeface="Times New Roman" panose="02020603050405020304" pitchFamily="18" charset="0"/>
              </a:rPr>
              <a:t>Автоматизация звука происходит в игровой форме</a:t>
            </a:r>
            <a:r>
              <a:rPr lang="ru-RU" sz="2800" b="1" dirty="0">
                <a:solidFill>
                  <a:schemeClr val="accent2"/>
                </a:solidFill>
                <a:latin typeface="Times New Roman" panose="02020603050405020304" pitchFamily="18" charset="0"/>
                <a:cs typeface="Times New Roman" panose="02020603050405020304" pitchFamily="18" charset="0"/>
              </a:rPr>
              <a:t>. </a:t>
            </a:r>
          </a:p>
          <a:p>
            <a:pPr algn="ctr"/>
            <a:endParaRPr lang="ru-RU" sz="2800" b="1" dirty="0">
              <a:solidFill>
                <a:schemeClr val="accent2"/>
              </a:solidFill>
              <a:latin typeface="Times New Roman" panose="02020603050405020304" pitchFamily="18" charset="0"/>
              <a:cs typeface="Times New Roman" panose="02020603050405020304" pitchFamily="18" charset="0"/>
            </a:endParaRPr>
          </a:p>
          <a:p>
            <a:pPr algn="ctr"/>
            <a:r>
              <a:rPr lang="ru-RU" sz="2400" b="1" dirty="0">
                <a:solidFill>
                  <a:srgbClr val="C00000"/>
                </a:solidFill>
                <a:latin typeface="Times New Roman" panose="02020603050405020304" pitchFamily="18" charset="0"/>
                <a:cs typeface="Times New Roman" panose="02020603050405020304" pitchFamily="18" charset="0"/>
              </a:rPr>
              <a:t>Сначала</a:t>
            </a:r>
            <a:r>
              <a:rPr lang="ru-RU" sz="2400" b="1" dirty="0">
                <a:latin typeface="Times New Roman" panose="02020603050405020304" pitchFamily="18" charset="0"/>
                <a:cs typeface="Times New Roman" panose="02020603050405020304" pitchFamily="18" charset="0"/>
              </a:rPr>
              <a:t> звук необходимо закрепить  </a:t>
            </a:r>
            <a:r>
              <a:rPr lang="ru-RU" sz="2400" b="1" dirty="0">
                <a:solidFill>
                  <a:srgbClr val="C00000"/>
                </a:solidFill>
                <a:latin typeface="Times New Roman" panose="02020603050405020304" pitchFamily="18" charset="0"/>
                <a:cs typeface="Times New Roman" panose="02020603050405020304" pitchFamily="18" charset="0"/>
              </a:rPr>
              <a:t>изолированно, </a:t>
            </a:r>
            <a:r>
              <a:rPr lang="ru-RU" sz="2400" b="1" dirty="0">
                <a:latin typeface="Times New Roman" panose="02020603050405020304" pitchFamily="18" charset="0"/>
                <a:cs typeface="Times New Roman" panose="02020603050405020304" pitchFamily="18" charset="0"/>
              </a:rPr>
              <a:t>т.е. отдельно от всех других звуков.</a:t>
            </a:r>
            <a:endParaRPr lang="ru-RU" b="1" dirty="0"/>
          </a:p>
        </p:txBody>
      </p:sp>
      <p:pic>
        <p:nvPicPr>
          <p:cNvPr id="5" name="Picture 4" descr="https://cdn.pricearchive.org/images/aliexpress.com/32793221197/6pcs-Lot-Classic-Wooden-Spinning-Top-Gift-For-Kids-Colorful-Small-Gyro-Traditional-Wood-Painted-Peg.jpg">
            <a:extLst>
              <a:ext uri="{FF2B5EF4-FFF2-40B4-BE49-F238E27FC236}">
                <a16:creationId xmlns:a16="http://schemas.microsoft.com/office/drawing/2014/main" id="{18C29D70-DD36-4039-AD78-EE24A2C8326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6066" y="3910385"/>
            <a:ext cx="2370602" cy="2370602"/>
          </a:xfrm>
          <a:prstGeom prst="rect">
            <a:avLst/>
          </a:prstGeom>
          <a:ln>
            <a:solidFill>
              <a:srgbClr val="FFC000"/>
            </a:solidFill>
          </a:ln>
          <a:extLst>
            <a:ext uri="{909E8E84-426E-40DD-AFC4-6F175D3DCCD1}">
              <a14:hiddenFill xmlns:a14="http://schemas.microsoft.com/office/drawing/2010/main">
                <a:solidFill>
                  <a:srgbClr val="FFFFFF"/>
                </a:solidFill>
              </a14:hiddenFill>
            </a:ext>
          </a:extLst>
        </p:spPr>
      </p:pic>
      <p:sp>
        <p:nvSpPr>
          <p:cNvPr id="7" name="Прямоугольник 6">
            <a:extLst>
              <a:ext uri="{FF2B5EF4-FFF2-40B4-BE49-F238E27FC236}">
                <a16:creationId xmlns:a16="http://schemas.microsoft.com/office/drawing/2014/main" id="{04DAE37C-410A-4FFD-A075-2BF320C601F5}"/>
              </a:ext>
            </a:extLst>
          </p:cNvPr>
          <p:cNvSpPr/>
          <p:nvPr/>
        </p:nvSpPr>
        <p:spPr>
          <a:xfrm>
            <a:off x="410995" y="2460396"/>
            <a:ext cx="3385751" cy="1200329"/>
          </a:xfrm>
          <a:prstGeom prst="rect">
            <a:avLst/>
          </a:prstGeom>
          <a:ln>
            <a:solidFill>
              <a:schemeClr val="accent3"/>
            </a:solidFill>
          </a:ln>
        </p:spPr>
        <p:txBody>
          <a:bodyPr wrap="square">
            <a:spAutoFit/>
          </a:bodyPr>
          <a:lstStyle/>
          <a:p>
            <a:pPr algn="ctr"/>
            <a:r>
              <a:rPr lang="ru-RU" b="1" dirty="0">
                <a:latin typeface="Times New Roman" panose="02020603050405020304" pitchFamily="18" charset="0"/>
                <a:cs typeface="Times New Roman" panose="02020603050405020304" pitchFamily="18" charset="0"/>
              </a:rPr>
              <a:t>«</a:t>
            </a:r>
            <a:r>
              <a:rPr lang="ru-RU" b="1" dirty="0" err="1">
                <a:latin typeface="Times New Roman" panose="02020603050405020304" pitchFamily="18" charset="0"/>
                <a:cs typeface="Times New Roman" panose="02020603050405020304" pitchFamily="18" charset="0"/>
              </a:rPr>
              <a:t>Моталочки</a:t>
            </a:r>
            <a:r>
              <a:rPr lang="ru-RU" b="1" dirty="0">
                <a:latin typeface="Times New Roman" panose="02020603050405020304" pitchFamily="18" charset="0"/>
                <a:cs typeface="Times New Roman" panose="02020603050405020304" pitchFamily="18" charset="0"/>
              </a:rPr>
              <a:t>»: </a:t>
            </a:r>
            <a:r>
              <a:rPr lang="ru-RU" dirty="0">
                <a:latin typeface="Times New Roman" panose="02020603050405020304" pitchFamily="18" charset="0"/>
                <a:cs typeface="Times New Roman" panose="02020603050405020304" pitchFamily="18" charset="0"/>
              </a:rPr>
              <a:t>ребенок наматывает  шнурок и длительно произносить звук «Ж».</a:t>
            </a:r>
          </a:p>
        </p:txBody>
      </p:sp>
      <p:pic>
        <p:nvPicPr>
          <p:cNvPr id="1026" name="Picture 2">
            <a:extLst>
              <a:ext uri="{FF2B5EF4-FFF2-40B4-BE49-F238E27FC236}">
                <a16:creationId xmlns:a16="http://schemas.microsoft.com/office/drawing/2014/main" id="{106A9B1C-0B70-44C4-9482-880EE52BF8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277" y="3909823"/>
            <a:ext cx="3312359" cy="2482788"/>
          </a:xfrm>
          <a:prstGeom prst="rect">
            <a:avLst/>
          </a:prstGeom>
          <a:noFill/>
          <a:ln>
            <a:solidFill>
              <a:schemeClr val="accent3"/>
            </a:solidFill>
          </a:ln>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AC0B4CF1-1CAA-41A3-BE32-75D2E823D4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1129" y="4025349"/>
            <a:ext cx="2981194" cy="2255638"/>
          </a:xfrm>
          <a:prstGeom prst="rect">
            <a:avLst/>
          </a:prstGeom>
          <a:noFill/>
          <a:ln>
            <a:solidFill>
              <a:schemeClr val="accent3"/>
            </a:solidFill>
          </a:ln>
          <a:extLst>
            <a:ext uri="{909E8E84-426E-40DD-AFC4-6F175D3DCCD1}">
              <a14:hiddenFill xmlns:a14="http://schemas.microsoft.com/office/drawing/2010/main">
                <a:solidFill>
                  <a:srgbClr val="FFFFFF"/>
                </a:solidFill>
              </a14:hiddenFill>
            </a:ext>
          </a:extLst>
        </p:spPr>
      </p:pic>
      <p:sp>
        <p:nvSpPr>
          <p:cNvPr id="9" name="Прямоугольник 8">
            <a:extLst>
              <a:ext uri="{FF2B5EF4-FFF2-40B4-BE49-F238E27FC236}">
                <a16:creationId xmlns:a16="http://schemas.microsoft.com/office/drawing/2014/main" id="{160F1B10-D7E1-4B55-BEB1-751C6F7FA1F5}"/>
              </a:ext>
            </a:extLst>
          </p:cNvPr>
          <p:cNvSpPr/>
          <p:nvPr/>
        </p:nvSpPr>
        <p:spPr>
          <a:xfrm>
            <a:off x="4403124" y="2598895"/>
            <a:ext cx="3385751" cy="646331"/>
          </a:xfrm>
          <a:prstGeom prst="rect">
            <a:avLst/>
          </a:prstGeom>
          <a:ln>
            <a:solidFill>
              <a:schemeClr val="accent3"/>
            </a:solidFill>
          </a:ln>
        </p:spPr>
        <p:txBody>
          <a:bodyPr wrap="square">
            <a:spAutoFit/>
          </a:bodyPr>
          <a:lstStyle/>
          <a:p>
            <a:pPr algn="ctr"/>
            <a:r>
              <a:rPr lang="ru-RU" b="1" dirty="0">
                <a:latin typeface="Times New Roman" panose="02020603050405020304" pitchFamily="18" charset="0"/>
                <a:cs typeface="Times New Roman" panose="02020603050405020304" pitchFamily="18" charset="0"/>
              </a:rPr>
              <a:t>Волчок: </a:t>
            </a:r>
            <a:r>
              <a:rPr lang="ru-RU" dirty="0">
                <a:latin typeface="Times New Roman" panose="02020603050405020304" pitchFamily="18" charset="0"/>
                <a:cs typeface="Times New Roman" panose="02020603050405020304" pitchFamily="18" charset="0"/>
              </a:rPr>
              <a:t>пока крутится волчок, произноси длительно звук «Р».</a:t>
            </a:r>
          </a:p>
        </p:txBody>
      </p:sp>
      <p:sp>
        <p:nvSpPr>
          <p:cNvPr id="10" name="Прямоугольник 9">
            <a:extLst>
              <a:ext uri="{FF2B5EF4-FFF2-40B4-BE49-F238E27FC236}">
                <a16:creationId xmlns:a16="http://schemas.microsoft.com/office/drawing/2014/main" id="{D8D22618-F603-42E7-B85A-B44CD0BEB9BB}"/>
              </a:ext>
            </a:extLst>
          </p:cNvPr>
          <p:cNvSpPr/>
          <p:nvPr/>
        </p:nvSpPr>
        <p:spPr>
          <a:xfrm>
            <a:off x="8732325" y="2321897"/>
            <a:ext cx="2779997" cy="1200329"/>
          </a:xfrm>
          <a:prstGeom prst="rect">
            <a:avLst/>
          </a:prstGeom>
          <a:ln>
            <a:solidFill>
              <a:schemeClr val="accent3"/>
            </a:solidFill>
          </a:ln>
        </p:spPr>
        <p:txBody>
          <a:bodyPr wrap="square">
            <a:spAutoFit/>
          </a:bodyPr>
          <a:lstStyle/>
          <a:p>
            <a:pPr algn="ctr"/>
            <a:r>
              <a:rPr lang="ru-RU" b="1" dirty="0">
                <a:latin typeface="Times New Roman" panose="02020603050405020304" pitchFamily="18" charset="0"/>
                <a:cs typeface="Times New Roman" panose="02020603050405020304" pitchFamily="18" charset="0"/>
              </a:rPr>
              <a:t>Звуковые дорожки:</a:t>
            </a:r>
            <a:r>
              <a:rPr lang="ru-RU" dirty="0">
                <a:latin typeface="Times New Roman" panose="02020603050405020304" pitchFamily="18" charset="0"/>
                <a:cs typeface="Times New Roman" panose="02020603050405020304" pitchFamily="18" charset="0"/>
              </a:rPr>
              <a:t> проводи пальчиком по дорожке,  произнося отчетливо  «З».</a:t>
            </a:r>
          </a:p>
        </p:txBody>
      </p:sp>
    </p:spTree>
    <p:extLst>
      <p:ext uri="{BB962C8B-B14F-4D97-AF65-F5344CB8AC3E}">
        <p14:creationId xmlns:p14="http://schemas.microsoft.com/office/powerpoint/2010/main" val="4041641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C402E8-601E-4569-BC0B-1DC604CC9086}"/>
              </a:ext>
            </a:extLst>
          </p:cNvPr>
          <p:cNvSpPr txBox="1"/>
          <p:nvPr/>
        </p:nvSpPr>
        <p:spPr>
          <a:xfrm>
            <a:off x="3248828" y="445675"/>
            <a:ext cx="5821402" cy="584775"/>
          </a:xfrm>
          <a:prstGeom prst="rect">
            <a:avLst/>
          </a:prstGeom>
          <a:ln w="28575"/>
        </p:spPr>
        <p:style>
          <a:lnRef idx="2">
            <a:schemeClr val="accent3"/>
          </a:lnRef>
          <a:fillRef idx="1">
            <a:schemeClr val="lt1"/>
          </a:fillRef>
          <a:effectRef idx="0">
            <a:schemeClr val="accent3"/>
          </a:effectRef>
          <a:fontRef idx="minor">
            <a:schemeClr val="dk1"/>
          </a:fontRef>
        </p:style>
        <p:txBody>
          <a:bodyPr wrap="none" rtlCol="0">
            <a:spAutoFit/>
          </a:bodyPr>
          <a:lstStyle/>
          <a:p>
            <a:r>
              <a:rPr lang="ru-RU" sz="3200" b="1" dirty="0">
                <a:solidFill>
                  <a:schemeClr val="tx1"/>
                </a:solidFill>
                <a:latin typeface="Times New Roman" panose="02020603050405020304" pitchFamily="18" charset="0"/>
                <a:cs typeface="Times New Roman" panose="02020603050405020304" pitchFamily="18" charset="0"/>
              </a:rPr>
              <a:t>Автоматизация звука в слогах</a:t>
            </a:r>
          </a:p>
        </p:txBody>
      </p:sp>
      <p:pic>
        <p:nvPicPr>
          <p:cNvPr id="3" name="Рисунок 2">
            <a:extLst>
              <a:ext uri="{FF2B5EF4-FFF2-40B4-BE49-F238E27FC236}">
                <a16:creationId xmlns:a16="http://schemas.microsoft.com/office/drawing/2014/main" id="{2792D37E-F8EB-4936-82EE-FECE5D5FFAC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748" r="7529"/>
          <a:stretch/>
        </p:blipFill>
        <p:spPr>
          <a:xfrm>
            <a:off x="338876" y="1184556"/>
            <a:ext cx="2447987" cy="2874089"/>
          </a:xfrm>
          <a:prstGeom prst="rect">
            <a:avLst/>
          </a:prstGeom>
        </p:spPr>
      </p:pic>
      <p:sp>
        <p:nvSpPr>
          <p:cNvPr id="6" name="Прямоугольник 5">
            <a:extLst>
              <a:ext uri="{FF2B5EF4-FFF2-40B4-BE49-F238E27FC236}">
                <a16:creationId xmlns:a16="http://schemas.microsoft.com/office/drawing/2014/main" id="{D98A8A8D-86F0-4A58-9AE1-5E8915A8FF00}"/>
              </a:ext>
            </a:extLst>
          </p:cNvPr>
          <p:cNvSpPr/>
          <p:nvPr/>
        </p:nvSpPr>
        <p:spPr>
          <a:xfrm>
            <a:off x="270783" y="4139628"/>
            <a:ext cx="2584175" cy="1200329"/>
          </a:xfrm>
          <a:prstGeom prst="rect">
            <a:avLst/>
          </a:prstGeom>
          <a:ln>
            <a:solidFill>
              <a:schemeClr val="accent3"/>
            </a:solidFill>
          </a:ln>
        </p:spPr>
        <p:txBody>
          <a:bodyPr wrap="square">
            <a:spAutoFit/>
          </a:bodyPr>
          <a:lstStyle/>
          <a:p>
            <a:pPr algn="ctr"/>
            <a:r>
              <a:rPr lang="ru-RU" b="1" dirty="0">
                <a:latin typeface="Times New Roman" panose="02020603050405020304" pitchFamily="18" charset="0"/>
                <a:cs typeface="Times New Roman" panose="02020603050405020304" pitchFamily="18" charset="0"/>
              </a:rPr>
              <a:t>«Бабушкины бусы»</a:t>
            </a:r>
            <a:r>
              <a:rPr lang="ru-RU" dirty="0">
                <a:latin typeface="Times New Roman" panose="02020603050405020304" pitchFamily="18" charset="0"/>
                <a:cs typeface="Times New Roman" panose="02020603050405020304" pitchFamily="18" charset="0"/>
              </a:rPr>
              <a:t> (нанизывать бусины и произносить слоги «</a:t>
            </a:r>
            <a:r>
              <a:rPr lang="ru-RU" dirty="0" err="1">
                <a:latin typeface="Times New Roman" panose="02020603050405020304" pitchFamily="18" charset="0"/>
                <a:cs typeface="Times New Roman" panose="02020603050405020304" pitchFamily="18" charset="0"/>
              </a:rPr>
              <a:t>ша</a:t>
            </a:r>
            <a:r>
              <a:rPr lang="ru-RU" dirty="0">
                <a:latin typeface="Times New Roman" panose="02020603050405020304" pitchFamily="18" charset="0"/>
                <a:cs typeface="Times New Roman" panose="02020603050405020304" pitchFamily="18" charset="0"/>
              </a:rPr>
              <a:t>-</a:t>
            </a:r>
            <a:r>
              <a:rPr lang="ru-RU" dirty="0" err="1">
                <a:latin typeface="Times New Roman" panose="02020603050405020304" pitchFamily="18" charset="0"/>
                <a:cs typeface="Times New Roman" panose="02020603050405020304" pitchFamily="18" charset="0"/>
              </a:rPr>
              <a:t>шо</a:t>
            </a:r>
            <a:r>
              <a:rPr lang="ru-RU" dirty="0">
                <a:latin typeface="Times New Roman" panose="02020603050405020304" pitchFamily="18" charset="0"/>
                <a:cs typeface="Times New Roman" panose="02020603050405020304" pitchFamily="18" charset="0"/>
              </a:rPr>
              <a:t>-шу-ши-</a:t>
            </a:r>
            <a:r>
              <a:rPr lang="ru-RU" dirty="0" err="1">
                <a:latin typeface="Times New Roman" panose="02020603050405020304" pitchFamily="18" charset="0"/>
                <a:cs typeface="Times New Roman" panose="02020603050405020304" pitchFamily="18" charset="0"/>
              </a:rPr>
              <a:t>ше</a:t>
            </a:r>
            <a:r>
              <a:rPr lang="ru-RU" dirty="0">
                <a:latin typeface="Times New Roman" panose="02020603050405020304" pitchFamily="18" charset="0"/>
                <a:cs typeface="Times New Roman" panose="02020603050405020304" pitchFamily="18" charset="0"/>
              </a:rPr>
              <a:t>»)</a:t>
            </a:r>
          </a:p>
        </p:txBody>
      </p:sp>
      <p:sp>
        <p:nvSpPr>
          <p:cNvPr id="7" name="Прямоугольник 6">
            <a:extLst>
              <a:ext uri="{FF2B5EF4-FFF2-40B4-BE49-F238E27FC236}">
                <a16:creationId xmlns:a16="http://schemas.microsoft.com/office/drawing/2014/main" id="{1702EC62-9345-4049-8FB1-5CF03FC9D1F4}"/>
              </a:ext>
            </a:extLst>
          </p:cNvPr>
          <p:cNvSpPr/>
          <p:nvPr/>
        </p:nvSpPr>
        <p:spPr>
          <a:xfrm>
            <a:off x="3248828" y="4695995"/>
            <a:ext cx="1794505" cy="1477328"/>
          </a:xfrm>
          <a:prstGeom prst="rect">
            <a:avLst/>
          </a:prstGeom>
          <a:ln>
            <a:solidFill>
              <a:schemeClr val="accent3"/>
            </a:solidFill>
          </a:ln>
        </p:spPr>
        <p:txBody>
          <a:bodyPr wrap="square">
            <a:spAutoFit/>
          </a:bodyPr>
          <a:lstStyle/>
          <a:p>
            <a:pPr algn="ctr"/>
            <a:r>
              <a:rPr lang="ru-RU" b="1" dirty="0">
                <a:latin typeface="Times New Roman" panose="02020603050405020304" pitchFamily="18" charset="0"/>
                <a:cs typeface="Times New Roman" panose="02020603050405020304" pitchFamily="18" charset="0"/>
              </a:rPr>
              <a:t>«Кубик»</a:t>
            </a:r>
            <a:r>
              <a:rPr lang="ru-RU" dirty="0">
                <a:latin typeface="Times New Roman" panose="02020603050405020304" pitchFamily="18" charset="0"/>
                <a:cs typeface="Times New Roman" panose="02020603050405020304" pitchFamily="18" charset="0"/>
              </a:rPr>
              <a:t> (бросить кубик, назвать число и повторить слог столько раз)</a:t>
            </a:r>
          </a:p>
        </p:txBody>
      </p:sp>
      <p:sp>
        <p:nvSpPr>
          <p:cNvPr id="8" name="Прямоугольник 7">
            <a:extLst>
              <a:ext uri="{FF2B5EF4-FFF2-40B4-BE49-F238E27FC236}">
                <a16:creationId xmlns:a16="http://schemas.microsoft.com/office/drawing/2014/main" id="{3E477B13-AD68-42FD-8B09-77D35BF2A52D}"/>
              </a:ext>
            </a:extLst>
          </p:cNvPr>
          <p:cNvSpPr/>
          <p:nvPr/>
        </p:nvSpPr>
        <p:spPr>
          <a:xfrm>
            <a:off x="6096456" y="4695995"/>
            <a:ext cx="2641354" cy="1477328"/>
          </a:xfrm>
          <a:prstGeom prst="rect">
            <a:avLst/>
          </a:prstGeom>
          <a:ln>
            <a:solidFill>
              <a:schemeClr val="accent3"/>
            </a:solidFill>
          </a:ln>
        </p:spPr>
        <p:txBody>
          <a:bodyPr wrap="square">
            <a:spAutoFit/>
          </a:bodyPr>
          <a:lstStyle/>
          <a:p>
            <a:pPr algn="ctr"/>
            <a:r>
              <a:rPr lang="ru-RU" b="1" dirty="0">
                <a:latin typeface="Times New Roman" panose="02020603050405020304" pitchFamily="18" charset="0"/>
                <a:cs typeface="Times New Roman" panose="02020603050405020304" pitchFamily="18" charset="0"/>
              </a:rPr>
              <a:t>«Часы» </a:t>
            </a:r>
            <a:r>
              <a:rPr lang="ru-RU" dirty="0">
                <a:latin typeface="Times New Roman" panose="02020603050405020304" pitchFamily="18" charset="0"/>
                <a:cs typeface="Times New Roman" panose="02020603050405020304" pitchFamily="18" charset="0"/>
              </a:rPr>
              <a:t>(ребенок проговаривает слог столько раз, сколько показывает стрелка на часах)</a:t>
            </a:r>
          </a:p>
        </p:txBody>
      </p:sp>
      <p:pic>
        <p:nvPicPr>
          <p:cNvPr id="2050" name="Picture 2">
            <a:extLst>
              <a:ext uri="{FF2B5EF4-FFF2-40B4-BE49-F238E27FC236}">
                <a16:creationId xmlns:a16="http://schemas.microsoft.com/office/drawing/2014/main" id="{BF603CAF-139A-4C84-AD0C-A5D004C3AA0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5473" y="2162005"/>
            <a:ext cx="2839444" cy="227155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38DD6446-E6CA-43D4-B019-2F717BA04AE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4911" y="2162005"/>
            <a:ext cx="2244444" cy="2244444"/>
          </a:xfrm>
          <a:prstGeom prst="rect">
            <a:avLst/>
          </a:prstGeom>
          <a:noFill/>
          <a:extLst>
            <a:ext uri="{909E8E84-426E-40DD-AFC4-6F175D3DCCD1}">
              <a14:hiddenFill xmlns:a14="http://schemas.microsoft.com/office/drawing/2010/main">
                <a:solidFill>
                  <a:srgbClr val="FFFFFF"/>
                </a:solidFill>
              </a14:hiddenFill>
            </a:ext>
          </a:extLst>
        </p:spPr>
      </p:pic>
      <p:sp>
        <p:nvSpPr>
          <p:cNvPr id="11" name="Прямоугольник 10">
            <a:extLst>
              <a:ext uri="{FF2B5EF4-FFF2-40B4-BE49-F238E27FC236}">
                <a16:creationId xmlns:a16="http://schemas.microsoft.com/office/drawing/2014/main" id="{A954B825-158C-4ED2-9823-DEA8CFD6E836}"/>
              </a:ext>
            </a:extLst>
          </p:cNvPr>
          <p:cNvSpPr/>
          <p:nvPr/>
        </p:nvSpPr>
        <p:spPr>
          <a:xfrm>
            <a:off x="8902971" y="3998110"/>
            <a:ext cx="2864652" cy="2308324"/>
          </a:xfrm>
          <a:prstGeom prst="rect">
            <a:avLst/>
          </a:prstGeom>
          <a:ln>
            <a:solidFill>
              <a:schemeClr val="accent3"/>
            </a:solidFill>
          </a:ln>
        </p:spPr>
        <p:txBody>
          <a:bodyPr wrap="square">
            <a:spAutoFit/>
          </a:bodyPr>
          <a:lstStyle/>
          <a:p>
            <a:pPr algn="ctr"/>
            <a:r>
              <a:rPr lang="ru-RU" b="1" dirty="0">
                <a:latin typeface="Times New Roman" panose="02020603050405020304" pitchFamily="18" charset="0"/>
                <a:cs typeface="Times New Roman" panose="02020603050405020304" pitchFamily="18" charset="0"/>
              </a:rPr>
              <a:t>«Пальчики здороваются».  </a:t>
            </a:r>
            <a:r>
              <a:rPr lang="ru-RU" dirty="0">
                <a:latin typeface="Times New Roman" panose="02020603050405020304" pitchFamily="18" charset="0"/>
                <a:cs typeface="Times New Roman" panose="02020603050405020304" pitchFamily="18" charset="0"/>
              </a:rPr>
              <a:t>Соединяем кончики большого и указательного пальца так, чтобы получилось колечко. На каждое колечко произносим необходимый слог. </a:t>
            </a:r>
          </a:p>
        </p:txBody>
      </p:sp>
      <p:pic>
        <p:nvPicPr>
          <p:cNvPr id="2054" name="Picture 6">
            <a:extLst>
              <a:ext uri="{FF2B5EF4-FFF2-40B4-BE49-F238E27FC236}">
                <a16:creationId xmlns:a16="http://schemas.microsoft.com/office/drawing/2014/main" id="{6AAC5FDA-1145-428F-8C06-F5015F666E3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02971" y="1416582"/>
            <a:ext cx="2864652" cy="2244444"/>
          </a:xfrm>
          <a:prstGeom prst="rect">
            <a:avLst/>
          </a:prstGeom>
          <a:noFill/>
          <a:ln>
            <a:solidFill>
              <a:srgbClr val="FFC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352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7B4BD7E-4C96-4B5A-BD88-E4E94609F9A2}"/>
              </a:ext>
            </a:extLst>
          </p:cNvPr>
          <p:cNvSpPr txBox="1"/>
          <p:nvPr/>
        </p:nvSpPr>
        <p:spPr>
          <a:xfrm>
            <a:off x="3248828" y="445675"/>
            <a:ext cx="5913798" cy="584775"/>
          </a:xfrm>
          <a:prstGeom prst="rect">
            <a:avLst/>
          </a:prstGeom>
          <a:ln w="28575"/>
        </p:spPr>
        <p:style>
          <a:lnRef idx="2">
            <a:schemeClr val="accent3"/>
          </a:lnRef>
          <a:fillRef idx="1">
            <a:schemeClr val="lt1"/>
          </a:fillRef>
          <a:effectRef idx="0">
            <a:schemeClr val="accent3"/>
          </a:effectRef>
          <a:fontRef idx="minor">
            <a:schemeClr val="dk1"/>
          </a:fontRef>
        </p:style>
        <p:txBody>
          <a:bodyPr wrap="none" rtlCol="0">
            <a:spAutoFit/>
          </a:bodyPr>
          <a:lstStyle/>
          <a:p>
            <a:r>
              <a:rPr lang="ru-RU" sz="3200" b="1" dirty="0">
                <a:solidFill>
                  <a:schemeClr val="tx1"/>
                </a:solidFill>
                <a:latin typeface="Times New Roman" panose="02020603050405020304" pitchFamily="18" charset="0"/>
                <a:cs typeface="Times New Roman" panose="02020603050405020304" pitchFamily="18" charset="0"/>
              </a:rPr>
              <a:t>Автоматизация звука в словах</a:t>
            </a:r>
          </a:p>
        </p:txBody>
      </p:sp>
      <p:sp>
        <p:nvSpPr>
          <p:cNvPr id="3" name="Прямоугольник 2">
            <a:extLst>
              <a:ext uri="{FF2B5EF4-FFF2-40B4-BE49-F238E27FC236}">
                <a16:creationId xmlns:a16="http://schemas.microsoft.com/office/drawing/2014/main" id="{EA17CE86-3A62-4599-82D6-9F3952DE7867}"/>
              </a:ext>
            </a:extLst>
          </p:cNvPr>
          <p:cNvSpPr/>
          <p:nvPr/>
        </p:nvSpPr>
        <p:spPr>
          <a:xfrm>
            <a:off x="321226" y="1184509"/>
            <a:ext cx="11476521" cy="2554545"/>
          </a:xfrm>
          <a:prstGeom prst="rect">
            <a:avLst/>
          </a:prstGeom>
          <a:ln>
            <a:solidFill>
              <a:schemeClr val="bg1"/>
            </a:solidFill>
          </a:ln>
        </p:spPr>
        <p:txBody>
          <a:bodyPr wrap="square">
            <a:spAutoFit/>
          </a:bodyPr>
          <a:lstStyle/>
          <a:p>
            <a:pPr marL="285750" indent="-285750" algn="just">
              <a:buFont typeface="Arial" panose="020B0604020202020204" pitchFamily="34" charset="0"/>
              <a:buChar char="•"/>
            </a:pPr>
            <a:r>
              <a:rPr lang="ru-RU" sz="2000" b="1" dirty="0">
                <a:latin typeface="Times New Roman" panose="02020603050405020304" pitchFamily="18" charset="0"/>
                <a:cs typeface="Times New Roman" panose="02020603050405020304" pitchFamily="18" charset="0"/>
              </a:rPr>
              <a:t>«Раз- шажок, два – шажок»: </a:t>
            </a:r>
            <a:r>
              <a:rPr lang="ru-RU" sz="2000" dirty="0">
                <a:latin typeface="Times New Roman" panose="02020603050405020304" pitchFamily="18" charset="0"/>
                <a:cs typeface="Times New Roman" panose="02020603050405020304" pitchFamily="18" charset="0"/>
              </a:rPr>
              <a:t>ребёнок шагает и на каждый шаг называет слово.</a:t>
            </a:r>
          </a:p>
          <a:p>
            <a:pPr marL="285750" indent="-285750" algn="just">
              <a:buFont typeface="Arial" panose="020B0604020202020204" pitchFamily="34" charset="0"/>
              <a:buChar char="•"/>
            </a:pPr>
            <a:r>
              <a:rPr lang="ru-RU" sz="2000" b="1" dirty="0">
                <a:solidFill>
                  <a:srgbClr val="111111"/>
                </a:solidFill>
                <a:latin typeface="Times New Roman" panose="02020603050405020304" pitchFamily="18" charset="0"/>
                <a:cs typeface="Times New Roman" panose="02020603050405020304" pitchFamily="18" charset="0"/>
              </a:rPr>
              <a:t>«Лови – бросай». </a:t>
            </a:r>
            <a:r>
              <a:rPr lang="ru-RU" sz="2000" dirty="0">
                <a:solidFill>
                  <a:srgbClr val="111111"/>
                </a:solidFill>
                <a:latin typeface="Times New Roman" panose="02020603050405020304" pitchFamily="18" charset="0"/>
                <a:cs typeface="Times New Roman" panose="02020603050405020304" pitchFamily="18" charset="0"/>
              </a:rPr>
              <a:t>Взрослый называет слово и бросает ребёнку мяч. Ребёнок ловит мяч, повторяет речевую единицу и бросает мяч взрослому.</a:t>
            </a:r>
          </a:p>
          <a:p>
            <a:pPr marL="285750" indent="-285750" algn="just">
              <a:buFont typeface="Arial" panose="020B0604020202020204" pitchFamily="34" charset="0"/>
              <a:buChar char="•"/>
            </a:pPr>
            <a:r>
              <a:rPr lang="ru-RU" sz="2000" b="1" dirty="0">
                <a:solidFill>
                  <a:srgbClr val="000000"/>
                </a:solidFill>
                <a:latin typeface="Times New Roman" panose="02020603050405020304" pitchFamily="18" charset="0"/>
                <a:cs typeface="Times New Roman" panose="02020603050405020304" pitchFamily="18" charset="0"/>
              </a:rPr>
              <a:t>«Слова вокруг нас». </a:t>
            </a:r>
            <a:r>
              <a:rPr lang="ru-RU" sz="2000" dirty="0">
                <a:solidFill>
                  <a:srgbClr val="000000"/>
                </a:solidFill>
                <a:latin typeface="Times New Roman" panose="02020603050405020304" pitchFamily="18" charset="0"/>
                <a:cs typeface="Times New Roman" panose="02020603050405020304" pitchFamily="18" charset="0"/>
              </a:rPr>
              <a:t>Дети подбирают слова с определённым звуком, принимаются только те слова, которые ребёнок правильно произнёс.</a:t>
            </a:r>
          </a:p>
          <a:p>
            <a:pPr marL="285750" indent="-285750" algn="just">
              <a:buFont typeface="Arial" panose="020B0604020202020204" pitchFamily="34" charset="0"/>
              <a:buChar char="•"/>
            </a:pPr>
            <a:r>
              <a:rPr lang="ru-RU" sz="2000" b="1" dirty="0">
                <a:solidFill>
                  <a:srgbClr val="000000"/>
                </a:solidFill>
                <a:latin typeface="Times New Roman" panose="02020603050405020304" pitchFamily="18" charset="0"/>
                <a:cs typeface="Times New Roman" panose="02020603050405020304" pitchFamily="18" charset="0"/>
              </a:rPr>
              <a:t>«Один-много». </a:t>
            </a:r>
            <a:r>
              <a:rPr lang="ru-RU" sz="2000" dirty="0">
                <a:solidFill>
                  <a:srgbClr val="000000"/>
                </a:solidFill>
                <a:latin typeface="Times New Roman" panose="02020603050405020304" pitchFamily="18" charset="0"/>
                <a:cs typeface="Times New Roman" panose="02020603050405020304" pitchFamily="18" charset="0"/>
              </a:rPr>
              <a:t>Образовывать форму множественного числа </a:t>
            </a:r>
            <a:r>
              <a:rPr lang="ru-RU" sz="2000" dirty="0" err="1">
                <a:solidFill>
                  <a:srgbClr val="000000"/>
                </a:solidFill>
                <a:latin typeface="Times New Roman" panose="02020603050405020304" pitchFamily="18" charset="0"/>
                <a:cs typeface="Times New Roman" panose="02020603050405020304" pitchFamily="18" charset="0"/>
              </a:rPr>
              <a:t>сущ-ных</a:t>
            </a:r>
            <a:r>
              <a:rPr lang="ru-RU" sz="2000" dirty="0">
                <a:solidFill>
                  <a:srgbClr val="000000"/>
                </a:solidFill>
                <a:latin typeface="Times New Roman" panose="02020603050405020304" pitchFamily="18" charset="0"/>
                <a:cs typeface="Times New Roman" panose="02020603050405020304" pitchFamily="18" charset="0"/>
              </a:rPr>
              <a:t> (жаба – жабы.</a:t>
            </a:r>
          </a:p>
          <a:p>
            <a:pPr marL="285750" indent="-285750" algn="just">
              <a:buFont typeface="Arial" panose="020B0604020202020204" pitchFamily="34" charset="0"/>
              <a:buChar char="•"/>
            </a:pPr>
            <a:r>
              <a:rPr lang="ru-RU" sz="2000" b="1" dirty="0">
                <a:latin typeface="Times New Roman" panose="02020603050405020304" pitchFamily="18" charset="0"/>
                <a:cs typeface="Times New Roman" panose="02020603050405020304" pitchFamily="18" charset="0"/>
              </a:rPr>
              <a:t>«Балансир»: </a:t>
            </a:r>
            <a:r>
              <a:rPr lang="ru-RU" sz="2000" dirty="0">
                <a:latin typeface="Times New Roman" panose="02020603050405020304" pitchFamily="18" charset="0"/>
                <a:cs typeface="Times New Roman" panose="02020603050405020304" pitchFamily="18" charset="0"/>
              </a:rPr>
              <a:t>ребёнок кладет одну деталь и называет слово.</a:t>
            </a:r>
          </a:p>
          <a:p>
            <a:pPr marL="285750" indent="-285750" algn="just">
              <a:buFont typeface="Arial" panose="020B0604020202020204" pitchFamily="34" charset="0"/>
              <a:buChar char="•"/>
            </a:pPr>
            <a:r>
              <a:rPr lang="ru-RU" sz="2000" b="1" dirty="0">
                <a:latin typeface="Times New Roman" panose="02020603050405020304" pitchFamily="18" charset="0"/>
                <a:cs typeface="Times New Roman" panose="02020603050405020304" pitchFamily="18" charset="0"/>
              </a:rPr>
              <a:t>Игры с помпонами. </a:t>
            </a:r>
            <a:r>
              <a:rPr lang="ru-RU" sz="2000" dirty="0">
                <a:latin typeface="Times New Roman" panose="02020603050405020304" pitchFamily="18" charset="0"/>
                <a:cs typeface="Times New Roman" panose="02020603050405020304" pitchFamily="18" charset="0"/>
              </a:rPr>
              <a:t>Ребёнок пинцетом перекладывает помпоны и произносит слова.</a:t>
            </a:r>
          </a:p>
        </p:txBody>
      </p:sp>
      <p:pic>
        <p:nvPicPr>
          <p:cNvPr id="8" name="Рисунок 7">
            <a:extLst>
              <a:ext uri="{FF2B5EF4-FFF2-40B4-BE49-F238E27FC236}">
                <a16:creationId xmlns:a16="http://schemas.microsoft.com/office/drawing/2014/main" id="{8C66A338-7FFA-42E3-85D5-76D0016B69F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419" t="4956" r="29293" b="8165"/>
          <a:stretch/>
        </p:blipFill>
        <p:spPr>
          <a:xfrm flipH="1">
            <a:off x="775251" y="4164429"/>
            <a:ext cx="2370095" cy="2353633"/>
          </a:xfrm>
          <a:prstGeom prst="rect">
            <a:avLst/>
          </a:prstGeom>
        </p:spPr>
      </p:pic>
      <p:pic>
        <p:nvPicPr>
          <p:cNvPr id="3078" name="Picture 6">
            <a:extLst>
              <a:ext uri="{FF2B5EF4-FFF2-40B4-BE49-F238E27FC236}">
                <a16:creationId xmlns:a16="http://schemas.microsoft.com/office/drawing/2014/main" id="{5526F32F-4B73-4842-863F-90762C4880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2913" y="3950286"/>
            <a:ext cx="3048000" cy="245745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874A19E4-3FC9-4B5B-8443-2DF91D58B42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9547"/>
          <a:stretch/>
        </p:blipFill>
        <p:spPr bwMode="auto">
          <a:xfrm>
            <a:off x="8258589" y="4274757"/>
            <a:ext cx="3423668" cy="2132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142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76A650EA-E537-4241-AAC4-59C90FFDAC9B}"/>
              </a:ext>
            </a:extLst>
          </p:cNvPr>
          <p:cNvSpPr/>
          <p:nvPr/>
        </p:nvSpPr>
        <p:spPr>
          <a:xfrm>
            <a:off x="221839" y="933062"/>
            <a:ext cx="11399034" cy="3323987"/>
          </a:xfrm>
          <a:prstGeom prst="rect">
            <a:avLst/>
          </a:prstGeom>
        </p:spPr>
        <p:txBody>
          <a:bodyPr wrap="square">
            <a:spAutoFit/>
          </a:bodyPr>
          <a:lstStyle/>
          <a:p>
            <a:pPr marL="347472" indent="-347472" algn="just" eaLnBrk="0" fontAlgn="base" hangingPunct="0">
              <a:spcBef>
                <a:spcPts val="384"/>
              </a:spcBef>
              <a:buClr>
                <a:schemeClr val="tx2"/>
              </a:buClr>
              <a:buSzPct val="70000"/>
              <a:buFont typeface="Wingdings" panose="05000000000000000000" pitchFamily="2" charset="2"/>
              <a:buChar char="l"/>
            </a:pPr>
            <a:r>
              <a:rPr lang="ru-RU" sz="2000" b="1" dirty="0">
                <a:solidFill>
                  <a:srgbClr val="000000"/>
                </a:solidFill>
                <a:latin typeface="Times New Roman" panose="02020603050405020304" pitchFamily="18" charset="0"/>
                <a:cs typeface="Times New Roman" panose="02020603050405020304" pitchFamily="18" charset="0"/>
              </a:rPr>
              <a:t>«Скажи и покажи». </a:t>
            </a:r>
            <a:r>
              <a:rPr lang="ru-RU" sz="2000" dirty="0">
                <a:solidFill>
                  <a:srgbClr val="000000"/>
                </a:solidFill>
                <a:latin typeface="Times New Roman" panose="02020603050405020304" pitchFamily="18" charset="0"/>
                <a:cs typeface="Times New Roman" panose="02020603050405020304" pitchFamily="18" charset="0"/>
              </a:rPr>
              <a:t>Соста­вить предложение по сю­жетной картинке, а затем продемонстрировать его с по­мощью пантомимы («Сова летает по лесу. Соня пьет ананасовый сок»). Возможен вариант, когда сначала со­ставляются все предложе­ния, затем один из детей де­монстрирует пантомиму, а другой угадывает ее содер­жание;</a:t>
            </a:r>
          </a:p>
          <a:p>
            <a:pPr marL="347472" indent="-347472" algn="just" eaLnBrk="0" fontAlgn="base" hangingPunct="0">
              <a:spcBef>
                <a:spcPts val="384"/>
              </a:spcBef>
              <a:buClr>
                <a:schemeClr val="tx2"/>
              </a:buClr>
              <a:buSzPct val="70000"/>
              <a:buFont typeface="Wingdings" panose="05000000000000000000" pitchFamily="2" charset="2"/>
              <a:buChar char="l"/>
            </a:pPr>
            <a:r>
              <a:rPr lang="ru-RU" sz="2000" b="1" dirty="0">
                <a:solidFill>
                  <a:srgbClr val="000000"/>
                </a:solidFill>
                <a:latin typeface="Times New Roman" panose="02020603050405020304" pitchFamily="18" charset="0"/>
                <a:cs typeface="Times New Roman" panose="02020603050405020304" pitchFamily="18" charset="0"/>
              </a:rPr>
              <a:t>«Прошагай предложение». </a:t>
            </a:r>
            <a:r>
              <a:rPr lang="ru-RU" sz="2000" dirty="0">
                <a:solidFill>
                  <a:srgbClr val="000000"/>
                </a:solidFill>
                <a:latin typeface="Times New Roman" panose="02020603050405020304" pitchFamily="18" charset="0"/>
                <a:cs typeface="Times New Roman" panose="02020603050405020304" pitchFamily="18" charset="0"/>
              </a:rPr>
              <a:t>Ребенок идет и произносит предложение. Каждому шагу должно соответствовать одно слово.</a:t>
            </a:r>
          </a:p>
          <a:p>
            <a:pPr marL="347472" indent="-347472" algn="just" eaLnBrk="0" fontAlgn="base" hangingPunct="0">
              <a:spcBef>
                <a:spcPts val="384"/>
              </a:spcBef>
              <a:buClr>
                <a:schemeClr val="tx2"/>
              </a:buClr>
              <a:buSzPct val="70000"/>
              <a:buFont typeface="Wingdings" panose="05000000000000000000" pitchFamily="2" charset="2"/>
              <a:buChar char="l"/>
            </a:pPr>
            <a:r>
              <a:rPr lang="ru-RU" sz="2000" b="1" dirty="0">
                <a:solidFill>
                  <a:srgbClr val="000000"/>
                </a:solidFill>
                <a:latin typeface="Times New Roman" panose="02020603050405020304" pitchFamily="18" charset="0"/>
                <a:cs typeface="Times New Roman" panose="02020603050405020304" pitchFamily="18" charset="0"/>
              </a:rPr>
              <a:t>«Я, ты, он, она». </a:t>
            </a:r>
            <a:r>
              <a:rPr lang="ru-RU" sz="2000" dirty="0">
                <a:solidFill>
                  <a:srgbClr val="000000"/>
                </a:solidFill>
                <a:latin typeface="Times New Roman" panose="02020603050405020304" pitchFamily="18" charset="0"/>
                <a:cs typeface="Times New Roman" panose="02020603050405020304" pitchFamily="18" charset="0"/>
              </a:rPr>
              <a:t>Изменять предложение по образцу: </a:t>
            </a:r>
            <a:r>
              <a:rPr lang="ru-RU" sz="2000" i="1" dirty="0">
                <a:solidFill>
                  <a:srgbClr val="000000"/>
                </a:solidFill>
                <a:latin typeface="Times New Roman" panose="02020603050405020304" pitchFamily="18" charset="0"/>
                <a:cs typeface="Times New Roman" panose="02020603050405020304" pitchFamily="18" charset="0"/>
              </a:rPr>
              <a:t>Я лежу. Ты лежишь. Он лежит. Она лежит. Мы лежим. Вы лежите.</a:t>
            </a:r>
          </a:p>
          <a:p>
            <a:pPr marL="347472" indent="-347472" algn="just" eaLnBrk="0" fontAlgn="base" hangingPunct="0">
              <a:spcBef>
                <a:spcPts val="384"/>
              </a:spcBef>
              <a:buClr>
                <a:schemeClr val="tx2"/>
              </a:buClr>
              <a:buSzPct val="70000"/>
              <a:buFont typeface="Wingdings" panose="05000000000000000000" pitchFamily="2" charset="2"/>
              <a:buChar char="l"/>
            </a:pPr>
            <a:r>
              <a:rPr lang="ru-RU" sz="2000" b="1" dirty="0">
                <a:solidFill>
                  <a:srgbClr val="000000"/>
                </a:solidFill>
                <a:latin typeface="Times New Roman" panose="02020603050405020304" pitchFamily="18" charset="0"/>
                <a:cs typeface="Times New Roman" panose="02020603050405020304" pitchFamily="18" charset="0"/>
              </a:rPr>
              <a:t>«Исправь предложение». </a:t>
            </a:r>
            <a:r>
              <a:rPr lang="ru-RU" sz="2000" dirty="0">
                <a:solidFill>
                  <a:srgbClr val="000000"/>
                </a:solidFill>
                <a:latin typeface="Times New Roman" panose="02020603050405020304" pitchFamily="18" charset="0"/>
                <a:cs typeface="Times New Roman" panose="02020603050405020304" pitchFamily="18" charset="0"/>
              </a:rPr>
              <a:t>Измени порядок слов в предложении, чтобы получилось правильное, красивое предложение. </a:t>
            </a:r>
            <a:r>
              <a:rPr lang="ru-RU" sz="2000" i="1" dirty="0">
                <a:solidFill>
                  <a:srgbClr val="000000"/>
                </a:solidFill>
                <a:latin typeface="Times New Roman" panose="02020603050405020304" pitchFamily="18" charset="0"/>
                <a:cs typeface="Times New Roman" panose="02020603050405020304" pitchFamily="18" charset="0"/>
              </a:rPr>
              <a:t>Суп ест Соня – Соня ест суп.</a:t>
            </a:r>
            <a:endParaRPr lang="ru-RU" sz="2000" i="1" dirty="0"/>
          </a:p>
        </p:txBody>
      </p:sp>
      <p:sp>
        <p:nvSpPr>
          <p:cNvPr id="4" name="TextBox 3">
            <a:extLst>
              <a:ext uri="{FF2B5EF4-FFF2-40B4-BE49-F238E27FC236}">
                <a16:creationId xmlns:a16="http://schemas.microsoft.com/office/drawing/2014/main" id="{D6A7A5AB-1FBD-4F30-B4AA-FD0E1EB1FE8F}"/>
              </a:ext>
            </a:extLst>
          </p:cNvPr>
          <p:cNvSpPr txBox="1"/>
          <p:nvPr/>
        </p:nvSpPr>
        <p:spPr>
          <a:xfrm>
            <a:off x="2632601" y="348287"/>
            <a:ext cx="7260770" cy="584775"/>
          </a:xfrm>
          <a:prstGeom prst="rect">
            <a:avLst/>
          </a:prstGeom>
          <a:ln w="28575"/>
        </p:spPr>
        <p:style>
          <a:lnRef idx="2">
            <a:schemeClr val="accent3"/>
          </a:lnRef>
          <a:fillRef idx="1">
            <a:schemeClr val="lt1"/>
          </a:fillRef>
          <a:effectRef idx="0">
            <a:schemeClr val="accent3"/>
          </a:effectRef>
          <a:fontRef idx="minor">
            <a:schemeClr val="dk1"/>
          </a:fontRef>
        </p:style>
        <p:txBody>
          <a:bodyPr wrap="none" rtlCol="0">
            <a:spAutoFit/>
          </a:bodyPr>
          <a:lstStyle/>
          <a:p>
            <a:r>
              <a:rPr lang="ru-RU" sz="3200" b="1" dirty="0">
                <a:solidFill>
                  <a:schemeClr val="tx1"/>
                </a:solidFill>
                <a:latin typeface="Times New Roman" panose="02020603050405020304" pitchFamily="18" charset="0"/>
                <a:cs typeface="Times New Roman" panose="02020603050405020304" pitchFamily="18" charset="0"/>
              </a:rPr>
              <a:t>Автоматизация звука в предложениях</a:t>
            </a:r>
          </a:p>
        </p:txBody>
      </p:sp>
      <p:pic>
        <p:nvPicPr>
          <p:cNvPr id="5124" name="Picture 4">
            <a:extLst>
              <a:ext uri="{FF2B5EF4-FFF2-40B4-BE49-F238E27FC236}">
                <a16:creationId xmlns:a16="http://schemas.microsoft.com/office/drawing/2014/main" id="{A22692D9-E77F-44AF-8EF9-C686FB11804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1557" t="29855" r="11558" b="19369"/>
          <a:stretch/>
        </p:blipFill>
        <p:spPr bwMode="auto">
          <a:xfrm>
            <a:off x="10023572" y="3813124"/>
            <a:ext cx="1229553" cy="277301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F1B89B09-DDF8-4AB9-B7FC-73C1C85C8B0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032" t="28817" r="46340" b="48765"/>
          <a:stretch/>
        </p:blipFill>
        <p:spPr bwMode="auto">
          <a:xfrm>
            <a:off x="5475368" y="4257049"/>
            <a:ext cx="4667473" cy="1885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079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34269F8-7B6D-442D-AA2B-9CE6CA04DDBF}"/>
              </a:ext>
            </a:extLst>
          </p:cNvPr>
          <p:cNvSpPr txBox="1"/>
          <p:nvPr/>
        </p:nvSpPr>
        <p:spPr>
          <a:xfrm>
            <a:off x="357739" y="419002"/>
            <a:ext cx="11476521" cy="2431435"/>
          </a:xfrm>
          <a:prstGeom prst="rect">
            <a:avLst/>
          </a:prstGeom>
          <a:ln w="28575">
            <a:solidFill>
              <a:schemeClr val="bg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ru-RU" sz="2800" b="1" dirty="0">
                <a:solidFill>
                  <a:schemeClr val="tx1"/>
                </a:solidFill>
                <a:latin typeface="Times New Roman" panose="02020603050405020304" pitchFamily="18" charset="0"/>
                <a:cs typeface="Times New Roman" panose="02020603050405020304" pitchFamily="18" charset="0"/>
              </a:rPr>
              <a:t>Для закрепления верного произношения полезно проговаривать:</a:t>
            </a:r>
          </a:p>
          <a:p>
            <a:pPr marL="285750" indent="-285750" algn="just">
              <a:buFont typeface="Arial" panose="020B0604020202020204" pitchFamily="34" charset="0"/>
              <a:buChar char="•"/>
            </a:pPr>
            <a:r>
              <a:rPr lang="ru-RU" sz="2800" b="1" dirty="0">
                <a:latin typeface="Times New Roman" panose="02020603050405020304" pitchFamily="18" charset="0"/>
                <a:cs typeface="Times New Roman" panose="02020603050405020304" pitchFamily="18" charset="0"/>
              </a:rPr>
              <a:t>чистоговорки,</a:t>
            </a:r>
          </a:p>
          <a:p>
            <a:pPr marL="285750" indent="-285750" algn="just">
              <a:buFont typeface="Arial" panose="020B0604020202020204" pitchFamily="34" charset="0"/>
              <a:buChar char="•"/>
            </a:pPr>
            <a:r>
              <a:rPr lang="ru-RU" sz="2800" b="1" dirty="0">
                <a:latin typeface="Times New Roman" panose="02020603050405020304" pitchFamily="18" charset="0"/>
                <a:cs typeface="Times New Roman" panose="02020603050405020304" pitchFamily="18" charset="0"/>
              </a:rPr>
              <a:t>скороговорки,</a:t>
            </a:r>
          </a:p>
          <a:p>
            <a:pPr marL="285750" indent="-285750" algn="just">
              <a:buFont typeface="Arial" panose="020B0604020202020204" pitchFamily="34" charset="0"/>
              <a:buChar char="•"/>
            </a:pPr>
            <a:r>
              <a:rPr lang="ru-RU" sz="2800" b="1" dirty="0">
                <a:latin typeface="Times New Roman" panose="02020603050405020304" pitchFamily="18" charset="0"/>
                <a:cs typeface="Times New Roman" panose="02020603050405020304" pitchFamily="18" charset="0"/>
              </a:rPr>
              <a:t>стихотворения. </a:t>
            </a:r>
          </a:p>
          <a:p>
            <a:endParaRPr lang="ru-RU" sz="2000" dirty="0">
              <a:solidFill>
                <a:schemeClr val="tx1"/>
              </a:solidFill>
              <a:latin typeface="Times New Roman" panose="02020603050405020304" pitchFamily="18" charset="0"/>
              <a:cs typeface="Times New Roman" panose="02020603050405020304" pitchFamily="18" charset="0"/>
            </a:endParaRPr>
          </a:p>
          <a:p>
            <a:endParaRPr lang="ru-RU" sz="2000" dirty="0">
              <a:solidFill>
                <a:schemeClr val="tx1"/>
              </a:solidFill>
              <a:latin typeface="Times New Roman" panose="02020603050405020304" pitchFamily="18" charset="0"/>
              <a:cs typeface="Times New Roman" panose="02020603050405020304" pitchFamily="18" charset="0"/>
            </a:endParaRPr>
          </a:p>
        </p:txBody>
      </p:sp>
      <p:sp>
        <p:nvSpPr>
          <p:cNvPr id="3" name="Прямоугольник 2">
            <a:extLst>
              <a:ext uri="{FF2B5EF4-FFF2-40B4-BE49-F238E27FC236}">
                <a16:creationId xmlns:a16="http://schemas.microsoft.com/office/drawing/2014/main" id="{4739CCF8-0E46-4AE3-AD15-A859DA0F63E8}"/>
              </a:ext>
            </a:extLst>
          </p:cNvPr>
          <p:cNvSpPr/>
          <p:nvPr/>
        </p:nvSpPr>
        <p:spPr>
          <a:xfrm>
            <a:off x="7722634" y="4414726"/>
            <a:ext cx="11476521" cy="400110"/>
          </a:xfrm>
          <a:prstGeom prst="rect">
            <a:avLst/>
          </a:prstGeom>
          <a:ln>
            <a:solidFill>
              <a:schemeClr val="bg1"/>
            </a:solidFill>
          </a:ln>
        </p:spPr>
        <p:txBody>
          <a:bodyPr wrap="square">
            <a:spAutoFit/>
          </a:bodyPr>
          <a:lstStyle/>
          <a:p>
            <a:pPr marL="285750" indent="-285750" algn="just">
              <a:buFont typeface="Arial" panose="020B0604020202020204" pitchFamily="34" charset="0"/>
              <a:buChar char="•"/>
            </a:pPr>
            <a:endParaRPr lang="ru-RU" sz="2000" b="1" dirty="0">
              <a:latin typeface="Times New Roman" panose="02020603050405020304" pitchFamily="18" charset="0"/>
              <a:cs typeface="Times New Roman" panose="02020603050405020304" pitchFamily="18" charset="0"/>
            </a:endParaRPr>
          </a:p>
        </p:txBody>
      </p:sp>
      <p:pic>
        <p:nvPicPr>
          <p:cNvPr id="1028" name="Picture 4">
            <a:extLst>
              <a:ext uri="{FF2B5EF4-FFF2-40B4-BE49-F238E27FC236}">
                <a16:creationId xmlns:a16="http://schemas.microsoft.com/office/drawing/2014/main" id="{78E9E939-2D80-4A62-916E-95F1C47824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844" t="20673" r="6680" b="14423"/>
          <a:stretch/>
        </p:blipFill>
        <p:spPr bwMode="auto">
          <a:xfrm>
            <a:off x="7012745" y="2239052"/>
            <a:ext cx="4714462" cy="23798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EDB1BD7-F9D9-4F74-A727-902FCC471B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817" b="44493"/>
          <a:stretch/>
        </p:blipFill>
        <p:spPr bwMode="auto">
          <a:xfrm>
            <a:off x="464793" y="3579875"/>
            <a:ext cx="5927725" cy="2859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9901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a:extLst>
              <a:ext uri="{FF2B5EF4-FFF2-40B4-BE49-F238E27FC236}">
                <a16:creationId xmlns:a16="http://schemas.microsoft.com/office/drawing/2014/main" id="{E0E18A7B-0DF0-4C27-9427-686B8038DBC0}"/>
              </a:ext>
            </a:extLst>
          </p:cNvPr>
          <p:cNvSpPr/>
          <p:nvPr/>
        </p:nvSpPr>
        <p:spPr>
          <a:xfrm>
            <a:off x="1108211" y="388469"/>
            <a:ext cx="9975573" cy="3785652"/>
          </a:xfrm>
          <a:prstGeom prst="rect">
            <a:avLst/>
          </a:prstGeom>
        </p:spPr>
        <p:txBody>
          <a:bodyPr wrap="square">
            <a:spAutoFit/>
          </a:bodyPr>
          <a:lstStyle/>
          <a:p>
            <a:pPr algn="ctr"/>
            <a:r>
              <a:rPr lang="ru-RU" sz="2400" dirty="0">
                <a:latin typeface="Times New Roman" panose="02020603050405020304" pitchFamily="18" charset="0"/>
                <a:cs typeface="Times New Roman" panose="02020603050405020304" pitchFamily="18" charset="0"/>
              </a:rPr>
              <a:t>В дальнейшем необходим </a:t>
            </a:r>
            <a:r>
              <a:rPr lang="ru-RU" sz="2400" b="1" dirty="0">
                <a:solidFill>
                  <a:srgbClr val="C00000"/>
                </a:solidFill>
                <a:latin typeface="Times New Roman" panose="02020603050405020304" pitchFamily="18" charset="0"/>
                <a:cs typeface="Times New Roman" panose="02020603050405020304" pitchFamily="18" charset="0"/>
              </a:rPr>
              <a:t>постоянный контроль над речью ребенка в обычных жизненных ситуациях: </a:t>
            </a:r>
            <a:r>
              <a:rPr lang="ru-RU" sz="2400" dirty="0">
                <a:latin typeface="Times New Roman" panose="02020603050405020304" pitchFamily="18" charset="0"/>
                <a:cs typeface="Times New Roman" panose="02020603050405020304" pitchFamily="18" charset="0"/>
              </a:rPr>
              <a:t>неправильно произнесенный звук нужно каждый раз исправлять, то есть просить еще раз, но уже правильно, повторить то же самое слово. Этим будет обеспечена полная автоматизация звука при одновременном сокращении сроков логопедической работы.</a:t>
            </a:r>
          </a:p>
          <a:p>
            <a:pPr algn="ctr"/>
            <a:r>
              <a:rPr lang="ru-RU" sz="2400" b="1" dirty="0">
                <a:solidFill>
                  <a:srgbClr val="C00000"/>
                </a:solidFill>
                <a:latin typeface="Times New Roman" panose="02020603050405020304" pitchFamily="18" charset="0"/>
                <a:cs typeface="Times New Roman" panose="02020603050405020304" pitchFamily="18" charset="0"/>
              </a:rPr>
              <a:t>Автоматизацию звука можно считать законченной </a:t>
            </a:r>
            <a:r>
              <a:rPr lang="ru-RU" sz="2400" dirty="0">
                <a:latin typeface="Times New Roman" panose="02020603050405020304" pitchFamily="18" charset="0"/>
                <a:cs typeface="Times New Roman" panose="02020603050405020304" pitchFamily="18" charset="0"/>
              </a:rPr>
              <a:t>только после того, как ребенок привыкнет свободно употреблять новый звук в своей повседневной речи и полностью перестанет воспроизводить прежнюю дефектную артикуляцию.  </a:t>
            </a:r>
            <a:endParaRPr lang="ru-RU" sz="2400" b="0" i="0" dirty="0">
              <a:effectLst/>
              <a:latin typeface="Times New Roman" panose="02020603050405020304" pitchFamily="18" charset="0"/>
              <a:cs typeface="Times New Roman" panose="02020603050405020304" pitchFamily="18" charset="0"/>
            </a:endParaRPr>
          </a:p>
        </p:txBody>
      </p:sp>
      <p:pic>
        <p:nvPicPr>
          <p:cNvPr id="2050" name="Picture 2">
            <a:extLst>
              <a:ext uri="{FF2B5EF4-FFF2-40B4-BE49-F238E27FC236}">
                <a16:creationId xmlns:a16="http://schemas.microsoft.com/office/drawing/2014/main" id="{BF225F1E-965B-48FF-B8DC-79F8A209F2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1444" y="4253634"/>
            <a:ext cx="6949109" cy="2313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903468"/>
      </p:ext>
    </p:extLst>
  </p:cSld>
  <p:clrMapOvr>
    <a:masterClrMapping/>
  </p:clrMapOvr>
</p:sld>
</file>

<file path=ppt/theme/theme1.xml><?xml version="1.0" encoding="utf-8"?>
<a:theme xmlns:a="http://schemas.openxmlformats.org/drawingml/2006/main" name="Базис">
  <a:themeElements>
    <a:clrScheme name="Базис">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Базис">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Базис">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docProps/app.xml><?xml version="1.0" encoding="utf-8"?>
<Properties xmlns="http://schemas.openxmlformats.org/officeDocument/2006/extended-properties" xmlns:vt="http://schemas.openxmlformats.org/officeDocument/2006/docPropsVTypes">
  <Template>TM03457444[[fn=Базис]]</Template>
  <TotalTime>2105</TotalTime>
  <Words>649</Words>
  <Application>Microsoft Office PowerPoint</Application>
  <PresentationFormat>Широкоэкранный</PresentationFormat>
  <Paragraphs>50</Paragraphs>
  <Slides>10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10</vt:i4>
      </vt:variant>
    </vt:vector>
  </HeadingPairs>
  <TitlesOfParts>
    <vt:vector size="15" baseType="lpstr">
      <vt:lpstr>Arial</vt:lpstr>
      <vt:lpstr>Corbel</vt:lpstr>
      <vt:lpstr>Times New Roman</vt:lpstr>
      <vt:lpstr>Wingdings</vt:lpstr>
      <vt:lpstr>Базис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Кристина</dc:creator>
  <cp:lastModifiedBy>BELOCHKA</cp:lastModifiedBy>
  <cp:revision>159</cp:revision>
  <dcterms:created xsi:type="dcterms:W3CDTF">2019-02-17T18:57:22Z</dcterms:created>
  <dcterms:modified xsi:type="dcterms:W3CDTF">2023-02-12T07:48:59Z</dcterms:modified>
</cp:coreProperties>
</file>