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6" r:id="rId5"/>
    <p:sldId id="267" r:id="rId6"/>
    <p:sldId id="268" r:id="rId7"/>
    <p:sldId id="261" r:id="rId8"/>
    <p:sldId id="269" r:id="rId9"/>
    <p:sldId id="270" r:id="rId10"/>
    <p:sldId id="274" r:id="rId11"/>
    <p:sldId id="275" r:id="rId12"/>
    <p:sldId id="277" r:id="rId13"/>
    <p:sldId id="276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55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D4A6-7656-4AF1-B096-FD949DD6990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C41583-B895-4D24-8A10-D7CEDD572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D4A6-7656-4AF1-B096-FD949DD6990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1583-B895-4D24-8A10-D7CEDD572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D4A6-7656-4AF1-B096-FD949DD6990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1583-B895-4D24-8A10-D7CEDD572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D4A6-7656-4AF1-B096-FD949DD6990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9C41583-B895-4D24-8A10-D7CEDD572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D4A6-7656-4AF1-B096-FD949DD6990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1583-B895-4D24-8A10-D7CEDD572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D4A6-7656-4AF1-B096-FD949DD6990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1583-B895-4D24-8A10-D7CEDD572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D4A6-7656-4AF1-B096-FD949DD6990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9C41583-B895-4D24-8A10-D7CEDD572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D4A6-7656-4AF1-B096-FD949DD6990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1583-B895-4D24-8A10-D7CEDD572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D4A6-7656-4AF1-B096-FD949DD6990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1583-B895-4D24-8A10-D7CEDD572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D4A6-7656-4AF1-B096-FD949DD6990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1583-B895-4D24-8A10-D7CEDD572A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2D4A6-7656-4AF1-B096-FD949DD6990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41583-B895-4D24-8A10-D7CEDD572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B2D4A6-7656-4AF1-B096-FD949DD69904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9C41583-B895-4D24-8A10-D7CEDD572A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o-germanii.com/2014/02/deti-bilingvi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1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1520" y="332656"/>
            <a:ext cx="4277801" cy="410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644008" y="2204864"/>
            <a:ext cx="4283968" cy="954107"/>
          </a:xfrm>
          <a:prstGeom prst="rect">
            <a:avLst/>
          </a:prstGeom>
          <a:ln w="190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«Билингвизм </a:t>
            </a:r>
            <a:r>
              <a:rPr lang="ru-RU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плюсы и минусы»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4860032" y="5517232"/>
            <a:ext cx="3887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Автор: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Лапна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Надежда </a:t>
            </a:r>
            <a:r>
              <a:rPr lang="ru-RU" alt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Николевна</a:t>
            </a:r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№47 «Дельфин»</a:t>
            </a:r>
          </a:p>
        </p:txBody>
      </p:sp>
    </p:spTree>
    <p:extLst>
      <p:ext uri="{BB962C8B-B14F-4D97-AF65-F5344CB8AC3E}">
        <p14:creationId xmlns:p14="http://schemas.microsoft.com/office/powerpoint/2010/main" val="3389553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Профессионализм педагогов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важным условием для работы с детьми-билингвами.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1647" y="1196752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 используют разнообразные методы и приемы, формы работы, стимулирующие речевую деятельность детей: практические занятия, проектная деятельность, создание проблемных ситуаций, в которых ребенку необходимо высказаться (высказать свою просьбу, мнение, суждение и т.д.), игры, загадки, использование опорных схем и картинок в обучении рассказыванию и др.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Педагогические работники ОУ осуществляют в своей работе с детьми - билингвами следующие виды деятельности: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коммуникативная (реализация потребности в коммуникации, умение слушать и слышать “другого”, вовлечение в различные формы речевого общения); 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общественная (проведение праздников, конкурсов, выставок, фестивалей);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игровая (развитие познавательной и двигательной активности);</a:t>
            </a:r>
          </a:p>
          <a:p>
            <a:pPr lvl="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художественно-эстетическая.</a:t>
            </a:r>
          </a:p>
        </p:txBody>
      </p:sp>
      <p:pic>
        <p:nvPicPr>
          <p:cNvPr id="4" name="Shape 1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716016" y="3966068"/>
            <a:ext cx="4286363" cy="28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трелка вправо 4"/>
          <p:cNvSpPr/>
          <p:nvPr/>
        </p:nvSpPr>
        <p:spPr>
          <a:xfrm rot="20473885">
            <a:off x="396076" y="4991274"/>
            <a:ext cx="2224379" cy="64807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педагогов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51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ятиугольник 1"/>
          <p:cNvSpPr/>
          <p:nvPr/>
        </p:nvSpPr>
        <p:spPr>
          <a:xfrm>
            <a:off x="251520" y="273501"/>
            <a:ext cx="2232248" cy="604161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родителей 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69532" y="1052736"/>
            <a:ext cx="842493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успеха и уверенности в своих силах детям необходимо ежедневное соучастие в процессе образования не только педагогов, но также и родителей. 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родителей в педагогический процесс является важнейшим условием адаптации и полноценного речевого развития ребенка. Образовательная программа не может дать полноценных результатов, если она не решается совместно с семьей. 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в ОУ должны создаваться условия для привлечения родителей к участию в образовательно-воспитательном процессе: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обучающихся к проведению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различных культурно-массовых мероприятий;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открытых итоговых занятий, отчетных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с приглашением родителей обучающихся;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индивидуальных консультаций для 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и обновление информационного </a:t>
            </a:r>
          </a:p>
          <a:p>
            <a:pPr lvl="0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стенда для родителей в холле.</a:t>
            </a:r>
          </a:p>
        </p:txBody>
      </p:sp>
      <p:pic>
        <p:nvPicPr>
          <p:cNvPr id="4" name="Shape 13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80112" y="2852936"/>
            <a:ext cx="3456384" cy="3934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4817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476" y="1259175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из основных задач родителей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создать условия для правильного освоения двух языков и умения применять знания в будущем.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мнение, что раннее погружение в двуязычную среду способствует более успешному овладению языковыми системами.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изучать диалекты и наречия можно как параллельно, так и последовательно.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251520" y="273501"/>
            <a:ext cx="2232248" cy="604161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стороны родителей </a:t>
            </a:r>
          </a:p>
          <a:p>
            <a:pPr algn="ctr"/>
            <a:endParaRPr lang="ru-RU" dirty="0"/>
          </a:p>
        </p:txBody>
      </p:sp>
      <p:pic>
        <p:nvPicPr>
          <p:cNvPr id="8194" name="Picture 2" descr="Мама говорит с дочк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36503"/>
            <a:ext cx="6286500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632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806453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речи – одна из главных задач развития детей. Известно, что начиная уже с младшего дошкольного возраста, ребенок проявляет большой интерес к языковой деятельности, "экспериментирует со словом", создает новые слова, ориентируясь как на смысловую, так и на грамматическую сторону языка. При стихийном речевом развитии лишь немногие дети достигают высокого уровня. Тем более хуже это удается детям, для которых татарский язык не является родным.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необходимо специальное обучение, главной задачей которого является следующее: вызвать у детей интерес к языку и обеспечить творческий характер речи.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Дети играют во дво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4138"/>
            <a:ext cx="5566420" cy="371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031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4969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билингвом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</a:t>
            </a:r>
          </a:p>
          <a:p>
            <a:pPr lvl="0"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«уметь осуществлять речевую деятельность</a:t>
            </a:r>
          </a:p>
          <a:p>
            <a:pPr lvl="0"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(точнее отдельные виды речевой деятельности или их комплекс), </a:t>
            </a:r>
          </a:p>
          <a:p>
            <a:pPr lvl="0"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пользуясь в зависимости от ближайшей социальной среды, цели общения, информированности о собеседнике и тому подобными языковыми средствами </a:t>
            </a:r>
          </a:p>
          <a:p>
            <a:pPr lvl="0"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одного, а двух языков, имея более или менее свободный выбор языка </a:t>
            </a:r>
          </a:p>
          <a:p>
            <a:pPr lvl="0" algn="ct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общения.»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А.А. Леонтьев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0" name="Picture 2" descr="https://estet-portal.com/images/article/main/deti-bilingvy-kak-i-kogda-uchit-inostrannyy-yazyk-156569170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97527"/>
            <a:ext cx="5920755" cy="393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0722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8388" y="332656"/>
            <a:ext cx="2088232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628507"/>
            <a:ext cx="8784976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Баринова И. А., Нестерова О. А. о некоторых особенностях языковой личности билингва // Филологические науки. Вопросы теории и практики. Т: Грамота, 2015. № 4. Ч. 1</a:t>
            </a:r>
          </a:p>
          <a:p>
            <a:pPr marL="342900" indent="-342900">
              <a:buFontTx/>
              <a:buAutoNum type="arabicPeriod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Выготский Л. С. К вопросу о многоязычии в детском возрасте. — В кн.: Выготский Л. С. Умственное развитие детей в процессе обучения. М. — Л., 1935</a:t>
            </a:r>
          </a:p>
          <a:p>
            <a:pPr marL="342900" indent="-342900">
              <a:buAutoNum type="arabicPeriod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Билингвизм и особенности овладения иностранными языками у детей дошкольного возраста/ Ефременко Л.В.,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Самедова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А.И.// Педагогика и психология образования. – 2017</a:t>
            </a:r>
          </a:p>
          <a:p>
            <a:pPr marL="342900" indent="-342900">
              <a:buAutoNum type="arabicPeriod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Билингвизм. Особенности двуязычного воспитания/ Баженова О. – 2016</a:t>
            </a:r>
          </a:p>
          <a:p>
            <a:pPr marL="342900" indent="-342900">
              <a:buAutoNum type="arabicPeriod"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билингвизм: одновременное усвоение двух языков /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Чиршева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Г.Н. – 2012</a:t>
            </a:r>
          </a:p>
          <a:p>
            <a:pPr marL="342900" indent="-342900">
              <a:buAutoNum type="arabicPeriod"/>
            </a:pP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Дешериев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Ю.Д. Проблема создания системы билингвистических понятий и вопросы методики ее применения в исследовании // Методы билингвистических исследований. М.: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Астрель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1976. - 20-33 с.</a:t>
            </a:r>
          </a:p>
          <a:p>
            <a:pPr marL="342900" indent="-342900">
              <a:buAutoNum type="arabicPeriod"/>
            </a:pP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Чиршева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Г.Н. Особенности формирования лексикона ребенка-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билингвина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Проблемы детской речи.-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Спб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.:Образование, 2001. - №5. – 126-143 с.</a:t>
            </a:r>
            <a:br>
              <a:rPr lang="ru-RU" i="1" dirty="0"/>
            </a:br>
            <a:br>
              <a:rPr lang="ru-RU" i="1" dirty="0"/>
            </a:br>
            <a:endParaRPr lang="ru-RU" dirty="0"/>
          </a:p>
        </p:txBody>
      </p:sp>
      <p:pic>
        <p:nvPicPr>
          <p:cNvPr id="1026" name="Picture 2" descr="Билингвизм у де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1195"/>
            <a:ext cx="2016224" cy="150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45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Понять специфику обучения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билингвальных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в детском саду.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Проанализировать , специфику языкового и личностного развития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билингвальных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Преимущества  и сложности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билингвальных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с педагогической точки зрения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Возможные методические приемы обучения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билингвальных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 русскому языку и на русском языке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Возможные методические приемы  использования языковых компетенций в педагогическом процессе ребенка-билингва на занятиях</a:t>
            </a:r>
          </a:p>
        </p:txBody>
      </p:sp>
      <p:pic>
        <p:nvPicPr>
          <p:cNvPr id="13314" name="Picture 2" descr="https://pbs.twimg.com/media/CeKGDumVIAYNJ_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57528"/>
            <a:ext cx="4461797" cy="297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496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88640"/>
            <a:ext cx="7920880" cy="369332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Билингвизм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двуязычие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- латинские: </a:t>
            </a:r>
            <a:r>
              <a:rPr lang="la-Lat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bi-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«два, двойной» и </a:t>
            </a:r>
            <a:r>
              <a:rPr lang="la-Latn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lingua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«язык».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0582" y="3205157"/>
            <a:ext cx="3835354" cy="353565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Интерференция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</a:t>
            </a:r>
          </a:p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негативное явление взаимодействия двух языковых систем. </a:t>
            </a:r>
          </a:p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возникает неизбежно и объективно. </a:t>
            </a:r>
          </a:p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Проявляется в акценте, отклонениях от норм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речеобразования</a:t>
            </a:r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(во времени формирования навыков говорения), смешении грамматических, синтаксических, фонетических правил.</a:t>
            </a:r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2590" y="764704"/>
            <a:ext cx="2304256" cy="187220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Билингвизм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способность владеть двумя языковыми системами одновременно.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86968" y="764704"/>
            <a:ext cx="6120680" cy="219159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Билингвы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люди, владеющие двумя наречиями сразу. При этом усваиваются они в ранний период или один за другим по мере взросления ребенка. Истинным </a:t>
            </a:r>
            <a:r>
              <a:rPr lang="ru-RU" sz="1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билингвом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науке принято считать только тех детей, которые находились в среде двуязычия с рождения и не заучивали диалекты специально. То есть осваивали их естественным путем через общение с носителями дома, в обществе.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26058" y="3349174"/>
            <a:ext cx="3168352" cy="3247621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Диглоссия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 это</a:t>
            </a:r>
          </a:p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речевая ситуация, </a:t>
            </a:r>
          </a:p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в школе, на работе, на улице человек разговаривает на общепринятом языке, а дома, в тесном кругу знакомых и родных — </a:t>
            </a:r>
          </a:p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втором. </a:t>
            </a:r>
          </a:p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Такая схема общения характерна для семей иммигрантов.</a:t>
            </a:r>
          </a:p>
          <a:p>
            <a:pPr algn="ctr"/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13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2635" y="188640"/>
            <a:ext cx="241546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билингвизма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43932"/>
              </p:ext>
            </p:extLst>
          </p:nvPr>
        </p:nvGraphicFramePr>
        <p:xfrm>
          <a:off x="251520" y="1196752"/>
          <a:ext cx="8568952" cy="4534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Характерные признаки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источнику возникновения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(этнический)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Носитель наречия живет в республике, которая входит в многонациональное государство. Дома общается на этническом наречии, в обществе — на официальном государственном языке.</a:t>
                      </a:r>
                    </a:p>
                  </a:txBody>
                  <a:tcPr marL="76200" marR="76200" marT="76200" marB="762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Индивидуальный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Наблюдается не у группы лиц, а у отдельного ребенка из семьи. Например, если он выучил язык сам, в школе, на курсах, а в семье разговаривает на общепринятом наречии.</a:t>
                      </a:r>
                    </a:p>
                  </a:txBody>
                  <a:tcPr marL="76200" marR="76200" marT="76200" marB="762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Естественный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язык усваивается, а не заучивается специально. Речь переключается на нужное наречие автоматически.</a:t>
                      </a:r>
                    </a:p>
                  </a:txBody>
                  <a:tcPr marL="76200" marR="76200" marT="76200" marB="762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Искусственный</a:t>
                      </a:r>
                    </a:p>
                  </a:txBody>
                  <a:tcPr marL="76200" marR="76200" marT="76200" marB="762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язык усваивается, а не заучивается специально. Речь переключается на нужное наречие автоматически.</a:t>
                      </a:r>
                    </a:p>
                  </a:txBody>
                  <a:tcPr marL="76200" marR="76200" marT="76200" marB="7620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04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2635" y="188640"/>
            <a:ext cx="241546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билингвизма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51847"/>
              </p:ext>
            </p:extLst>
          </p:nvPr>
        </p:nvGraphicFramePr>
        <p:xfrm>
          <a:off x="611560" y="1412776"/>
          <a:ext cx="7920879" cy="2157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44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Характерные признаки</a:t>
                      </a:r>
                      <a:endParaRPr lang="ru-RU" sz="17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возрастному периоду овладения двуязычием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Ранний</a:t>
                      </a:r>
                    </a:p>
                  </a:txBody>
                  <a:tcPr marL="76200" marR="76200" marT="76200" marB="762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Языки осваиваются детьми с рождения.</a:t>
                      </a:r>
                    </a:p>
                  </a:txBody>
                  <a:tcPr marL="76200" marR="76200" marT="76200" marB="762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Поздний</a:t>
                      </a:r>
                    </a:p>
                  </a:txBody>
                  <a:tcPr marL="76200" marR="76200" marT="76200" marB="7620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Второй язык появляется в речи в позднем возрасте, связан с необходимостью его выучить в связи с переездом в другую страну, сменой семейного положения, командировками.</a:t>
                      </a:r>
                    </a:p>
                  </a:txBody>
                  <a:tcPr marL="76200" marR="76200" marT="76200" marB="7620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0" name="Picture 2" descr="Baby club — развитие с пеле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35144"/>
            <a:ext cx="4696202" cy="313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466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2635" y="188640"/>
            <a:ext cx="241546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билингвизма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397523"/>
              </p:ext>
            </p:extLst>
          </p:nvPr>
        </p:nvGraphicFramePr>
        <p:xfrm>
          <a:off x="323528" y="980728"/>
          <a:ext cx="8424937" cy="43822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0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9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Характерные признаки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b="1" i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способности понимать письменную, устную речь и воспроизводить свои мысли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Рецептивный</a:t>
                      </a:r>
                    </a:p>
                  </a:txBody>
                  <a:tcPr marL="76200" marR="76200" marT="76200" marB="762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Носитель языка способен понять услышанное, прочитанное и передает информацию на том языке, котором владеет свободнее.</a:t>
                      </a:r>
                    </a:p>
                  </a:txBody>
                  <a:tcPr marL="76200" marR="76200" marT="76200" marB="762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Репродуктивный</a:t>
                      </a:r>
                    </a:p>
                  </a:txBody>
                  <a:tcPr marL="76200" marR="76200" marT="76200" marB="762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 передает полученную информацию на том языке, на котором она воспроизводилась собеседником, была написана в книге.</a:t>
                      </a:r>
                    </a:p>
                  </a:txBody>
                  <a:tcPr marL="76200" marR="76200" marT="76200" marB="762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Продуктивный</a:t>
                      </a:r>
                    </a:p>
                  </a:txBody>
                  <a:tcPr marL="76200" marR="76200" marT="76200" marB="7620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Это естественный билингвизм. </a:t>
                      </a:r>
                    </a:p>
                    <a:p>
                      <a:pPr algn="l" fontAlgn="t"/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Носитель говорит, думает на обоих языках свободно. </a:t>
                      </a:r>
                    </a:p>
                    <a:p>
                      <a:pPr algn="l" fontAlgn="t"/>
                      <a:r>
                        <a:rPr lang="ru-RU" sz="1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Способен передавать информацию на любом из усвоенный с рождения наречий.</a:t>
                      </a:r>
                    </a:p>
                  </a:txBody>
                  <a:tcPr marL="76200" marR="76200" marT="76200" marB="7620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 descr="https://trendexmexico.com/images/obrazovanie/bilingvi-eto-kto-takie-kak-stat-chelovekom-vladeyushim-v-sovershenstve-dvumya-yazikami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4507260" cy="189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043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2635" y="188640"/>
            <a:ext cx="2415469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билингвизма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868144" y="980728"/>
            <a:ext cx="2880320" cy="914400"/>
          </a:xfrm>
          <a:prstGeom prst="ellipse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научном понимании различают:</a:t>
            </a: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79512" y="1052736"/>
            <a:ext cx="3960440" cy="2448272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Врождённый</a:t>
            </a:r>
          </a:p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(также ранний) билингвизм – </a:t>
            </a:r>
          </a:p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ребёнок учится одновременно базовому и иностранному с рождения</a:t>
            </a:r>
          </a:p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(разный родной язык у родителей или переезд в другую страну в раннем детском возрасте)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4860032" y="3645024"/>
            <a:ext cx="4032448" cy="2376264"/>
          </a:xfrm>
          <a:prstGeom prst="snip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Приобретённый</a:t>
            </a:r>
          </a:p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(также поздний) билингвизм – </a:t>
            </a:r>
          </a:p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человек</a:t>
            </a:r>
          </a:p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(взрослый или подросток) </a:t>
            </a:r>
          </a:p>
          <a:p>
            <a:pPr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начинает осваивать второе иностранное направление после того, как сформированы навыки общения на родном языке.</a:t>
            </a:r>
          </a:p>
          <a:p>
            <a:pPr algn="ctr"/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98" y="3789040"/>
            <a:ext cx="4367386" cy="291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36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001694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Дети-билингвы </a:t>
            </a:r>
          </a:p>
          <a:p>
            <a:pPr algn="ctr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 следующими характеристиками </a:t>
            </a:r>
          </a:p>
          <a:p>
            <a:pPr algn="ctr" fontAlgn="base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интеллектуального и социального развития: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гибкое мышление;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восприимчивость к другим культурам;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социальная адаптация в новом коллективе;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развития металингвистического восприятия;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выполнять несколько задач одновременно;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повышенный уровень фокусировки внимания;</a:t>
            </a:r>
          </a:p>
          <a:p>
            <a:pPr marL="285750" indent="-285750" fontAlgn="base">
              <a:buFont typeface="Arial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дивергентное мышление.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88387"/>
            <a:ext cx="3183436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билингвизма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Дети на занят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494" y="3530039"/>
            <a:ext cx="4838798" cy="322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26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851" y="188640"/>
            <a:ext cx="3787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роблемы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билингвизма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323528" y="1052736"/>
            <a:ext cx="2808312" cy="576064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Задержки речевого развития на ранних этапах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60848"/>
            <a:ext cx="2880320" cy="42484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может привести к замедлению интеллектуального развития, если не обратить на проблему внимание вовремя.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мнение современными логопедическими сообществами активно опровергается: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сваливать речевые задержки только на наличие нескольких языков в окружении ребенка необъективно,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могут возникать по другим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естевенным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причинам, как и у детей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монолингвов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3707904" y="1052736"/>
            <a:ext cx="2304256" cy="576064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звукопроизношения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707904" y="2060848"/>
            <a:ext cx="2304256" cy="42484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из-за смешения фонем в разных языках.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появляется акцент, сложности с орфографией.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6588224" y="1052736"/>
            <a:ext cx="2160240" cy="576064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Бедность словарного запаса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732240" y="2132856"/>
            <a:ext cx="2016224" cy="41764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характерная проблема для двуязычных людей. Хотя в общем количестве слов дети билингвы от сверстников не отстают.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Они могут называть один предмет двумя словами на разных наречиях.</a:t>
            </a:r>
          </a:p>
        </p:txBody>
      </p:sp>
      <p:pic>
        <p:nvPicPr>
          <p:cNvPr id="9" name="Рисунок 8" descr="http://3.bp.blogspot.com/-J_5eCQ3RHQA/UvtUAMzBE8I/AAAAAAAAQXA/xoUwar_zRIU/s200/deti-bilingvi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11" y="77560"/>
            <a:ext cx="3528392" cy="1052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6851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292</TotalTime>
  <Words>1384</Words>
  <Application>Microsoft Office PowerPoint</Application>
  <PresentationFormat>Экран (4:3)</PresentationFormat>
  <Paragraphs>149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32</cp:revision>
  <dcterms:created xsi:type="dcterms:W3CDTF">2020-10-12T16:38:55Z</dcterms:created>
  <dcterms:modified xsi:type="dcterms:W3CDTF">2023-03-31T11:51:58Z</dcterms:modified>
</cp:coreProperties>
</file>