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2" r:id="rId4"/>
    <p:sldId id="276" r:id="rId5"/>
    <p:sldId id="258" r:id="rId6"/>
    <p:sldId id="259" r:id="rId7"/>
    <p:sldId id="273" r:id="rId8"/>
    <p:sldId id="260" r:id="rId9"/>
    <p:sldId id="261" r:id="rId10"/>
    <p:sldId id="274" r:id="rId11"/>
    <p:sldId id="263" r:id="rId12"/>
    <p:sldId id="265" r:id="rId13"/>
    <p:sldId id="267" r:id="rId14"/>
    <p:sldId id="268" r:id="rId15"/>
    <p:sldId id="269" r:id="rId16"/>
    <p:sldId id="275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122F470-CDC7-4407-912F-9E4781E422C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4ACBEA-50B9-4964-8B7C-DB69B359FD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470-CDC7-4407-912F-9E4781E422C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CBEA-50B9-4964-8B7C-DB69B359FD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122F470-CDC7-4407-912F-9E4781E422C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E4ACBEA-50B9-4964-8B7C-DB69B359FD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470-CDC7-4407-912F-9E4781E422C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4ACBEA-50B9-4964-8B7C-DB69B359FD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470-CDC7-4407-912F-9E4781E422C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E4ACBEA-50B9-4964-8B7C-DB69B359FDF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122F470-CDC7-4407-912F-9E4781E422C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4ACBEA-50B9-4964-8B7C-DB69B359FDF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122F470-CDC7-4407-912F-9E4781E422C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4ACBEA-50B9-4964-8B7C-DB69B359FDF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470-CDC7-4407-912F-9E4781E422C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4ACBEA-50B9-4964-8B7C-DB69B359FD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470-CDC7-4407-912F-9E4781E422C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4ACBEA-50B9-4964-8B7C-DB69B359FD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F470-CDC7-4407-912F-9E4781E422C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4ACBEA-50B9-4964-8B7C-DB69B359FDF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122F470-CDC7-4407-912F-9E4781E422C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E4ACBEA-50B9-4964-8B7C-DB69B359FDF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22F470-CDC7-4407-912F-9E4781E422C8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4ACBEA-50B9-4964-8B7C-DB69B359FD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8155632" cy="1800200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«Этот трудный русский язык»</a:t>
            </a:r>
            <a:br>
              <a:rPr lang="ru-RU" dirty="0"/>
            </a:br>
            <a:r>
              <a:rPr lang="ru-RU" sz="2000" dirty="0"/>
              <a:t>учитель-логопед Якубова Н.Н.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2776"/>
            <a:ext cx="8077200" cy="1800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/>
              <a:t>муниципальное автономное образовательное учреждение центр развития ребёнка – детский сад №47 «Дельфин» г. о. Мытищи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Консультация для родителей (в рамках консультативного пункта)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0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5 проблема</a:t>
            </a:r>
            <a:r>
              <a:rPr lang="ru-RU" sz="3600" dirty="0"/>
              <a:t> – бедный словарный запас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Дети не понимают многих слов, не знают названия предметов и действий. Наибольшие трудности возникают при усвоении глаголов, многозначных слов, слов с переносным значением.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AutoShape 2" descr="https://electron86.ru/800/600/https/ds04.infourok.ru/uploads/ex/01f0/0005e1d7-5c2ea081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electron86.ru/800/600/https/ds04.infourok.ru/uploads/ex/01f0/0005e1d7-5c2ea081/img1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cdn.eksmo.ru/v2/ASE000000000709267/COVER/cover3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960440" cy="492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6 проблема</a:t>
            </a:r>
            <a:r>
              <a:rPr lang="ru-RU" sz="4000" dirty="0"/>
              <a:t> – грамматический строй речи.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Центральное место в грамматической системе имени существительного принадлежит категории рода. Это объясняется тем, что категория рода определяет особенности сочетаемости имени существительного с другими частями речи – прилагательным, местоимением, глаголом; категория рода тесно связана с системой склонения имён существительных в единственном числе. </a:t>
            </a:r>
          </a:p>
          <a:p>
            <a:pPr marL="0" indent="0">
              <a:buNone/>
            </a:pPr>
            <a:r>
              <a:rPr lang="ru-RU" dirty="0"/>
              <a:t>Русскоязычные дети определяют род существительного, опираясь на языковую интуицию. У иноязычных детей это вызывает сильные затруднения, особенно если в родном языке категория рода отсутствует.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9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dirty="0"/>
            </a:br>
            <a:r>
              <a:rPr lang="ru-RU" sz="3600" dirty="0"/>
              <a:t>Кто должен учить ребенка русскому языку?</a:t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6928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Основной «учитель» для детей любого возраста - это языковая среда, то есть непосредственные контакты с носителями языка. </a:t>
            </a:r>
          </a:p>
          <a:p>
            <a:r>
              <a:rPr lang="ru-RU" dirty="0"/>
              <a:t>Для дошкольников обычно достаточно посещения детского сада - через несколько месяцев, как правило, дети начинают свободно общаться на новом языке. </a:t>
            </a:r>
          </a:p>
          <a:p>
            <a:endParaRPr lang="ru-RU" dirty="0"/>
          </a:p>
        </p:txBody>
      </p:sp>
      <p:pic>
        <p:nvPicPr>
          <p:cNvPr id="7170" name="Picture 2" descr="https://es-foto.ru/assets/gallery/15/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57347"/>
            <a:ext cx="4464496" cy="29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67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fsd.multiurok.ru/html/2018/10/21/s_5bcc67106f213/974533_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5679503" cy="361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88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В старшем дошкольном возрасте, при подготовке ребенка к школе, перед родителями и педагогами возникает важная задача - выявить нарушения в речи, помочь, научить правильному общению на русском языке. </a:t>
            </a:r>
          </a:p>
        </p:txBody>
      </p:sp>
    </p:spTree>
    <p:extLst>
      <p:ext uri="{BB962C8B-B14F-4D97-AF65-F5344CB8AC3E}">
        <p14:creationId xmlns:p14="http://schemas.microsoft.com/office/powerpoint/2010/main" val="11785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Перед родителями стоят следующие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1) привить интерес к русскому языку;</a:t>
            </a:r>
          </a:p>
          <a:p>
            <a:pPr marL="0" indent="0">
              <a:buNone/>
            </a:pPr>
            <a:r>
              <a:rPr lang="ru-RU" dirty="0"/>
              <a:t>2) приучить детский слух к звукам и словам русской речи, готовить речевой аппарат к правильному произношению этих звуков и слов;</a:t>
            </a:r>
          </a:p>
          <a:p>
            <a:pPr marL="0" indent="0">
              <a:buNone/>
            </a:pPr>
            <a:r>
              <a:rPr lang="ru-RU" dirty="0"/>
              <a:t>3) создать у детей запас наиболее употребительных русских слов и фраз, автоматизировать этот минимум в разговорной речи;</a:t>
            </a:r>
          </a:p>
          <a:p>
            <a:pPr marL="0" indent="0">
              <a:buNone/>
            </a:pPr>
            <a:r>
              <a:rPr lang="ru-RU" dirty="0"/>
              <a:t>4) развить фонематический слух с помощью простых фраз, употребляя слова в правильной грамматической форме;</a:t>
            </a:r>
          </a:p>
          <a:p>
            <a:pPr marL="0" indent="0">
              <a:buNone/>
            </a:pPr>
            <a:r>
              <a:rPr lang="ru-RU" dirty="0"/>
              <a:t>5) обучить правильному литературному ударению в словах.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4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7091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Прививать интерес к русскому языку начинать нужно устно. Через сказки и театрализацию, детский фольклор, где стихотворные тексты можно брать как речевые упражнения, в ходе которых дети, опираясь на собственный жизненный опыт, активизируют свои речевые умения. </a:t>
            </a:r>
          </a:p>
          <a:p>
            <a:r>
              <a:rPr lang="ru-RU" dirty="0"/>
              <a:t>Для увеличения словарного запаса русских слов нужно использовать заучивание наизусть стихов, считалок, </a:t>
            </a:r>
            <a:r>
              <a:rPr lang="ru-RU" dirty="0" err="1"/>
              <a:t>чистоговорок</a:t>
            </a:r>
            <a:r>
              <a:rPr lang="ru-RU" dirty="0"/>
              <a:t>.</a:t>
            </a:r>
          </a:p>
          <a:p>
            <a:r>
              <a:rPr lang="ru-RU" dirty="0"/>
              <a:t>Разгадывать обычные детские загадки, ребусы, кроссворды, шарады, анаграммы и подобные словесные игры, которые можно использовать при знакомстве с буквами и звуками русского языка, при закреплении и повторении пройденного материала.</a:t>
            </a:r>
          </a:p>
          <a:p>
            <a:r>
              <a:rPr lang="ru-RU" dirty="0"/>
              <a:t>Игры-драматизации (ролевые игры), например: «Мама готовит обед», «Семья обедает», «У врача», «Шофёр и дети» и т.д. Исполняя роли в игре, дети ведут разговор и тем самым включают в речь (соответствующие ситуации) знакомые слова и формы слов, самостоятельно составляют предложения усвоенных конструкций. </a:t>
            </a:r>
          </a:p>
        </p:txBody>
      </p:sp>
    </p:spTree>
    <p:extLst>
      <p:ext uri="{BB962C8B-B14F-4D97-AF65-F5344CB8AC3E}">
        <p14:creationId xmlns:p14="http://schemas.microsoft.com/office/powerpoint/2010/main" val="278279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colock.ru/wp-content/uploads/e/7/d/e7d3523f2f5b752e10278e2f54cb22b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6672"/>
            <a:ext cx="509913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58"/>
            <a:ext cx="4178666" cy="2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ww.mstrana.ru/_mod_files/ce_images/articles/rolevie-igri-lena7-15112016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0" b="19873"/>
          <a:stretch/>
        </p:blipFill>
        <p:spPr bwMode="auto">
          <a:xfrm>
            <a:off x="4648845" y="3072366"/>
            <a:ext cx="4143832" cy="287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8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idx="4294967295"/>
          </p:nvPr>
        </p:nvSpPr>
        <p:spPr>
          <a:xfrm>
            <a:off x="1187624" y="620688"/>
            <a:ext cx="7058025" cy="16732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600" dirty="0"/>
              <a:t>Следует помнить, что семья может стать как тормозом изучения языка, так и усилить мотивацию ребёнка.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s://avatars.dzeninfra.ru/get-zen_doc/5378318/pub_60eeed1de92187004c296df0_60eef18b5f08a351634aece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601666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4482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«Двуязычие – это умение, навык, позволяющий человеку или народу в целом или его части попеременно пользоваться (устно и письменно) двумя языками в зависимости от ситуации и добиваться взаимного понимания в процессе общения»</a:t>
            </a:r>
          </a:p>
          <a:p>
            <a:pPr marL="0" indent="0" algn="r">
              <a:buNone/>
            </a:pPr>
            <a:r>
              <a:rPr lang="ru-RU" sz="2000" dirty="0"/>
              <a:t>Самсонов Николай Георгиевич </a:t>
            </a:r>
          </a:p>
        </p:txBody>
      </p:sp>
      <p:sp>
        <p:nvSpPr>
          <p:cNvPr id="4" name="AutoShape 2" descr="https://mgu-russian.com/upload/himg_cache/blog_post_v2/b89/b89f94b004dbc9f37e231c99762de5c6/bilingual_baby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mgu-russian.com/upload/himg_cache/blog_post_v2/b89/b89f94b004dbc9f37e231c99762de5c6/bilingual_baby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mgu-russian.com/upload/himg_cache/blog_post_v2/b89/b89f94b004dbc9f37e231c99762de5c6/bilingual_baby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https://mgu-russian.com/upload/himg_cache/blog_post_v2/b89/b89f94b004dbc9f37e231c99762de5c6/bilingual_baby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vseodetyah.com/images/2019/detskiy-bilingvizm-plyusy-i-minusy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3281058"/>
            <a:ext cx="5056113" cy="337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41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   </a:t>
            </a:r>
            <a:r>
              <a:rPr lang="ru-RU" sz="3100" dirty="0"/>
              <a:t>Детей, для которых русский язык не является родным,  можно разделить на две группы: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Дети-билингвы – это дети, в семьях которых говорят как на своем родном языке, так и на русском языке. Для детей-</a:t>
            </a:r>
            <a:r>
              <a:rPr lang="ru-RU" dirty="0" err="1"/>
              <a:t>билингвов</a:t>
            </a:r>
            <a:r>
              <a:rPr lang="ru-RU" dirty="0"/>
              <a:t> русский язык является почти родным.  Как правило, такие дети коммуникабельны, они говорят по-русски.</a:t>
            </a:r>
          </a:p>
          <a:p>
            <a:r>
              <a:rPr lang="ru-RU" dirty="0"/>
              <a:t>Дети-</a:t>
            </a:r>
            <a:r>
              <a:rPr lang="ru-RU" dirty="0" err="1"/>
              <a:t>инофоны</a:t>
            </a:r>
            <a:r>
              <a:rPr lang="ru-RU" dirty="0"/>
              <a:t> – это дети, чьи семьи недавно мигрировали. Дети-</a:t>
            </a:r>
            <a:r>
              <a:rPr lang="ru-RU" dirty="0" err="1"/>
              <a:t>инофоны</a:t>
            </a:r>
            <a:r>
              <a:rPr lang="ru-RU" dirty="0"/>
              <a:t> владеют иными фоновыми знаниями, русским же языком они владеют лишь на пороговом уровне, на так называемом бытовом уровне, а бывает не владеют вообще. </a:t>
            </a:r>
          </a:p>
        </p:txBody>
      </p:sp>
    </p:spTree>
    <p:extLst>
      <p:ext uri="{BB962C8B-B14F-4D97-AF65-F5344CB8AC3E}">
        <p14:creationId xmlns:p14="http://schemas.microsoft.com/office/powerpoint/2010/main" val="1159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4youngmama.ru/wp-content/uploads/3/0/8/308d16080bbe0018c25c4bf7ebff10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0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8" y="980728"/>
            <a:ext cx="8496944" cy="5115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Практика показывает, что многоязычная среда может принести как пользу и подарить миру блестящих полиглотов, так и вред (что к сожалению случается чаще) дети не усваивают полноценно ни одного языка. </a:t>
            </a:r>
          </a:p>
        </p:txBody>
      </p:sp>
      <p:pic>
        <p:nvPicPr>
          <p:cNvPr id="2050" name="Picture 2" descr="https://logoped.pogranichny.org/wp-content/uploads/sites/21/2022/12/%D0%91%D0%B8%D0%BB%D0%B8%D0%BD%D0%B3%D0%B2-%D0%A4%D0%BE%D1%82%D0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4931532" cy="32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0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256184"/>
          </a:xfrm>
        </p:spPr>
        <p:txBody>
          <a:bodyPr>
            <a:normAutofit/>
          </a:bodyPr>
          <a:lstStyle/>
          <a:p>
            <a:r>
              <a:rPr lang="ru-RU" sz="3200" dirty="0"/>
              <a:t>Какие же трудности могут испытывать дети в таких семьях или социуме?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26208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Первая проблема</a:t>
            </a:r>
            <a:r>
              <a:rPr lang="ru-RU" dirty="0"/>
              <a:t> – это проблема звукопроизношения. Обусловлена она вялостью артикуляционного аппарата, что ребенок не знает четкого понимания, как правильно располагать органы артикуляционного аппарата- язык, губы, зубы, для того, чтобы произнести тот или иной звук, и речь получается смазанной и нечеткой.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1" t="32917" r="4824" b="9106"/>
          <a:stretch/>
        </p:blipFill>
        <p:spPr bwMode="auto">
          <a:xfrm>
            <a:off x="2843808" y="4077072"/>
            <a:ext cx="2952328" cy="266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19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Вторая проблема</a:t>
            </a:r>
            <a:r>
              <a:rPr lang="ru-RU" sz="3600" dirty="0"/>
              <a:t> – нарушение фонематического слуха.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608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родном языке существуют звуки отсутствующие в русском языке, и, наоборот, в русском языке есть звуки, которых нет в родном языке. Когда ребенок не слышит четко звуки и не может их правильно воспроизвести, путает их.</a:t>
            </a:r>
          </a:p>
          <a:p>
            <a:endParaRPr lang="ru-RU" dirty="0"/>
          </a:p>
        </p:txBody>
      </p:sp>
      <p:pic>
        <p:nvPicPr>
          <p:cNvPr id="4098" name="Picture 2" descr="https://zharptitca.ru/public/users/993/JPG/1112202014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08002"/>
            <a:ext cx="4294191" cy="28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Третья проблема </a:t>
            </a:r>
            <a:r>
              <a:rPr lang="ru-RU" sz="4000" dirty="0"/>
              <a:t>– нарушение слоговой структуры слова.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28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/>
              <a:t>Слоговая структура слова – это </a:t>
            </a:r>
            <a:r>
              <a:rPr lang="ru-RU" sz="2800" dirty="0" err="1"/>
              <a:t>звуко</a:t>
            </a:r>
            <a:r>
              <a:rPr lang="ru-RU" sz="2800" dirty="0"/>
              <a:t>- и </a:t>
            </a:r>
            <a:r>
              <a:rPr lang="ru-RU" sz="2800" dirty="0" err="1"/>
              <a:t>слого</a:t>
            </a:r>
            <a:r>
              <a:rPr lang="ru-RU" sz="2800" dirty="0"/>
              <a:t>-наполняемость слов, то есть какое-то количество звуков и слогов в словах. Ребенок может допускать следующие ошибки: он может выбрасывать звуки и слоги из слов, может добавлять не нужные звуки и слоги, либо менять их в самом слове.</a:t>
            </a:r>
          </a:p>
          <a:p>
            <a:endParaRPr lang="ru-RU" dirty="0"/>
          </a:p>
        </p:txBody>
      </p:sp>
      <p:pic>
        <p:nvPicPr>
          <p:cNvPr id="5122" name="Picture 2" descr="https://static.insales-cdn.com/images/products/1/3573/114355701/%D0%95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446271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0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4 проблема </a:t>
            </a:r>
            <a:r>
              <a:rPr lang="ru-RU" sz="4000" dirty="0"/>
              <a:t>- просодическая сторона речи.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96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Когда ребенок не знает с какой выразительностью произносить слова, с какой интонацией, где сделать паузу и поставить ударение.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146" name="Picture 2" descr="http://pic.rutubelist.ru/video/d0/78/d078049a6c484101bea2928e7ec2308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66" y="2996952"/>
            <a:ext cx="4790114" cy="34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98</TotalTime>
  <Words>869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Tw Cen MT</vt:lpstr>
      <vt:lpstr>Wingdings</vt:lpstr>
      <vt:lpstr>Wingdings 2</vt:lpstr>
      <vt:lpstr>Обычная</vt:lpstr>
      <vt:lpstr>«Этот трудный русский язык» учитель-логопед Якубова Н.Н. </vt:lpstr>
      <vt:lpstr>Презентация PowerPoint</vt:lpstr>
      <vt:lpstr>    Детей, для которых русский язык не является родным,  можно разделить на две группы:</vt:lpstr>
      <vt:lpstr>Презентация PowerPoint</vt:lpstr>
      <vt:lpstr>Презентация PowerPoint</vt:lpstr>
      <vt:lpstr>Какие же трудности могут испытывать дети в таких семьях или социуме?</vt:lpstr>
      <vt:lpstr>Вторая проблема – нарушение фонематического слуха.</vt:lpstr>
      <vt:lpstr>Третья проблема – нарушение слоговой структуры слова. </vt:lpstr>
      <vt:lpstr>4 проблема - просодическая сторона речи. </vt:lpstr>
      <vt:lpstr>5 проблема – бедный словарный запас</vt:lpstr>
      <vt:lpstr>6 проблема – грамматический строй речи.  </vt:lpstr>
      <vt:lpstr> Кто должен учить ребенка русскому языку? </vt:lpstr>
      <vt:lpstr>Презентация PowerPoint</vt:lpstr>
      <vt:lpstr>Перед родителями стоят следующие задачи:</vt:lpstr>
      <vt:lpstr>Методы: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«Этот трудный русский язык» учитель-логопед Якубова Н.Н.</dc:title>
  <dc:creator>User</dc:creator>
  <cp:lastModifiedBy>User</cp:lastModifiedBy>
  <cp:revision>15</cp:revision>
  <dcterms:created xsi:type="dcterms:W3CDTF">2023-03-12T17:24:52Z</dcterms:created>
  <dcterms:modified xsi:type="dcterms:W3CDTF">2023-03-13T08:09:16Z</dcterms:modified>
</cp:coreProperties>
</file>