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77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5086B-6F34-4FF2-B9D7-15F40AF4865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7D5D-4235-4195-9F15-0CDA233A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0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6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8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60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09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11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96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97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660000"/>
                </a:solidFill>
                <a:highlight>
                  <a:srgbClr val="E3EDFB"/>
                </a:highlight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2D23-7D30-4140-808D-07E0E2EB8375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AFAB4-5A0E-47B4-B791-00F6D5F2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72;&#1076;&#1086;&#1091;-&#1084;&#1072;&#1083;&#1077;&#1085;&#1100;&#1082;&#1072;&#1103;-&#1089;&#1090;&#1088;&#1072;&#1085;&#1072;.&#1088;&#1092;/?page_id=4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nyazservice.narod.ru/9_bilinguism1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sybriefing.ru/news/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448271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Психолого-педагогические </a:t>
            </a: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основы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языковой адаптации детей-</a:t>
            </a:r>
            <a:r>
              <a:rPr lang="ru-RU" sz="28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билингвов</a:t>
            </a: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в условиях </a:t>
            </a: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ДОУ. 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800" b="1" dirty="0">
                <a:solidFill>
                  <a:srgbClr val="002060"/>
                </a:solidFill>
              </a:rPr>
              <a:t>познавательной и речевой активности детей-</a:t>
            </a:r>
            <a:r>
              <a:rPr lang="ru-RU" sz="2800" b="1" dirty="0" err="1">
                <a:solidFill>
                  <a:srgbClr val="002060"/>
                </a:solidFill>
              </a:rPr>
              <a:t>билингвов</a:t>
            </a:r>
            <a:r>
              <a:rPr lang="ru-RU" sz="2800" b="1" dirty="0">
                <a:solidFill>
                  <a:srgbClr val="002060"/>
                </a:solidFill>
              </a:rPr>
              <a:t> в условиях семейного воспитания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501008"/>
            <a:ext cx="6400800" cy="23762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Выполнили: учитель-логопед 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МБОУ «Гимназия № 1»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 Степанова Е. Г.,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педагог-психолог</a:t>
            </a:r>
          </a:p>
          <a:p>
            <a:pPr algn="r"/>
            <a:r>
              <a:rPr lang="ru-RU" sz="2800" dirty="0">
                <a:solidFill>
                  <a:srgbClr val="C00000"/>
                </a:solidFill>
              </a:rPr>
              <a:t>МБОУ «Гимназия № 1»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 Маслова С.С.</a:t>
            </a:r>
            <a:endParaRPr lang="ru-R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xn-----6kcbaba0al4cjhdref7brtj9qqc.xn--p1ai/wp-content/uploads/2014/02/adaptaziy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5"/>
            <a:ext cx="4274988" cy="3933056"/>
          </a:xfrm>
          <a:prstGeom prst="ellipse">
            <a:avLst/>
          </a:prstGeom>
          <a:ln>
            <a:noFill/>
          </a:ln>
          <a:effectLst>
            <a:glow rad="63500">
              <a:schemeClr val="tx2">
                <a:lumMod val="10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6237312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.о.Мытищи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2023г.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32656"/>
            <a:ext cx="8520600" cy="1080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 эмоциональной сферы детей-</a:t>
            </a:r>
            <a:r>
              <a:rPr lang="ru-RU" sz="2800" dirty="0" err="1" smtClean="0"/>
              <a:t>билингвов</a:t>
            </a:r>
            <a:endParaRPr lang="ru-RU" sz="2800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24745"/>
            <a:ext cx="8520600" cy="5616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>
                <a:solidFill>
                  <a:schemeClr val="tx2"/>
                </a:solidFill>
              </a:rPr>
              <a:t>Ч</a:t>
            </a:r>
            <a:r>
              <a:rPr lang="ru-RU" sz="2400" b="1" dirty="0" smtClean="0">
                <a:solidFill>
                  <a:schemeClr val="tx2"/>
                </a:solidFill>
              </a:rPr>
              <a:t>асто дети-билингвы </a:t>
            </a:r>
            <a:r>
              <a:rPr lang="ru-RU" sz="2400" b="1" dirty="0">
                <a:solidFill>
                  <a:schemeClr val="tx2"/>
                </a:solidFill>
              </a:rPr>
              <a:t>неверно распознают эмоциональные состояния сверстников или взрослых и не могут назвать их</a:t>
            </a:r>
            <a:r>
              <a:rPr lang="ru-RU" sz="2400" b="1" dirty="0" smtClean="0">
                <a:solidFill>
                  <a:schemeClr val="tx2"/>
                </a:solidFill>
              </a:rPr>
              <a:t>. Но и окружающие не всегда могут определить их состояние и настроение.</a:t>
            </a: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Часто возникающее непонимание, невнимательность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i="1" dirty="0">
                <a:solidFill>
                  <a:schemeClr val="tx2"/>
                </a:solidFill>
              </a:rPr>
              <a:t>(как кажется двуязычным детям)</a:t>
            </a:r>
            <a:r>
              <a:rPr lang="ru-RU" sz="2400" b="1" dirty="0">
                <a:solidFill>
                  <a:schemeClr val="tx2"/>
                </a:solidFill>
              </a:rPr>
              <a:t> со стороны взрослых и детей, неумение справиться с этой проблемой приводят к нарушению эмоционального состояния </a:t>
            </a:r>
            <a:r>
              <a:rPr lang="ru-RU" sz="2400" b="1" dirty="0" smtClean="0">
                <a:solidFill>
                  <a:schemeClr val="tx2"/>
                </a:solidFill>
              </a:rPr>
              <a:t>ребенка.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>
                <a:solidFill>
                  <a:schemeClr val="tx2"/>
                </a:solidFill>
              </a:rPr>
              <a:t>Разбалансировка чувств способствует возникновению эмоциональных расстройств, приводящих к отклонению в развитии личности ребенка, к нарушению социальных контактов.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6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1700" y="332656"/>
            <a:ext cx="8520600" cy="1224136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Развитие эмоционального интеллекта двуязычных детей</a:t>
            </a:r>
            <a:endParaRPr lang="ru-RU" sz="2800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268760"/>
            <a:ext cx="4764356" cy="5589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проведение игровых упражнений;</a:t>
            </a:r>
          </a:p>
          <a:p>
            <a:pPr marL="3429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прочтение </a:t>
            </a:r>
            <a:r>
              <a:rPr lang="ru-RU" sz="2000" b="1" dirty="0">
                <a:solidFill>
                  <a:schemeClr val="tx2"/>
                </a:solidFill>
              </a:rPr>
              <a:t>литературных </a:t>
            </a:r>
            <a:r>
              <a:rPr lang="ru-RU" sz="2000" b="1" dirty="0" smtClean="0">
                <a:solidFill>
                  <a:schemeClr val="tx2"/>
                </a:solidFill>
              </a:rPr>
              <a:t>произведений, рассматривание иллюстраций</a:t>
            </a:r>
            <a:r>
              <a:rPr lang="ru-RU" sz="2000" b="1" dirty="0">
                <a:solidFill>
                  <a:schemeClr val="tx2"/>
                </a:solidFill>
              </a:rPr>
              <a:t>;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marL="3429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прослушивание </a:t>
            </a:r>
            <a:r>
              <a:rPr lang="ru-RU" sz="2000" b="1" dirty="0">
                <a:solidFill>
                  <a:schemeClr val="tx2"/>
                </a:solidFill>
              </a:rPr>
              <a:t>музыкальных произведений с различной эмоциональной </a:t>
            </a:r>
            <a:r>
              <a:rPr lang="ru-RU" sz="2000" b="1" dirty="0" smtClean="0">
                <a:solidFill>
                  <a:schemeClr val="tx2"/>
                </a:solidFill>
              </a:rPr>
              <a:t>окраской;</a:t>
            </a:r>
          </a:p>
          <a:p>
            <a:pPr marL="3429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различные </a:t>
            </a:r>
            <a:r>
              <a:rPr lang="ru-RU" sz="2000" b="1" dirty="0">
                <a:solidFill>
                  <a:schemeClr val="tx2"/>
                </a:solidFill>
              </a:rPr>
              <a:t>формы изобразительной </a:t>
            </a:r>
            <a:r>
              <a:rPr lang="ru-RU" sz="2000" b="1" dirty="0" smtClean="0">
                <a:solidFill>
                  <a:schemeClr val="tx2"/>
                </a:solidFill>
              </a:rPr>
              <a:t>деятельности</a:t>
            </a:r>
            <a:r>
              <a:rPr lang="ru-RU" sz="2000" b="1" dirty="0">
                <a:solidFill>
                  <a:schemeClr val="tx2"/>
                </a:solidFill>
              </a:rPr>
              <a:t>;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marL="3429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игры-драматизации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66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4860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Билингвизм в условиях семейного воспитания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4294967295"/>
          </p:nvPr>
        </p:nvSpPr>
        <p:spPr>
          <a:xfrm>
            <a:off x="0" y="1268413"/>
            <a:ext cx="9036496" cy="558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 развитии речи ребенка могут возникнуть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затруднения…когда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ребенок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отдан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во власть случайной смеси языковых систем, когда детское двуязычие развивается стихийно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Л.С.Выготский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Билингвизм</a:t>
            </a:r>
            <a:r>
              <a:rPr lang="ru-RU" sz="2400" b="1" dirty="0">
                <a:solidFill>
                  <a:schemeClr val="tx2"/>
                </a:solidFill>
              </a:rPr>
              <a:t> развивается стихийно, если: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родители не </a:t>
            </a:r>
            <a:r>
              <a:rPr lang="ru-RU" sz="2400" b="1" dirty="0" smtClean="0">
                <a:solidFill>
                  <a:schemeClr val="tx2"/>
                </a:solidFill>
              </a:rPr>
              <a:t>планируют,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 на </a:t>
            </a:r>
            <a:r>
              <a:rPr lang="ru-RU" sz="2400" b="1" dirty="0">
                <a:solidFill>
                  <a:schemeClr val="tx2"/>
                </a:solidFill>
              </a:rPr>
              <a:t>каком языке общаться с </a:t>
            </a:r>
            <a:r>
              <a:rPr lang="ru-RU" sz="2400" b="1" dirty="0" smtClean="0">
                <a:solidFill>
                  <a:schemeClr val="tx2"/>
                </a:solidFill>
              </a:rPr>
              <a:t>ребенком;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</a:rPr>
              <a:t>мешивают языки сами;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не контролируют речь </a:t>
            </a:r>
            <a:r>
              <a:rPr lang="ru-RU" sz="2400" b="1" dirty="0" smtClean="0">
                <a:solidFill>
                  <a:schemeClr val="tx2"/>
                </a:solidFill>
              </a:rPr>
              <a:t>ребенка;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не обращают </a:t>
            </a:r>
            <a:r>
              <a:rPr lang="ru-RU" sz="2400" b="1" dirty="0" smtClean="0">
                <a:solidFill>
                  <a:schemeClr val="tx2"/>
                </a:solidFill>
              </a:rPr>
              <a:t>внимания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 на недостатки речи ребенка.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9943"/>
            <a:ext cx="3384376" cy="2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Билингвизм в условиях семейного воспитания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4294967295"/>
          </p:nvPr>
        </p:nvSpPr>
        <p:spPr>
          <a:xfrm>
            <a:off x="0" y="1268413"/>
            <a:ext cx="9036496" cy="558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2"/>
                </a:solidFill>
              </a:rPr>
              <a:t>Учить ребенка двум языкам нужно обязательно, чем раньше </a:t>
            </a: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400" b="1" dirty="0">
                <a:solidFill>
                  <a:schemeClr val="tx2"/>
                </a:solidFill>
              </a:rPr>
              <a:t>тем </a:t>
            </a:r>
            <a:r>
              <a:rPr lang="ru-RU" sz="2400" b="1" dirty="0" smtClean="0">
                <a:solidFill>
                  <a:schemeClr val="tx2"/>
                </a:solidFill>
              </a:rPr>
              <a:t>лучше </a:t>
            </a:r>
            <a:r>
              <a:rPr lang="ru-RU" sz="2400" b="1" dirty="0">
                <a:solidFill>
                  <a:schemeClr val="tx2"/>
                </a:solidFill>
              </a:rPr>
              <a:t>будет окончательный результат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lvl="0" algn="just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2"/>
                </a:solidFill>
              </a:rPr>
              <a:t>Необходимо заранее продумывать, как будет происходить общение на каждом языке.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2"/>
                </a:solidFill>
              </a:rPr>
              <a:t>Наиболее успешным для формирования билингвизма является вариант, при котором общение на обоих языках происходит с </a:t>
            </a:r>
            <a:r>
              <a:rPr lang="ru-RU" sz="2400" b="1" dirty="0" smtClean="0">
                <a:solidFill>
                  <a:schemeClr val="tx2"/>
                </a:solidFill>
              </a:rPr>
              <a:t>рождения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ребенка.</a:t>
            </a: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Принцип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i="1" dirty="0" smtClean="0">
                <a:solidFill>
                  <a:schemeClr val="tx2"/>
                </a:solidFill>
              </a:rPr>
              <a:t>«Один </a:t>
            </a:r>
            <a:r>
              <a:rPr lang="ru-RU" sz="2400" b="1" i="1" dirty="0">
                <a:solidFill>
                  <a:schemeClr val="tx2"/>
                </a:solidFill>
              </a:rPr>
              <a:t>родитель- один язык</a:t>
            </a:r>
            <a:r>
              <a:rPr lang="ru-RU" sz="2400" b="1" i="1" dirty="0" smtClean="0">
                <a:solidFill>
                  <a:schemeClr val="tx2"/>
                </a:solidFill>
              </a:rPr>
              <a:t>»</a:t>
            </a: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2"/>
                </a:solidFill>
              </a:rPr>
              <a:t>Чем позднее второй язык введен в общение с ребенком, тем более явно первый язык будет доминировать над вторым.</a:t>
            </a: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</a:pPr>
            <a:endParaRPr lang="ru-RU" sz="2400" dirty="0"/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endParaRPr lang="ru-RU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Особенности интеллектуального развития детей-</a:t>
            </a:r>
            <a:r>
              <a:rPr lang="ru-RU" sz="2800" b="1" dirty="0" err="1" smtClean="0">
                <a:solidFill>
                  <a:srgbClr val="C00000"/>
                </a:solidFill>
              </a:rPr>
              <a:t>билингвов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4294967295"/>
          </p:nvPr>
        </p:nvSpPr>
        <p:spPr>
          <a:xfrm>
            <a:off x="0" y="1268413"/>
            <a:ext cx="9036496" cy="558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b="1" dirty="0" smtClean="0">
                <a:solidFill>
                  <a:schemeClr val="tx2"/>
                </a:solidFill>
              </a:rPr>
              <a:t>лучшается </a:t>
            </a:r>
            <a:r>
              <a:rPr lang="ru-RU" sz="2400" b="1" dirty="0">
                <a:solidFill>
                  <a:schemeClr val="tx2"/>
                </a:solidFill>
              </a:rPr>
              <a:t>деятельность мозга и память — </a:t>
            </a:r>
            <a:r>
              <a:rPr lang="ru-RU" sz="2400" b="1" dirty="0" err="1">
                <a:solidFill>
                  <a:schemeClr val="tx2"/>
                </a:solidFill>
              </a:rPr>
              <a:t>билингвов</a:t>
            </a:r>
            <a:r>
              <a:rPr lang="ru-RU" sz="2400" b="1" dirty="0">
                <a:solidFill>
                  <a:schemeClr val="tx2"/>
                </a:solidFill>
              </a:rPr>
              <a:t> отличает гибкость мышления, внимательное отношение к культурным особенностям и возможность запоминать больше;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сокращается риск болезни Альцгеймера и деменции — общение на нескольких языках на уровне носителя постоянно стимулирует мозговую деятельность, благодаря чему замедляются пагубные процессы;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развивается абстрактное и креативное </a:t>
            </a:r>
            <a:r>
              <a:rPr lang="ru-RU" sz="2400" b="1" dirty="0" smtClean="0">
                <a:solidFill>
                  <a:schemeClr val="tx2"/>
                </a:solidFill>
              </a:rPr>
              <a:t>мышление;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развивается</a:t>
            </a:r>
            <a:r>
              <a:rPr lang="ru-RU" sz="2400" b="1" dirty="0">
                <a:solidFill>
                  <a:schemeClr val="tx2"/>
                </a:solidFill>
              </a:rPr>
              <a:t> умение выполнять несколько задач </a:t>
            </a:r>
            <a:r>
              <a:rPr lang="ru-RU" sz="2400" b="1" dirty="0" smtClean="0">
                <a:solidFill>
                  <a:schemeClr val="tx2"/>
                </a:solidFill>
              </a:rPr>
              <a:t>одновременно;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b="1" dirty="0" smtClean="0">
                <a:solidFill>
                  <a:schemeClr val="tx2"/>
                </a:solidFill>
              </a:rPr>
              <a:t>азвивается дивергентное мышление (способность придумать множество способов).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endParaRPr lang="ru-RU" sz="2400" dirty="0"/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endParaRPr lang="ru-RU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Быть </a:t>
            </a:r>
            <a:r>
              <a:rPr lang="ru-RU" dirty="0" err="1"/>
              <a:t>билингвом</a:t>
            </a:r>
            <a:r>
              <a:rPr lang="ru-RU" dirty="0"/>
              <a:t> – это не значит просто владеть вторым языком, это также значит быть носителем другой культуры, уметь понимать другую ментальность, ощущать свою принадлежность к людям, использующим и этот, и другой языки.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1700" y="2276871"/>
            <a:ext cx="8520600" cy="38149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3" y="2289768"/>
            <a:ext cx="6012160" cy="40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Преимущества  билингвизма</a:t>
            </a:r>
          </a:p>
          <a:p>
            <a:pPr algn="ctr">
              <a:buNone/>
            </a:pPr>
            <a:endParaRPr lang="ru-RU" sz="4000" b="1" u="sng" dirty="0" smtClean="0">
              <a:ln>
                <a:solidFill>
                  <a:srgbClr val="00B0F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1268760"/>
            <a:ext cx="4355976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5229200"/>
            <a:ext cx="4355976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5301208"/>
            <a:ext cx="4355976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2924944"/>
            <a:ext cx="4355976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836712"/>
            <a:ext cx="4355976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inyazservice.narod.ru/brain4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2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27584" y="188640"/>
            <a:ext cx="75608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u="sng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Преимущества билингвизма</a:t>
            </a:r>
          </a:p>
          <a:p>
            <a:pPr algn="ctr">
              <a:buNone/>
            </a:pPr>
            <a:endParaRPr lang="ru-RU" sz="2000" b="1" u="sng" dirty="0" smtClean="0">
              <a:ln>
                <a:solidFill>
                  <a:srgbClr val="00B0F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ru-RU" sz="22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Факт первый.</a:t>
            </a:r>
            <a:endParaRPr lang="ru-RU" sz="2200" b="1" i="1" dirty="0" smtClean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Изучение второго языка меняет плотность серого вещества. </a:t>
            </a:r>
          </a:p>
          <a:p>
            <a:pPr algn="just"/>
            <a:r>
              <a:rPr lang="ru-RU" sz="22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Факт второй.</a:t>
            </a:r>
            <a:endParaRPr lang="ru-RU" sz="2200" b="1" i="1" dirty="0" smtClean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Усвоение двух языков требует большего объема вербальной памяти.</a:t>
            </a:r>
          </a:p>
          <a:p>
            <a:pPr algn="just"/>
            <a:r>
              <a:rPr lang="ru-RU" sz="22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Факт третий.</a:t>
            </a:r>
            <a:endParaRPr lang="ru-RU" sz="2200" b="1" i="1" dirty="0" smtClean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Общение на двух языках способствует развитию гибкости и активности мышления. </a:t>
            </a:r>
          </a:p>
          <a:p>
            <a:pPr algn="just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22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Факт четвертый.</a:t>
            </a:r>
            <a:endParaRPr lang="ru-RU" sz="2200" b="1" i="1" dirty="0" smtClean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Переключаясь с одного языка на другой, билингвы способны лучше фокусироваться, выполнять несколько задач одновременно. </a:t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2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Факт пятый.</a:t>
            </a:r>
            <a:endParaRPr lang="ru-RU" sz="2200" b="1" i="1" dirty="0" smtClean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У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билингвов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хорошо развито дивергентное мышление (способность придумать множество способов)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 descr="Билингвиз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6300192" y="2708920"/>
            <a:ext cx="45719" cy="72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43808" y="332656"/>
            <a:ext cx="2088232" cy="1260720"/>
          </a:xfrm>
          <a:prstGeom prst="wedgeRoundRectCallout">
            <a:avLst>
              <a:gd name="adj1" fmla="val -75379"/>
              <a:gd name="adj2" fmla="val 1755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707904" y="1700808"/>
            <a:ext cx="2592288" cy="1260720"/>
          </a:xfrm>
          <a:prstGeom prst="wedgeRoundRectCallout">
            <a:avLst>
              <a:gd name="adj1" fmla="val 94503"/>
              <a:gd name="adj2" fmla="val 3380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Игътибарыгыз өчен РӘХМӘТ!</a:t>
            </a:r>
            <a:endParaRPr lang="ru-RU" sz="2400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764704"/>
            <a:ext cx="4836364" cy="5904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Слово «билингвизм» происходит от двух латинских: </a:t>
            </a:r>
            <a:r>
              <a:rPr lang="ru-RU" sz="2400" b="1" dirty="0" err="1" smtClean="0">
                <a:solidFill>
                  <a:srgbClr val="002060"/>
                </a:solidFill>
              </a:rPr>
              <a:t>bi</a:t>
            </a:r>
            <a:r>
              <a:rPr lang="ru-RU" sz="2400" b="1" dirty="0" smtClean="0">
                <a:solidFill>
                  <a:srgbClr val="002060"/>
                </a:solidFill>
              </a:rPr>
              <a:t> - двойной и </a:t>
            </a:r>
            <a:r>
              <a:rPr lang="ru-RU" sz="2400" b="1" dirty="0" err="1" smtClean="0">
                <a:solidFill>
                  <a:srgbClr val="002060"/>
                </a:solidFill>
              </a:rPr>
              <a:t>lingua</a:t>
            </a:r>
            <a:r>
              <a:rPr lang="ru-RU" sz="2400" b="1" dirty="0" smtClean="0">
                <a:solidFill>
                  <a:srgbClr val="002060"/>
                </a:solidFill>
              </a:rPr>
              <a:t> - язык. 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Билингвизм – это способность владения двумя языками, причем степень владения тем или иным языком может быть весьма различной.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Билингв – человек, который может разговаривать на двух языках.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660000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227025" y="260648"/>
            <a:ext cx="3916976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88641"/>
            <a:ext cx="8520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Уровни речевого развития ребенка билингва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980728"/>
            <a:ext cx="4932040" cy="51111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Высокий -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использует разнообразную лексику, не употребляет иноязычные слова, демонстрирует хороший уровень понимания заданий</a:t>
            </a:r>
          </a:p>
          <a:p>
            <a:pPr>
              <a:buNone/>
            </a:pPr>
            <a:endParaRPr lang="ru-RU" sz="2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Средний 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2060"/>
                </a:solidFill>
                <a:ea typeface="Times New Roman"/>
              </a:rPr>
              <a:t>ребенок использует чрезвычайно упрощенные лексико-грамматические структуры для выражения своих мыслей</a:t>
            </a:r>
          </a:p>
          <a:p>
            <a:pPr>
              <a:buNone/>
            </a:pPr>
            <a:endParaRPr lang="ru-RU" sz="1300" dirty="0" smtClean="0">
              <a:solidFill>
                <a:srgbClr val="002060"/>
              </a:solidFill>
              <a:ea typeface="Times New Roman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Низкий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- </a:t>
            </a:r>
            <a:r>
              <a:rPr lang="ru-RU" sz="3600" dirty="0" smtClean="0">
                <a:solidFill>
                  <a:srgbClr val="002060"/>
                </a:solidFill>
                <a:ea typeface="Times New Roman"/>
              </a:rPr>
              <a:t>не может вести беседу на русском языке, лишь </a:t>
            </a:r>
            <a:r>
              <a:rPr lang="ru-RU" sz="3600" dirty="0" err="1" smtClean="0">
                <a:solidFill>
                  <a:srgbClr val="002060"/>
                </a:solidFill>
                <a:ea typeface="Times New Roman"/>
              </a:rPr>
              <a:t>однословно</a:t>
            </a:r>
            <a:r>
              <a:rPr lang="ru-RU" sz="3600" dirty="0" smtClean="0">
                <a:solidFill>
                  <a:srgbClr val="002060"/>
                </a:solidFill>
                <a:ea typeface="Times New Roman"/>
              </a:rPr>
              <a:t> отвечает на вопросы по очень простым бытовым темам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Shape 10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3528" y="1340768"/>
            <a:ext cx="381642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Языковая адаптация двуязычного ребенка проводится с учетом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user_hp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872017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620688"/>
            <a:ext cx="8964488" cy="1785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Период формирования </a:t>
            </a:r>
            <a:r>
              <a:rPr lang="ru-RU" sz="2000" b="1" u="sng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слухо-речедвигательного</a:t>
            </a:r>
            <a:r>
              <a:rPr lang="ru-RU" sz="2000" b="1" u="sng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анализатора.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 этот период формируются физиологические механизмы речевого аппарата. А также происходит формирование пассивного словарного запаса, который в дальнейшем переходит в активный (ребенок произносит все слова на свой лад, сокращает их, выбрасывает из них слоги, буквы, заменяет их другими, или, наоборот, добавляет буквы и слоги, которых в слове нет)</a:t>
            </a:r>
            <a:endParaRPr lang="ru-RU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3077639"/>
            <a:ext cx="8964488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Период анализа языковой структуры или период </a:t>
            </a:r>
            <a:r>
              <a:rPr lang="ru-RU" b="1" i="1" u="sng" dirty="0">
                <a:solidFill>
                  <a:srgbClr val="002060"/>
                </a:solidFill>
              </a:rPr>
              <a:t>«словотворчества</a:t>
            </a:r>
            <a:r>
              <a:rPr lang="ru-RU" b="1" i="1" u="sng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Ребенок</a:t>
            </a:r>
            <a:r>
              <a:rPr lang="ru-RU" b="1" dirty="0">
                <a:solidFill>
                  <a:srgbClr val="002060"/>
                </a:solidFill>
              </a:rPr>
              <a:t>, несмотря на бессознательность процесса, овладевает речью не механически, а проводит сложные </a:t>
            </a:r>
            <a:r>
              <a:rPr lang="ru-RU" b="1" i="1" dirty="0">
                <a:solidFill>
                  <a:srgbClr val="002060"/>
                </a:solidFill>
              </a:rPr>
              <a:t>«мыслительные операции»</a:t>
            </a:r>
            <a:r>
              <a:rPr lang="ru-RU" b="1" dirty="0">
                <a:solidFill>
                  <a:srgbClr val="002060"/>
                </a:solidFill>
              </a:rPr>
              <a:t> - анализирует, выводит правила, классифицирует и обобщает.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85184"/>
            <a:ext cx="8892480" cy="15081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Период выделения языковых систем (период дифференциации)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Ребенок сознательно  прилагает усилия для поиска эквивалентов в другом языке, начинает четко дифференцировать оба языка и отвечать на том языке, на котором к нему обращаются. Это означает, что у ребенка сформировались две лингвистические системы, т. е. ребенок приобретает способность мыслить на обоих языках</a:t>
            </a:r>
            <a:endParaRPr lang="ru-RU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81145" y="-2233"/>
            <a:ext cx="7181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ОБУЧЕНИЯ ВТОРОМУ ЯЗЫКУ В ДОУ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227687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716016" y="465313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psybriefing.ru/IMAGE/rXme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16832"/>
            <a:ext cx="1512168" cy="134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1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Условия успешной </a:t>
            </a:r>
            <a:r>
              <a:rPr lang="ru-RU" sz="3100" b="1" u="sng" dirty="0" err="1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билингвальной</a:t>
            </a:r>
            <a:r>
              <a:rPr lang="ru-RU" sz="31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 учебно-воспитательной работы в ДОУ</a:t>
            </a:r>
            <a:br>
              <a:rPr lang="ru-RU" sz="31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4968552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u="sng" dirty="0" smtClean="0">
                <a:solidFill>
                  <a:srgbClr val="FF0000"/>
                </a:solidFill>
                <a:cs typeface="Times New Roman" pitchFamily="18" charset="0"/>
              </a:rPr>
              <a:t>Со стороны администрации ДОУ: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-   обеспечение  учебно-методическим комплектом, литературой;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- оснащение кабинета современным оборудованием, которое включает ИКТ, игровой и демонстрационный материал, наглядный материал, обеспечивающий более высокий уровень познавательного развития детей и провоцирующий речевую активность;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- организация семинаров совместно с образовательными учреждениями по взаимодействию и обмену опытом педагогов по проблеме </a:t>
            </a:r>
            <a:r>
              <a:rPr lang="ru-RU" sz="4400" b="1" dirty="0" err="1" smtClean="0">
                <a:solidFill>
                  <a:srgbClr val="002060"/>
                </a:solidFill>
                <a:cs typeface="Times New Roman" pitchFamily="18" charset="0"/>
              </a:rPr>
              <a:t>билингвального</a:t>
            </a: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 образования и воспитания;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- обеспечение </a:t>
            </a:r>
            <a:r>
              <a:rPr lang="ru-RU" sz="4400" b="1" dirty="0" err="1" smtClean="0">
                <a:solidFill>
                  <a:srgbClr val="002060"/>
                </a:solidFill>
                <a:cs typeface="Times New Roman" pitchFamily="18" charset="0"/>
              </a:rPr>
              <a:t>психолого</a:t>
            </a: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 – педагогического сопровождения образовательного процесса.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Shape 1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436096" y="1340768"/>
            <a:ext cx="3707904" cy="4877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cs typeface="Times New Roman" pitchFamily="18" charset="0"/>
              </a:rPr>
              <a:t>Со стороны педагогов: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- создание </a:t>
            </a:r>
            <a:r>
              <a:rPr lang="ru-RU" sz="2000" b="1" dirty="0" err="1" smtClean="0">
                <a:solidFill>
                  <a:srgbClr val="002060"/>
                </a:solidFill>
                <a:cs typeface="Times New Roman" pitchFamily="18" charset="0"/>
              </a:rPr>
              <a:t>мультикультурного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пространства, способствующее сохранению культурной идентичности ребенка и формированию у него позитивных установок в межкультурном общении;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-создание и реализация образовательной программы, при необходимости гибкое и оперативное внесение соответствующих изменений в организацию образовательной микросреды;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- осуществление контроля выполнения тематического планирования;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- нахождение возможности для общения в разных ситуациях, чтобы отражаемая в речи действительность давала повод для расширения словарного запаса, грамматики и совершенствования коммуникативных навыков;</a:t>
            </a:r>
          </a:p>
          <a:p>
            <a:pPr algn="just"/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3501008"/>
            <a:ext cx="5076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трансляция образцов речи и культуры через различные виды деятельности;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- регулярные беседы с родителями о развитии их ребенка;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- изучение опыта работы различных ДОУ с целью применения новых методик и технологий в обучении детей, а также распространение этого опыта.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" name="Shape 12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83568" y="3717032"/>
            <a:ext cx="288032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0"/>
            <a:ext cx="8229600" cy="50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Немаловажным условием для работы с детьми-билингвами является и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itchFamily="18" charset="0"/>
              </a:rPr>
              <a:t>профессионализм педагогов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Педагогические работники ДОУ осуществляют в своей работе с детьми - билингвами следующие виды деятельности: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- коммуникативная;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10" name="Shape 13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076056" y="3284984"/>
            <a:ext cx="4286363" cy="28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2564904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- трансляция образцов речи и культуры через различные виды деятельности;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- регулярные беседы с родителями о развитии их ребенка;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- изучение опыта работы различных ДОУ с целью применения новых методик и технологий в обучении детей.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AppData\Local\Temp\Rar$DIa0.048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cs typeface="Times New Roman" pitchFamily="18" charset="0"/>
              </a:rPr>
              <a:t>Со стороны родителей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      Для успеха и уверенности в своих силах детям необходимо ежедневное соучастие в процессе образования не только педагогов, но также и родителей. Включение родителей в педагогический процесс является важнейшим условием адаптации и полноценного речевого развития ребенка. </a:t>
            </a:r>
          </a:p>
          <a:p>
            <a:pPr algn="just"/>
            <a:endParaRPr lang="ru-RU" sz="2400" dirty="0"/>
          </a:p>
        </p:txBody>
      </p:sp>
      <p:pic>
        <p:nvPicPr>
          <p:cNvPr id="8" name="Shape 13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3528" y="2680063"/>
            <a:ext cx="4104456" cy="417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2333685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Для этого в  ДОУ  должны создаваться  условия для привлечения родителей к участию в  образовательно-воспитательном процессе: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- привлечение  родителей обучающихся к проведению различных культурно-массовых  мероприятий;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- проведение открытых итоговых занятий, отчетных мероприятий с приглашением родителей обучающихся;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- проведение индивидуальных консультаций для родителей;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- оформление  и обновление информационного стенда для родителей.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886</Words>
  <Application>Microsoft Office PowerPoint</Application>
  <PresentationFormat>Экран (4:3)</PresentationFormat>
  <Paragraphs>100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Психолого-педагогические основы  языковой адаптации детей-билингвов в условиях ДОУ.  Развитие познавательной и речевой активности детей-билингвов в условиях семейного воспитания </vt:lpstr>
      <vt:lpstr>Презентация PowerPoint</vt:lpstr>
      <vt:lpstr>Уровни речевого развития ребенка билингва</vt:lpstr>
      <vt:lpstr>Языковая адаптация двуязычного ребенка проводится с учетом возраста. </vt:lpstr>
      <vt:lpstr>Презентация PowerPoint</vt:lpstr>
      <vt:lpstr>Условия успешной билингвальной учебно-воспитательной работы в ДОУ </vt:lpstr>
      <vt:lpstr>Презентация PowerPoint</vt:lpstr>
      <vt:lpstr>Презентация PowerPoint</vt:lpstr>
      <vt:lpstr>Презентация PowerPoint</vt:lpstr>
      <vt:lpstr>Особенности эмоциональной сферы детей-билингвов</vt:lpstr>
      <vt:lpstr>Развитие эмоционального интеллекта двуязычных детей</vt:lpstr>
      <vt:lpstr>Билингвизм в условиях семейного воспитания</vt:lpstr>
      <vt:lpstr>Билингвизм в условиях семейного воспитания</vt:lpstr>
      <vt:lpstr>Особенности интеллектуального развития детей-билингвов</vt:lpstr>
      <vt:lpstr>Быть билингвом – это не значит просто владеть вторым языком, это также значит быть носителем другой культуры, уметь понимать другую ментальность, ощущать свою принадлежность к людям, использующим и этот, и другой языки.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user_hp</dc:creator>
  <cp:lastModifiedBy>Пользователь</cp:lastModifiedBy>
  <cp:revision>32</cp:revision>
  <dcterms:created xsi:type="dcterms:W3CDTF">2023-05-25T08:43:01Z</dcterms:created>
  <dcterms:modified xsi:type="dcterms:W3CDTF">2023-10-23T07:54:06Z</dcterms:modified>
</cp:coreProperties>
</file>