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1"/>
  </p:sldMasterIdLst>
  <p:sldIdLst>
    <p:sldId id="256" r:id="rId2"/>
    <p:sldId id="258" r:id="rId3"/>
    <p:sldId id="267" r:id="rId4"/>
    <p:sldId id="259" r:id="rId5"/>
    <p:sldId id="268" r:id="rId6"/>
    <p:sldId id="266" r:id="rId7"/>
    <p:sldId id="269" r:id="rId8"/>
    <p:sldId id="261" r:id="rId9"/>
    <p:sldId id="270" r:id="rId10"/>
    <p:sldId id="264" r:id="rId11"/>
    <p:sldId id="271" r:id="rId12"/>
    <p:sldId id="263" r:id="rId13"/>
    <p:sldId id="272" r:id="rId14"/>
    <p:sldId id="265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8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Профессиональный</a:t>
            </a:r>
            <a:r>
              <a:rPr lang="ru-RU" sz="1800" b="1" baseline="0" dirty="0"/>
              <a:t> рост педагогов</a:t>
            </a:r>
            <a:endParaRPr lang="ru-RU" sz="1800" b="1" dirty="0"/>
          </a:p>
        </c:rich>
      </c:tx>
      <c:layout>
        <c:manualLayout>
          <c:xMode val="edge"/>
          <c:yMode val="edge"/>
          <c:x val="0.17258620689655171"/>
          <c:y val="4.003639672429481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958919359218029E-2"/>
          <c:y val="0.22792545836229069"/>
          <c:w val="0.88523839261471626"/>
          <c:h val="0.44693285950721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профессиональная аттестация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3</c:v>
                </c:pt>
                <c:pt idx="2">
                  <c:v>3.5</c:v>
                </c:pt>
                <c:pt idx="3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AD-42D2-BD5A-8E8E13482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3.3</c:v>
                </c:pt>
                <c:pt idx="1">
                  <c:v>3.8</c:v>
                </c:pt>
                <c:pt idx="2">
                  <c:v>4</c:v>
                </c:pt>
                <c:pt idx="3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AD-42D2-BD5A-8E8E13482F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самообразование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3.8</c:v>
                </c:pt>
                <c:pt idx="1">
                  <c:v>4</c:v>
                </c:pt>
                <c:pt idx="2">
                  <c:v>4.5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DAD-42D2-BD5A-8E8E13482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48896"/>
        <c:axId val="87250432"/>
      </c:barChart>
      <c:catAx>
        <c:axId val="8724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50432"/>
        <c:crosses val="autoZero"/>
        <c:auto val="1"/>
        <c:lblAlgn val="ctr"/>
        <c:lblOffset val="100"/>
        <c:noMultiLvlLbl val="0"/>
      </c:catAx>
      <c:valAx>
        <c:axId val="8725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248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Профессиональный</a:t>
            </a:r>
            <a:r>
              <a:rPr lang="ru-RU" sz="1800" b="1" baseline="0" dirty="0"/>
              <a:t> рост педагогов</a:t>
            </a:r>
            <a:endParaRPr lang="ru-RU" sz="1800" b="1" dirty="0"/>
          </a:p>
        </c:rich>
      </c:tx>
      <c:layout>
        <c:manualLayout>
          <c:xMode val="edge"/>
          <c:yMode val="edge"/>
          <c:x val="0.17258620689655171"/>
          <c:y val="4.003639672429481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958919359218029E-2"/>
          <c:y val="0.22792545836229069"/>
          <c:w val="0.88523839261471626"/>
          <c:h val="0.44693285950721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профессиональная аттестация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3</c:v>
                </c:pt>
                <c:pt idx="2">
                  <c:v>3.5</c:v>
                </c:pt>
                <c:pt idx="3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AD-42D2-BD5A-8E8E13482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3.3</c:v>
                </c:pt>
                <c:pt idx="1">
                  <c:v>3.8</c:v>
                </c:pt>
                <c:pt idx="2">
                  <c:v>4</c:v>
                </c:pt>
                <c:pt idx="3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AD-42D2-BD5A-8E8E13482F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самообразование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3.8</c:v>
                </c:pt>
                <c:pt idx="1">
                  <c:v>4</c:v>
                </c:pt>
                <c:pt idx="2">
                  <c:v>4.5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DAD-42D2-BD5A-8E8E13482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780480"/>
        <c:axId val="84022400"/>
      </c:barChart>
      <c:catAx>
        <c:axId val="7978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022400"/>
        <c:crosses val="autoZero"/>
        <c:auto val="1"/>
        <c:lblAlgn val="ctr"/>
        <c:lblOffset val="100"/>
        <c:noMultiLvlLbl val="0"/>
      </c:catAx>
      <c:valAx>
        <c:axId val="8402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78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8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2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866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551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6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28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3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58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6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53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1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9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0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9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BAC61-04AE-42B5-8A3B-A3EC62060C2D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140C61-3F4A-4A70-92BB-199C6355BF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3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18" Type="http://schemas.openxmlformats.org/officeDocument/2006/relationships/hyperlink" Target="http://mbdou57.edummr.ru/wp-content/uploads/2014/03/BR1_7829.jpg" TargetMode="External"/><Relationship Id="rId26" Type="http://schemas.openxmlformats.org/officeDocument/2006/relationships/image" Target="../media/image20.jpeg"/><Relationship Id="rId3" Type="http://schemas.openxmlformats.org/officeDocument/2006/relationships/hyperlink" Target="https://mbdou57.edummr.ru/%d1%81%d0%be%d1%81%d1%82%d0%b0%d0%b2-%d0%bf%d0%b5%d0%b4%d0%b0%d0%b3%d0%be%d0%b3%d0%b8%d1%87%d0%b5%d1%81%d0%ba%d0%b8%d1%85-%d1%80%d0%b0%d0%b1%d0%be%d1%82%d0%bd%d0%b8%d0%ba%d0%be%d0%b2/%d0%b8%d0%b7%d0%be%d0%b1%d1%80%d0%b0%d0%b6%d0%b5%d0%bd%d0%b8%d0%b5_2023-05-04_184910015" TargetMode="External"/><Relationship Id="rId21" Type="http://schemas.openxmlformats.org/officeDocument/2006/relationships/image" Target="../media/image17.jpeg"/><Relationship Id="rId7" Type="http://schemas.openxmlformats.org/officeDocument/2006/relationships/hyperlink" Target="http://mbdou57.edummr.ru/wp-content/uploads/2014/03/BR1_8624.jpg" TargetMode="External"/><Relationship Id="rId12" Type="http://schemas.openxmlformats.org/officeDocument/2006/relationships/hyperlink" Target="http://mbdou57.edummr.ru/wp-content/uploads/2014/03/BR1_8622.jpg" TargetMode="External"/><Relationship Id="rId17" Type="http://schemas.openxmlformats.org/officeDocument/2006/relationships/image" Target="../media/image15.jpeg"/><Relationship Id="rId25" Type="http://schemas.openxmlformats.org/officeDocument/2006/relationships/hyperlink" Target="http://mbdou57.edummr.ru/wp-content/uploads/2014/03/BR1_8614.jpg" TargetMode="External"/><Relationship Id="rId2" Type="http://schemas.openxmlformats.org/officeDocument/2006/relationships/image" Target="../media/image7.jpeg"/><Relationship Id="rId16" Type="http://schemas.openxmlformats.org/officeDocument/2006/relationships/hyperlink" Target="http://mbdou57.edummr.ru/wp-content/uploads/2014/03/BR1_7836.jpg" TargetMode="External"/><Relationship Id="rId20" Type="http://schemas.openxmlformats.org/officeDocument/2006/relationships/hyperlink" Target="http://mbdou57.edummr.ru/wp-content/uploads/2014/03/BR1_782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24" Type="http://schemas.openxmlformats.org/officeDocument/2006/relationships/image" Target="../media/image19.jpeg"/><Relationship Id="rId5" Type="http://schemas.openxmlformats.org/officeDocument/2006/relationships/hyperlink" Target="http://mbdou57.edummr.ru/wp-content/uploads/2014/03/BR1_8653.jpg" TargetMode="External"/><Relationship Id="rId15" Type="http://schemas.openxmlformats.org/officeDocument/2006/relationships/image" Target="../media/image14.jpeg"/><Relationship Id="rId23" Type="http://schemas.openxmlformats.org/officeDocument/2006/relationships/image" Target="../media/image18.jpeg"/><Relationship Id="rId10" Type="http://schemas.openxmlformats.org/officeDocument/2006/relationships/image" Target="../media/image11.jpeg"/><Relationship Id="rId19" Type="http://schemas.openxmlformats.org/officeDocument/2006/relationships/image" Target="../media/image16.jpeg"/><Relationship Id="rId4" Type="http://schemas.openxmlformats.org/officeDocument/2006/relationships/image" Target="../media/image8.png"/><Relationship Id="rId9" Type="http://schemas.openxmlformats.org/officeDocument/2006/relationships/hyperlink" Target="http://mbdou57.edummr.ru/wp-content/uploads/2014/03/BR1_7804.jpg" TargetMode="External"/><Relationship Id="rId14" Type="http://schemas.openxmlformats.org/officeDocument/2006/relationships/hyperlink" Target="http://mbdou57.edummr.ru/wp-content/uploads/2014/03/BR1_8648.jpg" TargetMode="External"/><Relationship Id="rId22" Type="http://schemas.openxmlformats.org/officeDocument/2006/relationships/hyperlink" Target="http://mbdou57.edummr.ru/wp-content/uploads/2014/03/BR1_7892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0889" y="188639"/>
            <a:ext cx="6538083" cy="1652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муниципальное бюджетное общеобразовательное учреждение 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«Гимназия №1»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г. о. Мытищи</a:t>
            </a:r>
            <a:b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</a:rPr>
              <a:t> Московская область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0891" y="1844822"/>
            <a:ext cx="7121469" cy="1368153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300" b="1" dirty="0">
                <a:solidFill>
                  <a:schemeClr val="accent2">
                    <a:lumMod val="50000"/>
                  </a:schemeClr>
                </a:solidFill>
              </a:rPr>
              <a:t>РЕГИОНАЛЬНЫЙ ПРОЕКТ</a:t>
            </a:r>
            <a:endParaRPr lang="en-US" sz="23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300" b="1" dirty="0">
                <a:solidFill>
                  <a:schemeClr val="accent2">
                    <a:lumMod val="50000"/>
                  </a:schemeClr>
                </a:solidFill>
              </a:rPr>
              <a:t> «ПРЕДШКОЛА: СТАНДАРТ ДЕТСКОГО САДА В ОБРАЗОВАТЕЛЬНОМ КОМЛЕКСЕ»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1B9DDA-B006-71C0-9F14-16A56156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112614"/>
            <a:ext cx="6905443" cy="241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F65B57-8B4D-9AF0-90B3-F455BB41A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76125"/>
            <a:ext cx="1554176" cy="115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33D505A-40DB-5A7F-EFBE-B1544F118501}"/>
              </a:ext>
            </a:extLst>
          </p:cNvPr>
          <p:cNvSpPr txBox="1"/>
          <p:nvPr/>
        </p:nvSpPr>
        <p:spPr>
          <a:xfrm>
            <a:off x="-13802" y="5644164"/>
            <a:ext cx="6313994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«Гимназия №1</a:t>
            </a:r>
            <a:r>
              <a:rPr lang="ru-RU" sz="14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141006, Московская область, г. Мытищи, </a:t>
            </a:r>
            <a:r>
              <a:rPr lang="ru-RU" sz="1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ул. Индустриальная, д.7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11560" y="5172333"/>
            <a:ext cx="74888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Социально-значимые проекты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акции «Покормите птиц зимой»,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«Урок тигра»;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акция «Всей семьёй!»;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Природоохранный социально - образовательный проект "</a:t>
            </a:r>
            <a:r>
              <a:rPr lang="ru-R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Эколята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-дошколята»;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акция «Внимание! Дети!»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3E4CC3-1EF0-4E75-96BF-8B3CF1A99CB0}"/>
              </a:ext>
            </a:extLst>
          </p:cNvPr>
          <p:cNvSpPr txBox="1"/>
          <p:nvPr/>
        </p:nvSpPr>
        <p:spPr>
          <a:xfrm>
            <a:off x="2028256" y="173196"/>
            <a:ext cx="4650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«Почемучка»</a:t>
            </a:r>
          </a:p>
          <a:p>
            <a:pPr algn="ctr"/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DA5A4B6-D8EE-4B49-91CF-61E26DDE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1" y="960930"/>
            <a:ext cx="1272431" cy="1820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64BC62E6-B5B8-48E1-AE1B-EB0DED27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06" y="1096526"/>
            <a:ext cx="1726717" cy="1383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FE84EC5A-2FB2-4560-A957-FB21EC5E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20" y="1006055"/>
            <a:ext cx="1660337" cy="185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1289E675-8D13-4DF1-BDC5-F287C821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1" y="3180874"/>
            <a:ext cx="1614095" cy="8793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6598D2FB-AADE-4B98-9D9F-727D01578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8" y="3094863"/>
            <a:ext cx="2618177" cy="1577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1B5E3044-DE36-42F2-A497-51B62F47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185722"/>
            <a:ext cx="1691680" cy="105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xmlns="" id="{0CADB5EE-6C9C-441C-87B3-CA3337C5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21047"/>
            <a:ext cx="1584176" cy="2028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11560" y="5172333"/>
            <a:ext cx="74888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Социально-значимые проекты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кция </a:t>
            </a:r>
            <a:r>
              <a:rPr lang="ru-RU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«Покормите птиц </a:t>
            </a:r>
            <a:r>
              <a:rPr lang="ru-RU" sz="1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зимой;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«Мы помним, мы гордимся!»;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Акция «Мы природу сбережем»;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«Русские традиции»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53E4CC3-1EF0-4E75-96BF-8B3CF1A99CB0}"/>
              </a:ext>
            </a:extLst>
          </p:cNvPr>
          <p:cNvSpPr txBox="1"/>
          <p:nvPr/>
        </p:nvSpPr>
        <p:spPr>
          <a:xfrm>
            <a:off x="2028256" y="173196"/>
            <a:ext cx="4650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</a:p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«Дельфин»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D84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madou47.edummr.ru/wp-content/uploads/2019/07/IMG_20190626_121348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7748"/>
            <a:ext cx="297626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D:\НЕ СТИРАТЬ\ФОТО\КОНКУРСЫ\ЗВЕЗДНЫЙ КАЛЕЙДОСКОП\Калейдоскоп-2017\DSC_03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123790"/>
            <a:ext cx="3024336" cy="197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НЕ СТИРАТЬ\ФОТО\КОНКУРСЫ\ЗВЕЗДНЫЙ КАЛЕЙДОСКОП\КАЛЕЙДОСКОП_2016\20160329_1016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72133"/>
            <a:ext cx="2808312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https://madou47.edummr.ru/wp-content/uploads/2023/02/IMG-20230120-WA0015-1024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3024336" cy="194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96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9"/>
            <a:ext cx="7560840" cy="33843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Сотрудничество дошкольных групп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 начальной школой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988840"/>
            <a:ext cx="640871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мероприятия: День знаний, День учителя, День народного единства, новогодние и рождественские праздники;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открытых дверей;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Акции: «Единый день детской дорожной безопасности»,  «Детям Подмосковья – безопасность на дорогах»;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 в начальную школу;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Спортивные мероприятия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3B687D-A059-4AAA-9216-1A0F4D7F7B2E}"/>
              </a:ext>
            </a:extLst>
          </p:cNvPr>
          <p:cNvSpPr txBox="1"/>
          <p:nvPr/>
        </p:nvSpPr>
        <p:spPr>
          <a:xfrm>
            <a:off x="1691680" y="260648"/>
            <a:ext cx="5256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«Почемучка»</a:t>
            </a: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EB543A7-C747-DA92-77CD-DBF840F4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2" t="1423" r="12200"/>
          <a:stretch/>
        </p:blipFill>
        <p:spPr>
          <a:xfrm>
            <a:off x="4139952" y="4319302"/>
            <a:ext cx="2952328" cy="2045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C5D895-2875-DCE2-2C7B-3D348E2CE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" r="12200" b="-2500"/>
          <a:stretch/>
        </p:blipFill>
        <p:spPr>
          <a:xfrm>
            <a:off x="556354" y="4365105"/>
            <a:ext cx="3278763" cy="193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9"/>
            <a:ext cx="7560840" cy="33843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дошкольных групп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 начальной школой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988840"/>
            <a:ext cx="640871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Праздничные мероприятия: День знаний, День учителя, День народного единства, новогодние и рождественские праздники;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Акции: «Единый день детской дорожной безопасности»,  «Детям Подмосковья – безопасность на дорогах»;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начальную школу;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3B687D-A059-4AAA-9216-1A0F4D7F7B2E}"/>
              </a:ext>
            </a:extLst>
          </p:cNvPr>
          <p:cNvSpPr txBox="1"/>
          <p:nvPr/>
        </p:nvSpPr>
        <p:spPr>
          <a:xfrm>
            <a:off x="1691680" y="260648"/>
            <a:ext cx="5256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«Дельфин»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D84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D:\НЕ СТИРАТЬ\ФОТО\ЮИД-2012\IMG_63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4221088"/>
            <a:ext cx="3315908" cy="249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НЕ СТИРАТЬ\ФОТО\ЮИД-2012\IMG_63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328670" cy="249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72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FDC495-E671-47DB-8FF0-4F227D7E095D}"/>
              </a:ext>
            </a:extLst>
          </p:cNvPr>
          <p:cNvSpPr txBox="1"/>
          <p:nvPr/>
        </p:nvSpPr>
        <p:spPr>
          <a:xfrm>
            <a:off x="2195736" y="260648"/>
            <a:ext cx="4536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«Почемучка»</a:t>
            </a: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F198E1-D1C5-4C18-B5A9-BFCBB3093503}"/>
              </a:ext>
            </a:extLst>
          </p:cNvPr>
          <p:cNvSpPr txBox="1"/>
          <p:nvPr/>
        </p:nvSpPr>
        <p:spPr>
          <a:xfrm>
            <a:off x="1331640" y="976026"/>
            <a:ext cx="6533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СЕМЬЯМИ ВОСПИТАННИКОВ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C0BB1A-A1DB-4855-BEFE-1E09FA486322}"/>
              </a:ext>
            </a:extLst>
          </p:cNvPr>
          <p:cNvSpPr txBox="1"/>
          <p:nvPr/>
        </p:nvSpPr>
        <p:spPr>
          <a:xfrm flipH="1">
            <a:off x="2817460" y="3303118"/>
            <a:ext cx="4346828" cy="3150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площадка распределенного центра консультирования родителей Московской области в рамках реализации федерального проекта «Современная школа» национального проекта «Образование».</a:t>
            </a: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мероприятия: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День семьи, любви и  верности;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День отца в России;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День матери в России.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Круглые столы;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Семинары;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Мастер-классы для родителей.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114167-068D-D93D-37A1-01523215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83705"/>
            <a:ext cx="2479293" cy="1646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9BC017-0ED3-C71A-44E4-BA05C8C1A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16" y="4062074"/>
            <a:ext cx="2403193" cy="180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650C1-4457-569D-214B-BA8053925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37" y="1626391"/>
            <a:ext cx="2479293" cy="18026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381CC8-1DD9-1E06-538C-9E7F08A764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63" r="-1332" b="21651"/>
          <a:stretch/>
        </p:blipFill>
        <p:spPr>
          <a:xfrm>
            <a:off x="6331213" y="4322115"/>
            <a:ext cx="1872208" cy="2204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1639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DFDC495-E671-47DB-8FF0-4F227D7E095D}"/>
              </a:ext>
            </a:extLst>
          </p:cNvPr>
          <p:cNvSpPr txBox="1"/>
          <p:nvPr/>
        </p:nvSpPr>
        <p:spPr>
          <a:xfrm>
            <a:off x="2195736" y="260648"/>
            <a:ext cx="4536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«Дельфин»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D84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F198E1-D1C5-4C18-B5A9-BFCBB3093503}"/>
              </a:ext>
            </a:extLst>
          </p:cNvPr>
          <p:cNvSpPr txBox="1"/>
          <p:nvPr/>
        </p:nvSpPr>
        <p:spPr>
          <a:xfrm>
            <a:off x="1331640" y="976026"/>
            <a:ext cx="6533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СЕМЬЯМИ ВОСПИТАННИКОВ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C0BB1A-A1DB-4855-BEFE-1E09FA486322}"/>
              </a:ext>
            </a:extLst>
          </p:cNvPr>
          <p:cNvSpPr txBox="1"/>
          <p:nvPr/>
        </p:nvSpPr>
        <p:spPr>
          <a:xfrm flipH="1">
            <a:off x="2817460" y="3303118"/>
            <a:ext cx="4346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Академическая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апробапционная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Праздничные мероприятия: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семьи, любви и  верности;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отца в России;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 в России.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«Посади дерево»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для родителей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 descr="https://madou47.edummr.ru/wp-content/uploads/2021/04/%D0%A1%D0%B5%D1%80%D1%82%D0%B8%D1%84%D0%B8%D0%BA%D0%B0%D1%82-%D0%90%D0%BA%D0%B0%D0%B4%D0%B5%D0%BC%D0%B8%D1%87%D0%B5%D1%81%D0%BA%D0%B0%D1%8F-%D0%BF%D0%BB%D0%BE%D1%89%D0%B0%D0%B4%D0%BA%D0%B0-sca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4" y="1340768"/>
            <a:ext cx="1966595" cy="323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НЕ СТИРАТЬ\ФОТО\РОДИТЕЛИ\Смирнова 2010_10_26\IMG_26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" y="4315927"/>
            <a:ext cx="2499807" cy="183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ФОТО\ФОТО\2007-2008\2007 собрание гр.6, СМ\P101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8465" y="1368370"/>
            <a:ext cx="2880320" cy="184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НЕ СТИРАТЬ\ФОТО\Посади дерево\DSCN08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80537"/>
            <a:ext cx="2571988" cy="1863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31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1"/>
            <a:ext cx="4824536" cy="1290379"/>
          </a:xfrm>
        </p:spPr>
        <p:txBody>
          <a:bodyPr>
            <a:noAutofit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</a:t>
            </a: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AD84C6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Дошкольное отделение «Почемучка»</a:t>
            </a:r>
            <a:br>
              <a:rPr lang="ru-RU" sz="1600" dirty="0">
                <a:solidFill>
                  <a:srgbClr val="AD84C6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824536" cy="252028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635" algn="ctr">
              <a:lnSpc>
                <a:spcPts val="18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униципальное бюджетное дошкольное образовательное учреждение центр развития ребёнка – детский сад №57 «Почемучка»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141006 Московская область г. Мытищи                                 ул. 3-я Пролетарская д. 5 корп.2 учреждение реорганизовано в формате присоединения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Постановление Администрации г. о. Мытищи №1665 от 22.04.2022 №1665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AC2AB80-9D87-D7DD-29A5-6B21705B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981" y="1407011"/>
            <a:ext cx="2688964" cy="202198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7D6D81-7DC7-664C-C548-0C4B7227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49" y="3804072"/>
            <a:ext cx="3309429" cy="1844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4824536" cy="1368152"/>
          </a:xfrm>
        </p:spPr>
        <p:txBody>
          <a:bodyPr>
            <a:noAutofit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</a:t>
            </a:r>
            <a: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AD84C6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Дошкольное отделение </a:t>
            </a:r>
            <a:r>
              <a:rPr lang="ru-RU" sz="1600" dirty="0" smtClean="0">
                <a:solidFill>
                  <a:srgbClr val="AD84C6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«Дельфин»</a:t>
            </a:r>
            <a:r>
              <a:rPr lang="ru-RU" sz="1600" dirty="0">
                <a:solidFill>
                  <a:srgbClr val="AD84C6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AD84C6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824536" cy="252028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635" algn="ctr">
              <a:lnSpc>
                <a:spcPts val="18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униципальное </a:t>
            </a:r>
            <a:r>
              <a:rPr lang="ru-RU" sz="1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автономное  </a:t>
            </a:r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дошкольное образовательное учреждение центр развития ребёнка – детский сад </a:t>
            </a:r>
            <a:r>
              <a:rPr lang="ru-RU" sz="1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№47 «Дельфин»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141006 Московская область г. Мытищи                                 </a:t>
            </a:r>
            <a:r>
              <a:rPr lang="ru-RU" sz="1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Олимпийский проспект д.28.к.2, учреждение </a:t>
            </a:r>
            <a:r>
              <a:rPr lang="ru-RU" sz="1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реорганизовано в формате присоединения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Постановление Администрации г. о. Мытищи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№5863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от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15.12.2022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№1665</a:t>
            </a:r>
          </a:p>
        </p:txBody>
      </p:sp>
      <p:pic>
        <p:nvPicPr>
          <p:cNvPr id="1026" name="Picture 2" descr="https://madou47.edummr.ru/wp-content/uploads/2021/01/%D0%A4%D0%BE%D1%82%D0%BE_%D0%B7%D0%B4%D0%B0%D0%BD%D0%B8%D0%B5-2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13" y="4005064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:\НЕ СТИРАТЬ\ФОТО\ЗДАНИЕ ДОУ\IMG_20190426_0933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14" y="1628800"/>
            <a:ext cx="2857500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59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945788"/>
              </p:ext>
            </p:extLst>
          </p:nvPr>
        </p:nvGraphicFramePr>
        <p:xfrm>
          <a:off x="4644008" y="1556792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124745"/>
            <a:ext cx="4104456" cy="482453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Дошкольное отделение «Почемучка»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групп – 20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Число воспитанников в дошкольном отделении  - 566 детей.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Дошкольного возраста (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5-7 лет)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– 227 детей из них: 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старшие - 4 группы;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подготовительные к школе – 4 группы.</a:t>
            </a:r>
          </a:p>
          <a:p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Укомплектованность педагогами – 100%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– 46 человек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Заместитель директора по организации дошкольной работы – 1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Воспитатели – 35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Старший воспитатель – 1 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Музыкальный руководитель – 2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Инструктор по физкультуре – 2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Учитель-логопед – 4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Педагог-психолог – 2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Квалификация: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Высшая квалификационная  категория – 25 педагогов;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Первая квалификационная категория – 9 педагогов.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0E4050-3638-46EE-BD17-39B01E22E32B}"/>
              </a:ext>
            </a:extLst>
          </p:cNvPr>
          <p:cNvSpPr txBox="1"/>
          <p:nvPr/>
        </p:nvSpPr>
        <p:spPr>
          <a:xfrm>
            <a:off x="2123728" y="332656"/>
            <a:ext cx="504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460840"/>
              </p:ext>
            </p:extLst>
          </p:nvPr>
        </p:nvGraphicFramePr>
        <p:xfrm>
          <a:off x="4644008" y="1556792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124745"/>
            <a:ext cx="4104456" cy="482453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Дошкольное отделение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«Дельфин»</a:t>
            </a:r>
            <a:endParaRPr lang="ru-RU" sz="23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групп –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15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Число воспитанников в дошкольном отделении  -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430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детей.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Дошкольного возраста (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5-7 лет)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–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200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детей из них: 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старшие - 4 группы;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подготовительные к школе – 4 группы.</a:t>
            </a:r>
          </a:p>
          <a:p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Укомплектованность педагогами – 100%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Количество – 46 человек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Заместитель директора по организации дошкольной работы – 1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Воспитатели –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28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Старший воспитатель – 1 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Музыкальный руководитель –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Инструктор по физкультуре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–3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Учитель-логопед –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7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Педагог-психолог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–1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Квалификация: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Высшая квалификационная  категория –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31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педагогов;</a:t>
            </a:r>
          </a:p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Первая квалификационная категория –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10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педагогов.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0E4050-3638-46EE-BD17-39B01E22E32B}"/>
              </a:ext>
            </a:extLst>
          </p:cNvPr>
          <p:cNvSpPr txBox="1"/>
          <p:nvPr/>
        </p:nvSpPr>
        <p:spPr>
          <a:xfrm>
            <a:off x="2123728" y="332656"/>
            <a:ext cx="504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</a:p>
        </p:txBody>
      </p:sp>
    </p:spTree>
    <p:extLst>
      <p:ext uri="{BB962C8B-B14F-4D97-AF65-F5344CB8AC3E}">
        <p14:creationId xmlns:p14="http://schemas.microsoft.com/office/powerpoint/2010/main" val="81851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76" y="-2871333"/>
            <a:ext cx="1364861" cy="15246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ПРОЕКТ PRE-SCHOOL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СТАНДАРТ ДЕТСКОГО САДА</a:t>
            </a:r>
            <a:r>
              <a:rPr lang="ru-RU" sz="1600" b="1" dirty="0">
                <a:solidFill>
                  <a:schemeClr val="tx2"/>
                </a:solidFill>
              </a:rPr>
              <a:t/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200" b="1" dirty="0">
                <a:solidFill>
                  <a:srgbClr val="0070C0"/>
                </a:solidFill>
              </a:rPr>
              <a:t>В ОБРАЗОВАТЕЛЬНОМ КОМПЛЕКСЕ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176" y="1402349"/>
            <a:ext cx="8219256" cy="47052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группа</a:t>
            </a:r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0800000" flipH="1" flipV="1">
            <a:off x="6504095" y="1731355"/>
            <a:ext cx="107507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организации дошкольной работы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Быкова В.Н.</a:t>
            </a:r>
          </a:p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01591" y="6145457"/>
            <a:ext cx="134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Рамазанова Р.А.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922697" y="6154783"/>
            <a:ext cx="1205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Прилежаева М.Н.</a:t>
            </a:r>
            <a:endParaRPr lang="ru-RU" sz="1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373951" y="5984735"/>
            <a:ext cx="1288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Рогозина Н.А.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863AC0-D74D-43D5-9292-4F028029956C}"/>
              </a:ext>
            </a:extLst>
          </p:cNvPr>
          <p:cNvSpPr txBox="1"/>
          <p:nvPr/>
        </p:nvSpPr>
        <p:spPr>
          <a:xfrm>
            <a:off x="1997526" y="483816"/>
            <a:ext cx="4298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«Почемучка»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768BAC3-37BB-46B0-9A70-B000FD6F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9" y="331142"/>
            <a:ext cx="1290543" cy="1342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D588D99-15CB-4FBA-91AD-DE778D08004C}"/>
              </a:ext>
            </a:extLst>
          </p:cNvPr>
          <p:cNvSpPr txBox="1"/>
          <p:nvPr/>
        </p:nvSpPr>
        <p:spPr>
          <a:xfrm>
            <a:off x="4444724" y="-2882749"/>
            <a:ext cx="6816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80564"/>
                </a:solidFill>
                <a:effectLst/>
                <a:latin typeface="Georgia" panose="02040502050405020303" pitchFamily="18" charset="0"/>
              </a:rPr>
              <a:t>Петрова Ольга Анатольевна</a:t>
            </a:r>
            <a:endParaRPr lang="ru-RU" dirty="0"/>
          </a:p>
        </p:txBody>
      </p:sp>
      <p:pic>
        <p:nvPicPr>
          <p:cNvPr id="2052" name="Picture 4">
            <a:hlinkClick r:id="rId3"/>
            <a:extLst>
              <a:ext uri="{FF2B5EF4-FFF2-40B4-BE49-F238E27FC236}">
                <a16:creationId xmlns:a16="http://schemas.microsoft.com/office/drawing/2014/main" xmlns="" id="{90C67B0E-ED2E-4FBE-B07D-EF046CFD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29" y="2726950"/>
            <a:ext cx="1148074" cy="1505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BR1_8653">
            <a:hlinkClick r:id="rId5"/>
            <a:extLst>
              <a:ext uri="{FF2B5EF4-FFF2-40B4-BE49-F238E27FC236}">
                <a16:creationId xmlns:a16="http://schemas.microsoft.com/office/drawing/2014/main" xmlns="" id="{50D3F2B6-DD89-4CB5-B5CF-BCA37D087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7" y="2577641"/>
            <a:ext cx="1038944" cy="1404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0" name="Picture 12" descr="BR1_8624">
            <a:hlinkClick r:id="rId7"/>
            <a:extLst>
              <a:ext uri="{FF2B5EF4-FFF2-40B4-BE49-F238E27FC236}">
                <a16:creationId xmlns:a16="http://schemas.microsoft.com/office/drawing/2014/main" xmlns="" id="{3C5C4A6D-52B6-4D36-B777-138AB57D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04" y="2737589"/>
            <a:ext cx="1096517" cy="143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BR1_7804">
            <a:hlinkClick r:id="rId9"/>
            <a:extLst>
              <a:ext uri="{FF2B5EF4-FFF2-40B4-BE49-F238E27FC236}">
                <a16:creationId xmlns:a16="http://schemas.microsoft.com/office/drawing/2014/main" xmlns="" id="{763AA307-3A05-47F7-A62E-511EE4D8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76" y="2638845"/>
            <a:ext cx="1175974" cy="1615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IMG_1402">
            <a:extLst>
              <a:ext uri="{FF2B5EF4-FFF2-40B4-BE49-F238E27FC236}">
                <a16:creationId xmlns:a16="http://schemas.microsoft.com/office/drawing/2014/main" xmlns="" id="{1EB2B21F-DA1F-4E9F-8E99-0C3409A0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396" y="2721209"/>
            <a:ext cx="1103651" cy="1533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BR1_8622">
            <a:hlinkClick r:id="rId12"/>
            <a:extLst>
              <a:ext uri="{FF2B5EF4-FFF2-40B4-BE49-F238E27FC236}">
                <a16:creationId xmlns:a16="http://schemas.microsoft.com/office/drawing/2014/main" xmlns="" id="{F91DD7BC-9C7B-4069-8652-7130564B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336" y="2638845"/>
            <a:ext cx="1014807" cy="1474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BR1_8648">
            <a:hlinkClick r:id="rId14"/>
            <a:extLst>
              <a:ext uri="{FF2B5EF4-FFF2-40B4-BE49-F238E27FC236}">
                <a16:creationId xmlns:a16="http://schemas.microsoft.com/office/drawing/2014/main" xmlns="" id="{1BF7F51D-1266-49FD-960E-140C9BD8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19" y="4642023"/>
            <a:ext cx="1110039" cy="137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7CB4B3-5B00-4D03-96C6-05B9C3611B07}"/>
              </a:ext>
            </a:extLst>
          </p:cNvPr>
          <p:cNvSpPr txBox="1"/>
          <p:nvPr/>
        </p:nvSpPr>
        <p:spPr>
          <a:xfrm>
            <a:off x="2175887" y="6075445"/>
            <a:ext cx="1073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Ромашкина Н.А.</a:t>
            </a:r>
          </a:p>
          <a:p>
            <a:endParaRPr lang="ru-RU" dirty="0"/>
          </a:p>
        </p:txBody>
      </p:sp>
      <p:pic>
        <p:nvPicPr>
          <p:cNvPr id="5" name="Picture 6" descr="BR1_7836">
            <a:hlinkClick r:id="rId16"/>
            <a:extLst>
              <a:ext uri="{FF2B5EF4-FFF2-40B4-BE49-F238E27FC236}">
                <a16:creationId xmlns:a16="http://schemas.microsoft.com/office/drawing/2014/main" xmlns="" id="{2ABEC5A8-851A-446D-8791-D7B6EFD1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26" y="4819677"/>
            <a:ext cx="1024638" cy="1309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BR1_7829">
            <a:hlinkClick r:id="rId18"/>
            <a:extLst>
              <a:ext uri="{FF2B5EF4-FFF2-40B4-BE49-F238E27FC236}">
                <a16:creationId xmlns:a16="http://schemas.microsoft.com/office/drawing/2014/main" xmlns="" id="{31AB5A12-EA2E-4AB1-BA42-FD342DB9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64" y="4887453"/>
            <a:ext cx="878028" cy="1231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BR1_7824">
            <a:hlinkClick r:id="rId20"/>
            <a:extLst>
              <a:ext uri="{FF2B5EF4-FFF2-40B4-BE49-F238E27FC236}">
                <a16:creationId xmlns:a16="http://schemas.microsoft.com/office/drawing/2014/main" xmlns="" id="{82E7CEDE-16B2-49A6-904D-60B44AD42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98" y="4799563"/>
            <a:ext cx="851229" cy="121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02F085-83BE-4775-808C-98BB0B3E3F2A}"/>
              </a:ext>
            </a:extLst>
          </p:cNvPr>
          <p:cNvSpPr txBox="1"/>
          <p:nvPr/>
        </p:nvSpPr>
        <p:spPr>
          <a:xfrm>
            <a:off x="6349737" y="6060982"/>
            <a:ext cx="186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Давыдова  Н.В.</a:t>
            </a:r>
          </a:p>
        </p:txBody>
      </p:sp>
      <p:pic>
        <p:nvPicPr>
          <p:cNvPr id="1036" name="Picture 12" descr="BR1_7892">
            <a:hlinkClick r:id="rId22"/>
            <a:extLst>
              <a:ext uri="{FF2B5EF4-FFF2-40B4-BE49-F238E27FC236}">
                <a16:creationId xmlns:a16="http://schemas.microsoft.com/office/drawing/2014/main" xmlns="" id="{BDC7DCBD-CE99-44E2-B8DD-79C1B0DA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22" y="4561427"/>
            <a:ext cx="1082975" cy="1339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204D02-FE2D-451B-A00C-9039249A8D8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98" y="330044"/>
            <a:ext cx="1136792" cy="139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8D177C-ECB6-4A44-9706-F45BC5AC256B}"/>
              </a:ext>
            </a:extLst>
          </p:cNvPr>
          <p:cNvSpPr txBox="1"/>
          <p:nvPr/>
        </p:nvSpPr>
        <p:spPr>
          <a:xfrm>
            <a:off x="579118" y="1719517"/>
            <a:ext cx="1539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№1»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О.А.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CA8361-8D4C-4414-852F-829537D59A15}"/>
              </a:ext>
            </a:extLst>
          </p:cNvPr>
          <p:cNvSpPr txBox="1"/>
          <p:nvPr/>
        </p:nvSpPr>
        <p:spPr>
          <a:xfrm>
            <a:off x="3564752" y="4291732"/>
            <a:ext cx="8435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</a:t>
            </a:r>
          </a:p>
          <a:p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Савелло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1A6703-58FB-4C11-98FF-B9C88D1ECFE8}"/>
              </a:ext>
            </a:extLst>
          </p:cNvPr>
          <p:cNvSpPr txBox="1"/>
          <p:nvPr/>
        </p:nvSpPr>
        <p:spPr>
          <a:xfrm>
            <a:off x="587010" y="4027571"/>
            <a:ext cx="103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Шкондина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303962-74B9-43A1-88E1-3CD706F1E877}"/>
              </a:ext>
            </a:extLst>
          </p:cNvPr>
          <p:cNvSpPr txBox="1"/>
          <p:nvPr/>
        </p:nvSpPr>
        <p:spPr>
          <a:xfrm>
            <a:off x="1977011" y="427269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Южанина И.В.</a:t>
            </a:r>
          </a:p>
        </p:txBody>
      </p:sp>
      <p:pic>
        <p:nvPicPr>
          <p:cNvPr id="16" name="Picture 2" descr="BR1_8614">
            <a:hlinkClick r:id="rId25"/>
            <a:extLst>
              <a:ext uri="{FF2B5EF4-FFF2-40B4-BE49-F238E27FC236}">
                <a16:creationId xmlns:a16="http://schemas.microsoft.com/office/drawing/2014/main" xmlns="" id="{753D0774-6415-4C79-92A5-994573D7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3" y="4503600"/>
            <a:ext cx="1154239" cy="1415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E272015-846D-464E-999D-48539D875EDB}"/>
              </a:ext>
            </a:extLst>
          </p:cNvPr>
          <p:cNvSpPr txBox="1"/>
          <p:nvPr/>
        </p:nvSpPr>
        <p:spPr>
          <a:xfrm>
            <a:off x="669898" y="5970117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Акимкина О.П.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8479F2-0DBB-4366-9847-E8CD41BFC1D9}"/>
              </a:ext>
            </a:extLst>
          </p:cNvPr>
          <p:cNvSpPr txBox="1"/>
          <p:nvPr/>
        </p:nvSpPr>
        <p:spPr>
          <a:xfrm>
            <a:off x="6405239" y="4289171"/>
            <a:ext cx="9268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Луконина Н.Н.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31C4E7-B9EC-4911-B2BF-47E019075A05}"/>
              </a:ext>
            </a:extLst>
          </p:cNvPr>
          <p:cNvSpPr txBox="1"/>
          <p:nvPr/>
        </p:nvSpPr>
        <p:spPr>
          <a:xfrm>
            <a:off x="5001076" y="4227711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Большакова О.В.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6944B5F-4C9A-4C40-9411-D2C66169C90C}"/>
              </a:ext>
            </a:extLst>
          </p:cNvPr>
          <p:cNvSpPr txBox="1"/>
          <p:nvPr/>
        </p:nvSpPr>
        <p:spPr>
          <a:xfrm>
            <a:off x="7677295" y="4192095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Соболева Е.Р</a:t>
            </a:r>
          </a:p>
        </p:txBody>
      </p:sp>
    </p:spTree>
    <p:extLst>
      <p:ext uri="{BB962C8B-B14F-4D97-AF65-F5344CB8AC3E}">
        <p14:creationId xmlns:p14="http://schemas.microsoft.com/office/powerpoint/2010/main" val="1014759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76" y="-2871333"/>
            <a:ext cx="1364861" cy="15246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ПРОЕКТ PRE-SCHOOL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СТАНДАРТ ДЕТСКОГО САДА</a:t>
            </a:r>
            <a:r>
              <a:rPr lang="ru-RU" sz="1600" b="1" dirty="0">
                <a:solidFill>
                  <a:schemeClr val="tx2"/>
                </a:solidFill>
              </a:rPr>
              <a:t/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200" b="1" dirty="0">
                <a:solidFill>
                  <a:srgbClr val="0070C0"/>
                </a:solidFill>
              </a:rPr>
              <a:t>В ОБРАЗОВАТЕЛЬНОМ КОМПЛЕКСЕ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176" y="1402349"/>
            <a:ext cx="8219256" cy="47052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группа</a:t>
            </a:r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01591" y="6145457"/>
            <a:ext cx="134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Коренная Н.В.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922697" y="6154783"/>
            <a:ext cx="1205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 Смирнова Л.В.</a:t>
            </a:r>
            <a:endParaRPr lang="ru-RU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6863AC0-D74D-43D5-9292-4F028029956C}"/>
              </a:ext>
            </a:extLst>
          </p:cNvPr>
          <p:cNvSpPr txBox="1"/>
          <p:nvPr/>
        </p:nvSpPr>
        <p:spPr>
          <a:xfrm>
            <a:off x="1997526" y="483816"/>
            <a:ext cx="4298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«Дельфин»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AD84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D768BAC3-37BB-46B0-9A70-B000FD6F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7" y="260648"/>
            <a:ext cx="1748544" cy="1819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D588D99-15CB-4FBA-91AD-DE778D08004C}"/>
              </a:ext>
            </a:extLst>
          </p:cNvPr>
          <p:cNvSpPr txBox="1"/>
          <p:nvPr/>
        </p:nvSpPr>
        <p:spPr>
          <a:xfrm>
            <a:off x="4444724" y="-2882749"/>
            <a:ext cx="6816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80564"/>
                </a:solidFill>
                <a:effectLst/>
                <a:latin typeface="Georgia" panose="02040502050405020303" pitchFamily="18" charset="0"/>
              </a:rPr>
              <a:t>Петрова Ольга Анатольевна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7CB4B3-5B00-4D03-96C6-05B9C3611B07}"/>
              </a:ext>
            </a:extLst>
          </p:cNvPr>
          <p:cNvSpPr txBox="1"/>
          <p:nvPr/>
        </p:nvSpPr>
        <p:spPr>
          <a:xfrm>
            <a:off x="2021884" y="6075445"/>
            <a:ext cx="10734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Егорова Н.В.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02F085-83BE-4775-808C-98BB0B3E3F2A}"/>
              </a:ext>
            </a:extLst>
          </p:cNvPr>
          <p:cNvSpPr txBox="1"/>
          <p:nvPr/>
        </p:nvSpPr>
        <p:spPr>
          <a:xfrm>
            <a:off x="6349737" y="6060982"/>
            <a:ext cx="1866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Обуховская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М.Е.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8D177C-ECB6-4A44-9706-F45BC5AC256B}"/>
              </a:ext>
            </a:extLst>
          </p:cNvPr>
          <p:cNvSpPr txBox="1"/>
          <p:nvPr/>
        </p:nvSpPr>
        <p:spPr>
          <a:xfrm>
            <a:off x="579118" y="1719517"/>
            <a:ext cx="1539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№1»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О.А.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CA8361-8D4C-4414-852F-829537D59A15}"/>
              </a:ext>
            </a:extLst>
          </p:cNvPr>
          <p:cNvSpPr txBox="1"/>
          <p:nvPr/>
        </p:nvSpPr>
        <p:spPr>
          <a:xfrm>
            <a:off x="3249379" y="4291732"/>
            <a:ext cx="16733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организации дошкольной работы </a:t>
            </a: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Гловели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Л.В.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11A6703-58FB-4C11-98FF-B9C88D1ECFE8}"/>
              </a:ext>
            </a:extLst>
          </p:cNvPr>
          <p:cNvSpPr txBox="1"/>
          <p:nvPr/>
        </p:nvSpPr>
        <p:spPr>
          <a:xfrm>
            <a:off x="669898" y="4269372"/>
            <a:ext cx="103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Е.Г.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2303962-74B9-43A1-88E1-3CD706F1E877}"/>
              </a:ext>
            </a:extLst>
          </p:cNvPr>
          <p:cNvSpPr txBox="1"/>
          <p:nvPr/>
        </p:nvSpPr>
        <p:spPr>
          <a:xfrm>
            <a:off x="1977011" y="427269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Якубова Н.Н.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68479F2-0DBB-4366-9847-E8CD41BFC1D9}"/>
              </a:ext>
            </a:extLst>
          </p:cNvPr>
          <p:cNvSpPr txBox="1"/>
          <p:nvPr/>
        </p:nvSpPr>
        <p:spPr>
          <a:xfrm>
            <a:off x="6405239" y="4289171"/>
            <a:ext cx="9268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Е.В..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231C4E7-B9EC-4911-B2BF-47E019075A05}"/>
              </a:ext>
            </a:extLst>
          </p:cNvPr>
          <p:cNvSpPr txBox="1"/>
          <p:nvPr/>
        </p:nvSpPr>
        <p:spPr>
          <a:xfrm>
            <a:off x="4860032" y="4227711"/>
            <a:ext cx="15316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культуре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Алиметова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6944B5F-4C9A-4C40-9411-D2C66169C90C}"/>
              </a:ext>
            </a:extLst>
          </p:cNvPr>
          <p:cNvSpPr txBox="1"/>
          <p:nvPr/>
        </p:nvSpPr>
        <p:spPr>
          <a:xfrm>
            <a:off x="7677295" y="4192095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Маслова С.С.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D:\НЕ СТИРАТЬ\ФОТО\СОТРУДНИКИ ДОУ 47 -ФОТО\Гловели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91" y="2553696"/>
            <a:ext cx="1279864" cy="163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D:\НЕ СТИРАТЬ\ФОТО\СОТРУДНИКИ ДОУ 47 -ФОТО\Маслов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94" y="2577641"/>
            <a:ext cx="1143177" cy="163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D:\НЕ СТИРАТЬ\ФОТО\СОТРУДНИКИ ДОУ 47 -ФОТО\Иванова Е.В.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51" y="2577641"/>
            <a:ext cx="1297847" cy="16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D:\НЕ СТИРАТЬ\ФОТО\СОТРУДНИКИ ДОУ 47 -ФОТО\Алиметов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62" y="2553696"/>
            <a:ext cx="1342956" cy="166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D:\НЕ СТИРАТЬ\ФОТО\СОТРУДНИКИ ДОУ 47 -ФОТО\Якубова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24" y="2577641"/>
            <a:ext cx="1251855" cy="16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D:\НЕ СТИРАТЬ\ФОТО\СОТРУДНИКИ ДОУ 47 -ФОТО\Степанова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8" y="2577640"/>
            <a:ext cx="1220884" cy="16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D:\НЕ СТИРАТЬ\ФОТО\СОТРУДНИКИ ДОУ 47 -ФОТО\Егорова Н.В. - копия.bmp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11" y="4649741"/>
            <a:ext cx="1092200" cy="146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D:\НЕ СТИРАТЬ\ФОТО\СОТРУДНИКИ ДОУ 47 -ФОТО\Смирнова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68" y="4788394"/>
            <a:ext cx="1171851" cy="135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D:\НЕ СТИРАТЬ\ФОТО\СОТРУДНИКИ ДОУ 47 -ФОТО\Коренная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52" y="4788395"/>
            <a:ext cx="1064945" cy="136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D:\НЕ СТИРАТЬ\ФОТО\СОТРУДНИКИ ДОУ 47 -ФОТО\Обуховская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17" y="4869159"/>
            <a:ext cx="1203579" cy="1285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99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5775176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8980A2-329C-4A68-9716-22993532BBA8}"/>
              </a:ext>
            </a:extLst>
          </p:cNvPr>
          <p:cNvSpPr txBox="1"/>
          <p:nvPr/>
        </p:nvSpPr>
        <p:spPr>
          <a:xfrm>
            <a:off x="2123728" y="260648"/>
            <a:ext cx="4623906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«ПРЕДШКОЛА: СТАНДАРТ ДЕТСКОГО САДА»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«Почемучка»</a:t>
            </a: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F610713C-8F50-4E37-8E26-988B6E30A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97" y="2068762"/>
            <a:ext cx="3706414" cy="3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BD0C3A58-1E50-4EA8-9155-E6272AA80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8762"/>
            <a:ext cx="3534904" cy="353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5775176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38980A2-329C-4A68-9716-22993532BBA8}"/>
              </a:ext>
            </a:extLst>
          </p:cNvPr>
          <p:cNvSpPr txBox="1"/>
          <p:nvPr/>
        </p:nvSpPr>
        <p:spPr>
          <a:xfrm>
            <a:off x="2123728" y="260648"/>
            <a:ext cx="4623906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«ПРЕДШКОЛА: СТАНДАРТ ДЕТСКОГО САДА»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D84C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Дошкольное отделение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84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«Дельфин»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D84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1060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3" y="1988840"/>
            <a:ext cx="1635760" cy="16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madou47.edummr.ru/wp-content/uploads/2018/03/%D0%9C%D0%90%D0%94%D0%9E%D0%A3_47_%D0%B1%D0%B0%D1%81%D1%81%D0%B5%D0%B9%D0%B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2908300" cy="163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madou47.edummr.ru/wp-content/uploads/2018/03/%D0%9C%D0%90%D0%94%D0%9E%D0%A3_47_%D1%81%D0%BF%D0%BE%D1%80%D1%82%D0%B8%D0%B2%D0%BD%D1%8B%D0%B9-%D0%B7%D0%B0%D0%B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2937073" cy="163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https://madou47.edummr.ru/wp-content/uploads/2019/10/DSCN1135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3" y="3933057"/>
            <a:ext cx="2456160" cy="184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adou47.edummr.ru/wp-content/uploads/2019/10/DSCN1995-300x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61" y="3920208"/>
            <a:ext cx="2456160" cy="184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adou47.edummr.ru/wp-content/uploads/2018/09/3-169x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2016224" cy="23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1539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1954</TotalTime>
  <Words>616</Words>
  <Application>Microsoft Office PowerPoint</Application>
  <PresentationFormat>Экран (4:3)</PresentationFormat>
  <Paragraphs>199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муниципальное бюджетное общеобразовательное учреждение  «Гимназия №1» г. о. Мытищи  Московская область</vt:lpstr>
      <vt:lpstr>     РЕГИОНАЛЬНЫЙ ПРОЕКТ  «ПРЕДШКОЛА: СТАНДАРТ ДЕТСКОГО САДА» Дошкольное отделение «Почемучка» </vt:lpstr>
      <vt:lpstr>  РЕГИОНАЛЬНЫЙ ПРОЕКТ  «ПРЕДШКОЛА: СТАНДАРТ ДЕТСКОГО САДА» Дошкольное отделение «Дельфин» </vt:lpstr>
      <vt:lpstr>Презентация PowerPoint</vt:lpstr>
      <vt:lpstr>Презентация PowerPoint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«Средняя общеобразовательная школа №32» дошкольное отделение «Аленький цветочек»</dc:title>
  <dc:creator>user</dc:creator>
  <cp:lastModifiedBy>Людмила</cp:lastModifiedBy>
  <cp:revision>121</cp:revision>
  <dcterms:created xsi:type="dcterms:W3CDTF">2022-08-15T17:02:48Z</dcterms:created>
  <dcterms:modified xsi:type="dcterms:W3CDTF">2023-09-04T14:01:47Z</dcterms:modified>
</cp:coreProperties>
</file>