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384705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279296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42878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272540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343811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36405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230020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94617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390945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268985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5F8D50D-D4F3-438D-9BBE-F8E7F67EA4DB}" type="datetimeFigureOut">
              <a:rPr lang="ru-RU" smtClean="0"/>
              <a:t>22.11.2024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4048CA-279D-4739-9311-7349A1F796B4}" type="slidenum">
              <a:rPr lang="ru-RU" smtClean="0"/>
              <a:t>‹#›</a:t>
            </a:fld>
            <a:endParaRPr lang="ru-RU" dirty="0"/>
          </a:p>
        </p:txBody>
      </p:sp>
    </p:spTree>
    <p:extLst>
      <p:ext uri="{BB962C8B-B14F-4D97-AF65-F5344CB8AC3E}">
        <p14:creationId xmlns:p14="http://schemas.microsoft.com/office/powerpoint/2010/main" val="3368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8D50D-D4F3-438D-9BBE-F8E7F67EA4DB}" type="datetimeFigureOut">
              <a:rPr lang="ru-RU" smtClean="0"/>
              <a:t>22.11.2024</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048CA-279D-4739-9311-7349A1F796B4}" type="slidenum">
              <a:rPr lang="ru-RU" smtClean="0"/>
              <a:t>‹#›</a:t>
            </a:fld>
            <a:endParaRPr lang="ru-RU" dirty="0"/>
          </a:p>
        </p:txBody>
      </p:sp>
    </p:spTree>
    <p:extLst>
      <p:ext uri="{BB962C8B-B14F-4D97-AF65-F5344CB8AC3E}">
        <p14:creationId xmlns:p14="http://schemas.microsoft.com/office/powerpoint/2010/main" val="2511734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efectologiya.pro/zhurnal/razvitie_svyaznoj_rechi_u_detej_doshkolnogo_vozrast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25399"/>
            <a:ext cx="12192000" cy="6883399"/>
          </a:xfrm>
          <a:prstGeom prst="rect">
            <a:avLst/>
          </a:prstGeom>
          <a:solidFill>
            <a:schemeClr val="accent1">
              <a:alpha val="44000"/>
            </a:schemeClr>
          </a:solidFill>
          <a:ln w="9525">
            <a:noFill/>
            <a:miter lim="800000"/>
            <a:headEnd/>
            <a:tailEnd/>
          </a:ln>
          <a:effectLst/>
        </p:spPr>
      </p:pic>
      <p:sp>
        <p:nvSpPr>
          <p:cNvPr id="2" name="Заголовок 1"/>
          <p:cNvSpPr>
            <a:spLocks noGrp="1"/>
          </p:cNvSpPr>
          <p:nvPr>
            <p:ph type="ctrTitle"/>
          </p:nvPr>
        </p:nvSpPr>
        <p:spPr>
          <a:xfrm>
            <a:off x="1524000" y="1122363"/>
            <a:ext cx="9144000" cy="2822620"/>
          </a:xfrm>
        </p:spPr>
        <p:txBody>
          <a:bodyPr>
            <a:normAutofit/>
          </a:bodyPr>
          <a:lstStyle/>
          <a:p>
            <a:r>
              <a:rPr lang="ru-RU" b="1" dirty="0" smtClean="0">
                <a:solidFill>
                  <a:srgbClr val="002060"/>
                </a:solidFill>
              </a:rPr>
              <a:t>Игры и упражнения </a:t>
            </a:r>
            <a:br>
              <a:rPr lang="ru-RU" b="1" dirty="0" smtClean="0">
                <a:solidFill>
                  <a:srgbClr val="002060"/>
                </a:solidFill>
              </a:rPr>
            </a:br>
            <a:r>
              <a:rPr lang="ru-RU" b="1" dirty="0" smtClean="0">
                <a:solidFill>
                  <a:srgbClr val="002060"/>
                </a:solidFill>
              </a:rPr>
              <a:t>на развитие </a:t>
            </a:r>
            <a:br>
              <a:rPr lang="ru-RU" b="1" dirty="0" smtClean="0">
                <a:solidFill>
                  <a:srgbClr val="002060"/>
                </a:solidFill>
              </a:rPr>
            </a:br>
            <a:r>
              <a:rPr lang="ru-RU" b="1" dirty="0" smtClean="0">
                <a:solidFill>
                  <a:srgbClr val="002060"/>
                </a:solidFill>
              </a:rPr>
              <a:t>связной речи</a:t>
            </a:r>
            <a:endParaRPr lang="ru-RU" b="1" dirty="0">
              <a:solidFill>
                <a:srgbClr val="002060"/>
              </a:solidFill>
            </a:endParaRPr>
          </a:p>
        </p:txBody>
      </p:sp>
      <p:sp>
        <p:nvSpPr>
          <p:cNvPr id="3" name="Подзаголовок 2"/>
          <p:cNvSpPr>
            <a:spLocks noGrp="1"/>
          </p:cNvSpPr>
          <p:nvPr>
            <p:ph type="subTitle" idx="1"/>
          </p:nvPr>
        </p:nvSpPr>
        <p:spPr>
          <a:xfrm>
            <a:off x="5172891" y="4859383"/>
            <a:ext cx="6152606" cy="1580605"/>
          </a:xfrm>
        </p:spPr>
        <p:txBody>
          <a:bodyPr>
            <a:normAutofit/>
          </a:bodyPr>
          <a:lstStyle/>
          <a:p>
            <a:pPr algn="r">
              <a:lnSpc>
                <a:spcPct val="80000"/>
              </a:lnSpc>
              <a:buClr>
                <a:schemeClr val="tx1">
                  <a:lumMod val="75000"/>
                  <a:lumOff val="25000"/>
                </a:schemeClr>
              </a:buClr>
              <a:defRPr/>
            </a:pPr>
            <a:r>
              <a:rPr lang="ru-RU" dirty="0">
                <a:solidFill>
                  <a:srgbClr val="7030A0"/>
                </a:solidFill>
                <a:latin typeface="Arial" charset="0"/>
              </a:rPr>
              <a:t>Степанова Елена Генриховна,</a:t>
            </a:r>
          </a:p>
          <a:p>
            <a:pPr algn="r">
              <a:lnSpc>
                <a:spcPct val="80000"/>
              </a:lnSpc>
              <a:buClr>
                <a:schemeClr val="tx1">
                  <a:lumMod val="75000"/>
                  <a:lumOff val="25000"/>
                </a:schemeClr>
              </a:buClr>
              <a:defRPr/>
            </a:pPr>
            <a:r>
              <a:rPr lang="ru-RU" dirty="0">
                <a:solidFill>
                  <a:srgbClr val="7030A0"/>
                </a:solidFill>
                <a:latin typeface="Arial" charset="0"/>
              </a:rPr>
              <a:t>учитель – логопед </a:t>
            </a:r>
            <a:endParaRPr lang="ru-RU" dirty="0" smtClean="0">
              <a:solidFill>
                <a:srgbClr val="7030A0"/>
              </a:solidFill>
              <a:latin typeface="Arial" charset="0"/>
            </a:endParaRPr>
          </a:p>
          <a:p>
            <a:pPr algn="r">
              <a:lnSpc>
                <a:spcPct val="80000"/>
              </a:lnSpc>
              <a:buClr>
                <a:schemeClr val="tx1">
                  <a:lumMod val="75000"/>
                  <a:lumOff val="25000"/>
                </a:schemeClr>
              </a:buClr>
              <a:defRPr/>
            </a:pPr>
            <a:r>
              <a:rPr lang="ru-RU" dirty="0" smtClean="0">
                <a:solidFill>
                  <a:srgbClr val="7030A0"/>
                </a:solidFill>
                <a:latin typeface="Arial" charset="0"/>
              </a:rPr>
              <a:t>МБОУ Гимназия № 1 </a:t>
            </a:r>
            <a:endParaRPr lang="ru-RU" dirty="0">
              <a:solidFill>
                <a:srgbClr val="7030A0"/>
              </a:solidFill>
              <a:latin typeface="Arial" charset="0"/>
            </a:endParaRPr>
          </a:p>
          <a:p>
            <a:endParaRPr lang="ru-RU" dirty="0"/>
          </a:p>
        </p:txBody>
      </p:sp>
    </p:spTree>
    <p:extLst>
      <p:ext uri="{BB962C8B-B14F-4D97-AF65-F5344CB8AC3E}">
        <p14:creationId xmlns:p14="http://schemas.microsoft.com/office/powerpoint/2010/main" val="83368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p:txBody>
          <a:bodyPr>
            <a:normAutofit/>
          </a:bodyPr>
          <a:lstStyle/>
          <a:p>
            <a:pPr algn="ctr"/>
            <a:r>
              <a:rPr lang="ru-RU" sz="3600" b="1" dirty="0">
                <a:solidFill>
                  <a:srgbClr val="7030A0"/>
                </a:solidFill>
                <a:latin typeface="Arial" panose="020B0604020202020204" pitchFamily="34" charset="0"/>
                <a:ea typeface="Times New Roman" panose="02020603050405020304" pitchFamily="18" charset="0"/>
              </a:rPr>
              <a:t>«Какая картинка не нужна?»</a:t>
            </a:r>
            <a:endParaRPr lang="ru-RU" sz="3600" dirty="0">
              <a:solidFill>
                <a:srgbClr val="7030A0"/>
              </a:solidFill>
            </a:endParaRPr>
          </a:p>
        </p:txBody>
      </p:sp>
      <p:sp>
        <p:nvSpPr>
          <p:cNvPr id="3" name="Объект 2"/>
          <p:cNvSpPr>
            <a:spLocks noGrp="1"/>
          </p:cNvSpPr>
          <p:nvPr>
            <p:ph idx="1"/>
          </p:nvPr>
        </p:nvSpPr>
        <p:spPr>
          <a:xfrm>
            <a:off x="838201" y="1825625"/>
            <a:ext cx="6359434" cy="4351338"/>
          </a:xfrm>
        </p:spPr>
        <p:txBody>
          <a:bodyPr>
            <a:normAutofit fontScale="77500" lnSpcReduction="20000"/>
          </a:bodyPr>
          <a:lstStyle/>
          <a:p>
            <a:pPr marL="0" indent="0">
              <a:lnSpc>
                <a:spcPct val="107000"/>
              </a:lnSpc>
              <a:spcAft>
                <a:spcPts val="750"/>
              </a:spcAft>
              <a:buNone/>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Цель:</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научить находить лишние для данного рассказа детали.</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750"/>
              </a:spcAft>
              <a:buNone/>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Оборудование: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Серийные картинки.</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750"/>
              </a:spcAft>
              <a:buNone/>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Ход игры:</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750"/>
              </a:spcAft>
              <a:buNone/>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Перед ребёнком выкладывают серию картинок в правильной последовательности, но одну картинку берут из другого набора</a:t>
            </a:r>
            <a:r>
              <a:rPr lang="ru-R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marL="0" indent="0">
              <a:lnSpc>
                <a:spcPct val="107000"/>
              </a:lnSpc>
              <a:spcAft>
                <a:spcPts val="750"/>
              </a:spcAft>
              <a:buNone/>
            </a:pPr>
            <a:r>
              <a:rPr lang="ru-R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Ребёнок должен найти ненужную картинку, убрать ее, а затем составить рассказ.</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3"/>
          <a:stretch>
            <a:fillRect/>
          </a:stretch>
        </p:blipFill>
        <p:spPr>
          <a:xfrm>
            <a:off x="7197635" y="2072296"/>
            <a:ext cx="4248124" cy="3243775"/>
          </a:xfrm>
          <a:prstGeom prst="rect">
            <a:avLst/>
          </a:prstGeom>
        </p:spPr>
      </p:pic>
    </p:spTree>
    <p:extLst>
      <p:ext uri="{BB962C8B-B14F-4D97-AF65-F5344CB8AC3E}">
        <p14:creationId xmlns:p14="http://schemas.microsoft.com/office/powerpoint/2010/main" val="292320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p:txBody>
          <a:bodyPr>
            <a:normAutofit/>
          </a:bodyPr>
          <a:lstStyle/>
          <a:p>
            <a:pPr algn="ctr">
              <a:lnSpc>
                <a:spcPct val="107000"/>
              </a:lnSpc>
              <a:spcAft>
                <a:spcPts val="750"/>
              </a:spcAft>
            </a:pPr>
            <a:r>
              <a:rPr lang="ru-RU" sz="3600" b="1" dirty="0">
                <a:solidFill>
                  <a:srgbClr val="7030A0"/>
                </a:solidFill>
                <a:latin typeface="Arial" panose="020B0604020202020204" pitchFamily="34" charset="0"/>
                <a:ea typeface="Times New Roman" panose="02020603050405020304" pitchFamily="18" charset="0"/>
                <a:cs typeface="Arial" panose="020B0604020202020204" pitchFamily="34" charset="0"/>
              </a:rPr>
              <a:t>«Чего на свете не бывает»</a:t>
            </a:r>
            <a:r>
              <a:rPr lang="ru-RU" sz="3600" dirty="0">
                <a:solidFill>
                  <a:srgbClr val="7030A0"/>
                </a:solidFill>
                <a:latin typeface="Arial" panose="020B0604020202020204" pitchFamily="34" charset="0"/>
                <a:ea typeface="Calibri" panose="020F0502020204030204" pitchFamily="34" charset="0"/>
                <a:cs typeface="Arial" panose="020B0604020202020204" pitchFamily="34" charset="0"/>
              </a:rPr>
              <a:t/>
            </a:r>
            <a:br>
              <a:rPr lang="ru-RU" sz="3600" dirty="0">
                <a:solidFill>
                  <a:srgbClr val="7030A0"/>
                </a:solidFill>
                <a:latin typeface="Arial" panose="020B0604020202020204" pitchFamily="34" charset="0"/>
                <a:ea typeface="Calibri" panose="020F0502020204030204" pitchFamily="34" charset="0"/>
                <a:cs typeface="Arial" panose="020B0604020202020204" pitchFamily="34" charset="0"/>
              </a:rPr>
            </a:br>
            <a:endParaRPr lang="ru-RU" sz="3600" dirty="0">
              <a:solidFill>
                <a:srgbClr val="7030A0"/>
              </a:solidFill>
              <a:latin typeface="Arial" panose="020B0604020202020204" pitchFamily="34" charset="0"/>
              <a:cs typeface="Arial" panose="020B0604020202020204" pitchFamily="34" charset="0"/>
            </a:endParaRPr>
          </a:p>
        </p:txBody>
      </p:sp>
      <p:pic>
        <p:nvPicPr>
          <p:cNvPr id="5" name="Объект 4"/>
          <p:cNvPicPr>
            <a:picLocks noGrp="1" noChangeAspect="1"/>
          </p:cNvPicPr>
          <p:nvPr>
            <p:ph idx="1"/>
          </p:nvPr>
        </p:nvPicPr>
        <p:blipFill>
          <a:blip r:embed="rId3"/>
          <a:stretch>
            <a:fillRect/>
          </a:stretch>
        </p:blipFill>
        <p:spPr>
          <a:xfrm>
            <a:off x="5381849" y="1536539"/>
            <a:ext cx="6076503" cy="4561057"/>
          </a:xfrm>
          <a:prstGeom prst="rect">
            <a:avLst/>
          </a:prstGeom>
          <a:ln>
            <a:noFill/>
          </a:ln>
          <a:effectLst>
            <a:softEdge rad="112500"/>
          </a:effectLst>
        </p:spPr>
      </p:pic>
      <p:sp>
        <p:nvSpPr>
          <p:cNvPr id="6" name="Прямоугольник 5"/>
          <p:cNvSpPr/>
          <p:nvPr/>
        </p:nvSpPr>
        <p:spPr>
          <a:xfrm>
            <a:off x="692333" y="1476427"/>
            <a:ext cx="4794067" cy="4783874"/>
          </a:xfrm>
          <a:prstGeom prst="rect">
            <a:avLst/>
          </a:prstGeom>
        </p:spPr>
        <p:txBody>
          <a:bodyPr wrap="square">
            <a:spAutoFit/>
          </a:bodyPr>
          <a:lstStyle/>
          <a:p>
            <a:pPr>
              <a:lnSpc>
                <a:spcPct val="107000"/>
              </a:lnSpc>
              <a:spcAft>
                <a:spcPts val="750"/>
              </a:spcAft>
            </a:pPr>
            <a:r>
              <a:rPr lang="ru-RU"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Цель:</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научить находить и обсуждать ошибки, при рассматривании картинки-нелепицы.</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r>
              <a:rPr lang="ru-RU"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Оборудование: </a:t>
            </a:r>
            <a:r>
              <a:rPr lang="ru-RU"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Картинки-нелепицы</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r>
              <a:rPr lang="ru-RU"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Ход игры:</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Рассмотрев картинки-нелепицы, попросить ребёнка не просто перечислить неправильные места, но и доказать, почему данное изображение ошибочное. </a:t>
            </a:r>
            <a:endParaRPr lang="ru-RU"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750"/>
              </a:spcAft>
            </a:pPr>
            <a:r>
              <a:rPr lang="ru-RU"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Тогда </a:t>
            </a:r>
            <a:r>
              <a:rPr lang="ru-R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получится полное описание картины, да еще и с элементами рассуждения.</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227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p:txBody>
          <a:bodyPr>
            <a:normAutofit/>
          </a:bodyPr>
          <a:lstStyle/>
          <a:p>
            <a:pPr algn="ctr"/>
            <a:r>
              <a:rPr lang="ru-RU" sz="3600" b="1" dirty="0">
                <a:solidFill>
                  <a:srgbClr val="7030A0"/>
                </a:solidFill>
                <a:latin typeface="Arial" panose="020B0604020202020204" pitchFamily="34" charset="0"/>
                <a:cs typeface="Arial" panose="020B0604020202020204" pitchFamily="34" charset="0"/>
              </a:rPr>
              <a:t>«Пойми меня»</a:t>
            </a:r>
            <a:r>
              <a:rPr lang="ru-RU" sz="3600" dirty="0">
                <a:solidFill>
                  <a:srgbClr val="7030A0"/>
                </a:solidFill>
                <a:latin typeface="Arial" panose="020B0604020202020204" pitchFamily="34" charset="0"/>
                <a:cs typeface="Arial" panose="020B0604020202020204" pitchFamily="34" charset="0"/>
              </a:rPr>
              <a:t/>
            </a:r>
            <a:br>
              <a:rPr lang="ru-RU" sz="3600" dirty="0">
                <a:solidFill>
                  <a:srgbClr val="7030A0"/>
                </a:solidFill>
                <a:latin typeface="Arial" panose="020B0604020202020204" pitchFamily="34" charset="0"/>
                <a:cs typeface="Arial" panose="020B0604020202020204" pitchFamily="34" charset="0"/>
              </a:rPr>
            </a:br>
            <a:endParaRPr lang="ru-RU" sz="3600"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9268" y="1277467"/>
            <a:ext cx="10776857" cy="4387352"/>
          </a:xfrm>
        </p:spPr>
        <p:txBody>
          <a:bodyPr>
            <a:normAutofit fontScale="55000" lnSpcReduction="20000"/>
          </a:bodyPr>
          <a:lstStyle/>
          <a:p>
            <a:pPr marL="0" indent="0">
              <a:buNone/>
            </a:pPr>
            <a:r>
              <a:rPr lang="ru-RU" sz="3300" b="1" dirty="0"/>
              <a:t>Цель:</a:t>
            </a:r>
            <a:r>
              <a:rPr lang="ru-RU" sz="3300" dirty="0"/>
              <a:t> развитие у детей умения составить короткий рассказ по картинке, используя разные характеристики предмета.</a:t>
            </a:r>
            <a:br>
              <a:rPr lang="ru-RU" sz="3300" dirty="0"/>
            </a:br>
            <a:endParaRPr lang="ru-RU" sz="3300" dirty="0"/>
          </a:p>
          <a:p>
            <a:pPr marL="0" indent="0">
              <a:buNone/>
            </a:pPr>
            <a:r>
              <a:rPr lang="ru-RU" sz="3300" b="1" dirty="0"/>
              <a:t>Оборудование: </a:t>
            </a:r>
            <a:r>
              <a:rPr lang="ru-RU" sz="3300" dirty="0" smtClean="0"/>
              <a:t> предметные картинки</a:t>
            </a:r>
          </a:p>
          <a:p>
            <a:pPr marL="0" indent="0">
              <a:buNone/>
            </a:pPr>
            <a:r>
              <a:rPr lang="ru-RU" sz="3300" b="1" dirty="0" smtClean="0"/>
              <a:t>Ход игры:</a:t>
            </a:r>
            <a:endParaRPr lang="ru-RU" sz="3300" dirty="0" smtClean="0"/>
          </a:p>
          <a:p>
            <a:r>
              <a:rPr lang="ru-RU" sz="3300" dirty="0" smtClean="0"/>
              <a:t>Воспитатель </a:t>
            </a:r>
            <a:r>
              <a:rPr lang="ru-RU" sz="3300" dirty="0"/>
              <a:t>показывает детям красивую коробочку и говорит, что эта коробочка не простая, а волшебная. В ней приготовлены для детей разные подарки. Получить подарок может только тот, кто умеет хранить секреты. Что это значит? (Это значит, не рассказывать раньше времени).</a:t>
            </a:r>
          </a:p>
          <a:p>
            <a:r>
              <a:rPr lang="ru-RU" sz="3300" dirty="0"/>
              <a:t>Дальше объясняет детям, что когда он подойдет к кому-то, то этот ребенок должен закрыть глаза и, не глядя, вытянуть из коробочки картинку, посмотреть на нее, но никому не показывать и не говорить, что на ней. Это нужно сохранить в секрете.</a:t>
            </a:r>
          </a:p>
          <a:p>
            <a:r>
              <a:rPr lang="ru-RU" sz="3300" dirty="0"/>
              <a:t>После того, как все дети вытянут себе по одной картинке, воспитатель спрашивает детей, хочется ли им узнать, кому что досталось? Дети отвечают, что да. Тогда взрослый говорит, что показывать подарки нельзя, но про них можно рассказать. Но слово-подарок тоже называть нельзя.</a:t>
            </a:r>
          </a:p>
          <a:p>
            <a:r>
              <a:rPr lang="ru-RU" sz="3300" dirty="0"/>
              <a:t>Потом взрослый рассказывает про свой подарок, показывая детям, как это нужно </a:t>
            </a:r>
            <a:endParaRPr lang="ru-RU" sz="3300" dirty="0" smtClean="0"/>
          </a:p>
          <a:p>
            <a:pPr marL="0" indent="0">
              <a:buNone/>
            </a:pPr>
            <a:r>
              <a:rPr lang="ru-RU" sz="3300" dirty="0" smtClean="0"/>
              <a:t>делать </a:t>
            </a:r>
            <a:r>
              <a:rPr lang="ru-RU" sz="3300" dirty="0"/>
              <a:t>правильно, а дети угадывают, что досталось ему. После этого дети рассказывают </a:t>
            </a:r>
          </a:p>
          <a:p>
            <a:pPr marL="0" indent="0">
              <a:buNone/>
            </a:pPr>
            <a:r>
              <a:rPr lang="ru-RU" sz="3300" dirty="0" smtClean="0"/>
              <a:t>про </a:t>
            </a:r>
            <a:r>
              <a:rPr lang="ru-RU" sz="3300" dirty="0"/>
              <a:t>свои подарки по очереди и, когда подарок угадан, открывают свою картинку.</a:t>
            </a:r>
          </a:p>
          <a:p>
            <a:endParaRPr lang="ru-RU" dirty="0"/>
          </a:p>
        </p:txBody>
      </p:sp>
      <p:pic>
        <p:nvPicPr>
          <p:cNvPr id="5" name="Рисунок 4"/>
          <p:cNvPicPr>
            <a:picLocks noChangeAspect="1"/>
          </p:cNvPicPr>
          <p:nvPr/>
        </p:nvPicPr>
        <p:blipFill>
          <a:blip r:embed="rId3"/>
          <a:stretch>
            <a:fillRect/>
          </a:stretch>
        </p:blipFill>
        <p:spPr>
          <a:xfrm>
            <a:off x="9543131" y="4537973"/>
            <a:ext cx="1810669" cy="1847248"/>
          </a:xfrm>
          <a:prstGeom prst="rect">
            <a:avLst/>
          </a:prstGeom>
        </p:spPr>
      </p:pic>
    </p:spTree>
    <p:extLst>
      <p:ext uri="{BB962C8B-B14F-4D97-AF65-F5344CB8AC3E}">
        <p14:creationId xmlns:p14="http://schemas.microsoft.com/office/powerpoint/2010/main" val="52044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57" y="0"/>
            <a:ext cx="12193057" cy="6882981"/>
          </a:xfrm>
          <a:prstGeom prst="rect">
            <a:avLst/>
          </a:prstGeom>
        </p:spPr>
      </p:pic>
      <p:sp>
        <p:nvSpPr>
          <p:cNvPr id="2" name="Заголовок 1"/>
          <p:cNvSpPr>
            <a:spLocks noGrp="1"/>
          </p:cNvSpPr>
          <p:nvPr>
            <p:ph type="title"/>
          </p:nvPr>
        </p:nvSpPr>
        <p:spPr/>
        <p:txBody>
          <a:bodyPr>
            <a:normAutofit fontScale="90000"/>
          </a:bodyPr>
          <a:lstStyle/>
          <a:p>
            <a:pPr algn="ctr">
              <a:lnSpc>
                <a:spcPct val="107000"/>
              </a:lnSpc>
              <a:spcAft>
                <a:spcPts val="0"/>
              </a:spcAft>
            </a:pPr>
            <a:r>
              <a:rPr lang="ru-RU" b="1" dirty="0">
                <a:solidFill>
                  <a:srgbClr val="7030A0"/>
                </a:solidFill>
                <a:latin typeface="Arial" panose="020B0604020202020204" pitchFamily="34" charset="0"/>
                <a:ea typeface="Times New Roman" panose="02020603050405020304" pitchFamily="18" charset="0"/>
                <a:cs typeface="Arial" panose="020B0604020202020204" pitchFamily="34" charset="0"/>
              </a:rPr>
              <a:t>«Распространи предложение»</a:t>
            </a:r>
            <a:r>
              <a:rPr lang="ru-RU" sz="4000" dirty="0">
                <a:solidFill>
                  <a:srgbClr val="7030A0"/>
                </a:solidFill>
                <a:latin typeface="Arial" panose="020B0604020202020204" pitchFamily="34" charset="0"/>
                <a:ea typeface="Calibri" panose="020F0502020204030204" pitchFamily="34" charset="0"/>
                <a:cs typeface="Arial" panose="020B0604020202020204" pitchFamily="34" charset="0"/>
              </a:rPr>
              <a:t/>
            </a:r>
            <a:br>
              <a:rPr lang="ru-RU" sz="4000" dirty="0">
                <a:solidFill>
                  <a:srgbClr val="7030A0"/>
                </a:solidFill>
                <a:latin typeface="Arial" panose="020B0604020202020204" pitchFamily="34" charset="0"/>
                <a:ea typeface="Calibri" panose="020F0502020204030204" pitchFamily="34" charset="0"/>
                <a:cs typeface="Arial" panose="020B0604020202020204" pitchFamily="34" charset="0"/>
              </a:rPr>
            </a:br>
            <a:endParaRPr lang="ru-RU"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fontScale="92500"/>
          </a:bodyPr>
          <a:lstStyle/>
          <a:p>
            <a:pPr marL="0" indent="0" algn="just">
              <a:lnSpc>
                <a:spcPct val="107000"/>
              </a:lnSpc>
              <a:spcAft>
                <a:spcPts val="0"/>
              </a:spcAft>
              <a:buNone/>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развивать у детей умение строить предложения со словами-предметами, словами-признаками, словами-действиями.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Ход игры</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Детям предлагается продолжить и закончить начатое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педагогом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предложение, опираясь на наводящие вопросы. Например, воспитатель начинает предложение так: «Дети идут ... (Куда? Зачем?)» Или более усложненный вариант: «Дети идут в школу, чтобы ...» Этот вариант помимо обогащения грамматического опыта может служить своеобразным тестом, позволяющим выявить тревожность ребенка по отношению к различным жизненным ситуациям.</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6655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p:txBody>
          <a:bodyPr>
            <a:normAutofit/>
          </a:bodyPr>
          <a:lstStyle/>
          <a:p>
            <a:pPr algn="ctr"/>
            <a:r>
              <a:rPr lang="ru-RU" sz="3600" b="1" dirty="0">
                <a:solidFill>
                  <a:srgbClr val="7030A0"/>
                </a:solidFill>
                <a:latin typeface="Arial" panose="020B0604020202020204" pitchFamily="34" charset="0"/>
                <a:ea typeface="Calibri" panose="020F0502020204030204" pitchFamily="34" charset="0"/>
                <a:cs typeface="Arial" panose="020B0604020202020204" pitchFamily="34" charset="0"/>
              </a:rPr>
              <a:t>«Закончи</a:t>
            </a:r>
            <a:r>
              <a:rPr lang="ru-RU" sz="3600" b="1" spc="-2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ru-RU" sz="3600" b="1" dirty="0">
                <a:solidFill>
                  <a:srgbClr val="7030A0"/>
                </a:solidFill>
                <a:latin typeface="Arial" panose="020B0604020202020204" pitchFamily="34" charset="0"/>
                <a:ea typeface="Calibri" panose="020F0502020204030204" pitchFamily="34" charset="0"/>
                <a:cs typeface="Arial" panose="020B0604020202020204" pitchFamily="34" charset="0"/>
              </a:rPr>
              <a:t>предложение»</a:t>
            </a:r>
            <a:endParaRPr lang="ru-RU" sz="3600"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lstStyle/>
          <a:p>
            <a:pPr algn="just">
              <a:lnSpc>
                <a:spcPct val="107000"/>
              </a:lnSpc>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Цель:</a:t>
            </a:r>
            <a:r>
              <a:rPr lang="ru-RU" dirty="0">
                <a:latin typeface="Times New Roman" panose="02020603050405020304" pitchFamily="18" charset="0"/>
                <a:ea typeface="Times New Roman" panose="02020603050405020304" pitchFamily="18" charset="0"/>
                <a:cs typeface="Times New Roman" panose="02020603050405020304" pitchFamily="18" charset="0"/>
              </a:rPr>
              <a:t> научить детей составлению простых предложений по картинкам.</a:t>
            </a:r>
            <a:r>
              <a:rPr lang="ru-RU" spc="-33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Оборудование:</a:t>
            </a:r>
            <a:r>
              <a:rPr lang="ru-RU" spc="-1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предметные картинки.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Ход игры: </a:t>
            </a:r>
            <a:r>
              <a:rPr lang="ru-RU" dirty="0">
                <a:latin typeface="Times New Roman" panose="02020603050405020304" pitchFamily="18" charset="0"/>
                <a:ea typeface="Calibri" panose="020F0502020204030204" pitchFamily="34" charset="0"/>
                <a:cs typeface="Times New Roman" panose="02020603050405020304" pitchFamily="18" charset="0"/>
              </a:rPr>
              <a:t>Педагог</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расставляет</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перед</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ребенком</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картинки</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и</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начинает</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произносить</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предложение,</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а</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ребенок</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должен</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его</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закончить</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подходящим</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словом,</a:t>
            </a:r>
            <a:r>
              <a:rPr lang="ru-RU" spc="-5"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опираясь на</a:t>
            </a:r>
            <a:r>
              <a:rPr lang="ru-RU" spc="-10"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картинки.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Например: «Кошка ловит (мышку)»; «Девочка бросает (мяч)»; «Собака грызет</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(кость)»;</a:t>
            </a:r>
            <a:r>
              <a:rPr lang="ru-RU" spc="-1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«Мама</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испекла</a:t>
            </a:r>
            <a:r>
              <a:rPr lang="ru-RU" spc="-5"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(торт)».</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6072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p:txBody>
          <a:bodyPr>
            <a:normAutofit fontScale="90000"/>
          </a:bodyPr>
          <a:lstStyle/>
          <a:p>
            <a:pPr algn="ctr">
              <a:lnSpc>
                <a:spcPct val="107000"/>
              </a:lnSpc>
              <a:spcAft>
                <a:spcPts val="0"/>
              </a:spcAft>
            </a:pPr>
            <a:r>
              <a:rPr lang="ru-RU" b="1" dirty="0">
                <a:solidFill>
                  <a:srgbClr val="7030A0"/>
                </a:solidFill>
                <a:latin typeface="Arial" panose="020B0604020202020204" pitchFamily="34" charset="0"/>
                <a:ea typeface="Times New Roman" panose="02020603050405020304" pitchFamily="18" charset="0"/>
                <a:cs typeface="Arial" panose="020B0604020202020204" pitchFamily="34" charset="0"/>
              </a:rPr>
              <a:t>«Составь предложение»</a:t>
            </a:r>
            <a:r>
              <a:rPr lang="ru-RU" sz="4000" dirty="0">
                <a:solidFill>
                  <a:srgbClr val="7030A0"/>
                </a:solidFill>
                <a:latin typeface="Arial" panose="020B0604020202020204" pitchFamily="34" charset="0"/>
                <a:ea typeface="Calibri" panose="020F0502020204030204" pitchFamily="34" charset="0"/>
                <a:cs typeface="Arial" panose="020B0604020202020204" pitchFamily="34" charset="0"/>
              </a:rPr>
              <a:t/>
            </a:r>
            <a:br>
              <a:rPr lang="ru-RU" sz="4000" dirty="0">
                <a:solidFill>
                  <a:srgbClr val="7030A0"/>
                </a:solidFill>
                <a:latin typeface="Arial" panose="020B0604020202020204" pitchFamily="34" charset="0"/>
                <a:ea typeface="Calibri" panose="020F0502020204030204" pitchFamily="34" charset="0"/>
                <a:cs typeface="Arial" panose="020B0604020202020204" pitchFamily="34" charset="0"/>
              </a:rPr>
            </a:br>
            <a:endParaRPr lang="ru-RU"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825625"/>
            <a:ext cx="9233263" cy="4351338"/>
          </a:xfrm>
        </p:spPr>
        <p:txBody>
          <a:bodyPr>
            <a:normAutofit fontScale="92500" lnSpcReduction="10000"/>
          </a:bodyPr>
          <a:lstStyle/>
          <a:p>
            <a:pPr marL="0" indent="0">
              <a:buNone/>
            </a:pPr>
            <a:r>
              <a:rPr lang="ru-RU" b="1" dirty="0"/>
              <a:t>Цель:</a:t>
            </a:r>
            <a:r>
              <a:rPr lang="ru-RU" dirty="0"/>
              <a:t> Упражнять детей в составлении предложений по опорным словам</a:t>
            </a:r>
            <a:r>
              <a:rPr lang="ru-RU" dirty="0" smtClean="0"/>
              <a:t>.</a:t>
            </a:r>
          </a:p>
          <a:p>
            <a:pPr marL="0" indent="0">
              <a:buNone/>
            </a:pPr>
            <a:endParaRPr lang="ru-RU" dirty="0"/>
          </a:p>
          <a:p>
            <a:pPr marL="0" indent="0">
              <a:buNone/>
            </a:pPr>
            <a:r>
              <a:rPr lang="ru-RU" b="1" dirty="0"/>
              <a:t>Ход игры:</a:t>
            </a:r>
            <a:r>
              <a:rPr lang="ru-RU" dirty="0"/>
              <a:t> Дети составляют предложения по опорным словам:</a:t>
            </a:r>
          </a:p>
          <a:p>
            <a:r>
              <a:rPr lang="ru-RU" dirty="0"/>
              <a:t>- зоопарк, полосатая, зебра, в. (В зоопарке полосатая зебра);</a:t>
            </a:r>
          </a:p>
          <a:p>
            <a:r>
              <a:rPr lang="ru-RU" dirty="0"/>
              <a:t>- рыба, море, плавать, в. (В море плавает рыба.);</a:t>
            </a:r>
          </a:p>
          <a:p>
            <a:r>
              <a:rPr lang="ru-RU" dirty="0"/>
              <a:t>- шар, подарить, красивый, Рита. (Рите подарили красивый шар);</a:t>
            </a:r>
          </a:p>
          <a:p>
            <a:r>
              <a:rPr lang="ru-RU" dirty="0"/>
              <a:t>- пирог, бабушка, приготовить, ароматный. (Бабушка приготовила ароматный пирог.).</a:t>
            </a:r>
          </a:p>
          <a:p>
            <a:endParaRPr lang="ru-RU" dirty="0"/>
          </a:p>
        </p:txBody>
      </p:sp>
      <p:pic>
        <p:nvPicPr>
          <p:cNvPr id="5" name="Рисунок 4"/>
          <p:cNvPicPr>
            <a:picLocks noChangeAspect="1"/>
          </p:cNvPicPr>
          <p:nvPr/>
        </p:nvPicPr>
        <p:blipFill>
          <a:blip r:embed="rId3"/>
          <a:stretch>
            <a:fillRect/>
          </a:stretch>
        </p:blipFill>
        <p:spPr>
          <a:xfrm flipH="1">
            <a:off x="9500301" y="1574074"/>
            <a:ext cx="2168360" cy="4462659"/>
          </a:xfrm>
          <a:prstGeom prst="rect">
            <a:avLst/>
          </a:prstGeom>
        </p:spPr>
      </p:pic>
    </p:spTree>
    <p:extLst>
      <p:ext uri="{BB962C8B-B14F-4D97-AF65-F5344CB8AC3E}">
        <p14:creationId xmlns:p14="http://schemas.microsoft.com/office/powerpoint/2010/main" val="4288432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a:xfrm>
            <a:off x="838200" y="940526"/>
            <a:ext cx="10515600" cy="750162"/>
          </a:xfrm>
        </p:spPr>
        <p:txBody>
          <a:bodyPr>
            <a:normAutofit fontScale="90000"/>
          </a:bodyPr>
          <a:lstStyle/>
          <a:p>
            <a:pPr algn="ctr">
              <a:lnSpc>
                <a:spcPct val="107000"/>
              </a:lnSpc>
              <a:spcAft>
                <a:spcPts val="0"/>
              </a:spcAft>
            </a:pPr>
            <a:r>
              <a:rPr lang="ru-RU" b="1" dirty="0" smtClean="0">
                <a:solidFill>
                  <a:srgbClr val="7030A0"/>
                </a:solidFill>
                <a:latin typeface="Arial" panose="020B0604020202020204" pitchFamily="34" charset="0"/>
                <a:ea typeface="Times New Roman" panose="02020603050405020304" pitchFamily="18" charset="0"/>
                <a:cs typeface="Arial" panose="020B0604020202020204" pitchFamily="34" charset="0"/>
              </a:rPr>
              <a:t>Составь </a:t>
            </a:r>
            <a:r>
              <a:rPr lang="ru-RU" b="1" dirty="0">
                <a:solidFill>
                  <a:srgbClr val="7030A0"/>
                </a:solidFill>
                <a:latin typeface="Arial" panose="020B0604020202020204" pitchFamily="34" charset="0"/>
                <a:ea typeface="Times New Roman" panose="02020603050405020304" pitchFamily="18" charset="0"/>
                <a:cs typeface="Arial" panose="020B0604020202020204" pitchFamily="34" charset="0"/>
              </a:rPr>
              <a:t>предложение по теме «Транспорт</a:t>
            </a:r>
            <a:r>
              <a:rPr lang="ru-RU" b="1" dirty="0" smtClean="0">
                <a:solidFill>
                  <a:srgbClr val="7030A0"/>
                </a:solidFill>
                <a:latin typeface="Arial" panose="020B0604020202020204" pitchFamily="34" charset="0"/>
                <a:ea typeface="Times New Roman" panose="02020603050405020304" pitchFamily="18" charset="0"/>
                <a:cs typeface="Arial" panose="020B0604020202020204" pitchFamily="34" charset="0"/>
              </a:rPr>
              <a:t>»</a:t>
            </a:r>
            <a:r>
              <a:rPr lang="ru-RU" sz="4000" dirty="0">
                <a:solidFill>
                  <a:srgbClr val="7030A0"/>
                </a:solidFill>
                <a:latin typeface="Arial" panose="020B0604020202020204" pitchFamily="34" charset="0"/>
                <a:ea typeface="Calibri" panose="020F0502020204030204" pitchFamily="34" charset="0"/>
                <a:cs typeface="Arial" panose="020B0604020202020204" pitchFamily="34" charset="0"/>
              </a:rPr>
              <a:t/>
            </a:r>
            <a:br>
              <a:rPr lang="ru-RU" sz="4000" dirty="0">
                <a:solidFill>
                  <a:srgbClr val="7030A0"/>
                </a:solidFill>
                <a:latin typeface="Arial" panose="020B0604020202020204" pitchFamily="34" charset="0"/>
                <a:ea typeface="Calibri" panose="020F0502020204030204" pitchFamily="34" charset="0"/>
                <a:cs typeface="Arial" panose="020B0604020202020204" pitchFamily="34" charset="0"/>
              </a:rPr>
            </a:br>
            <a:endParaRPr lang="ru-RU"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fontScale="92500" lnSpcReduction="20000"/>
          </a:bodyPr>
          <a:lstStyle/>
          <a:p>
            <a:pPr marL="0" indent="0" algn="just">
              <a:lnSpc>
                <a:spcPct val="107000"/>
              </a:lnSpc>
              <a:spcAft>
                <a:spcPts val="0"/>
              </a:spcAft>
              <a:buNone/>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Упражнять детей в составлении предложений по опорным словам</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0"/>
              </a:spcAft>
              <a:buNone/>
            </a:pP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Ход игры:</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Запись графической схемы предложения.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Машина, ехать дорога.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Самолет, небо, летит, высоко.</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Большой, корабль, волны, плывет.</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Шоссе, по, автомобиль, мчится.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Магазин, около, мотоцикл, остановился.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Едет, тропинка, велосипедист.</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p:cNvPicPr>
            <a:picLocks noChangeAspect="1"/>
          </p:cNvPicPr>
          <p:nvPr/>
        </p:nvPicPr>
        <p:blipFill>
          <a:blip r:embed="rId3"/>
          <a:stretch>
            <a:fillRect/>
          </a:stretch>
        </p:blipFill>
        <p:spPr>
          <a:xfrm flipH="1">
            <a:off x="7774577" y="2664625"/>
            <a:ext cx="3579223" cy="3859102"/>
          </a:xfrm>
          <a:prstGeom prst="rect">
            <a:avLst/>
          </a:prstGeom>
        </p:spPr>
      </p:pic>
    </p:spTree>
    <p:extLst>
      <p:ext uri="{BB962C8B-B14F-4D97-AF65-F5344CB8AC3E}">
        <p14:creationId xmlns:p14="http://schemas.microsoft.com/office/powerpoint/2010/main" val="159463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a:xfrm>
            <a:off x="838200" y="640080"/>
            <a:ext cx="10515600" cy="1050608"/>
          </a:xfrm>
        </p:spPr>
        <p:txBody>
          <a:bodyPr>
            <a:normAutofit fontScale="90000"/>
          </a:bodyPr>
          <a:lstStyle/>
          <a:p>
            <a:pPr algn="ctr">
              <a:lnSpc>
                <a:spcPct val="107000"/>
              </a:lnSpc>
              <a:spcAft>
                <a:spcPts val="0"/>
              </a:spcAft>
            </a:pPr>
            <a:r>
              <a:rPr lang="ru-RU" b="1" dirty="0" smtClean="0">
                <a:solidFill>
                  <a:srgbClr val="7030A0"/>
                </a:solidFill>
                <a:latin typeface="Arial" panose="020B0604020202020204" pitchFamily="34" charset="0"/>
                <a:ea typeface="Times New Roman" panose="02020603050405020304" pitchFamily="18" charset="0"/>
                <a:cs typeface="Arial" panose="020B0604020202020204" pitchFamily="34" charset="0"/>
              </a:rPr>
              <a:t>Составь </a:t>
            </a:r>
            <a:r>
              <a:rPr lang="ru-RU" b="1" dirty="0">
                <a:solidFill>
                  <a:srgbClr val="7030A0"/>
                </a:solidFill>
                <a:latin typeface="Arial" panose="020B0604020202020204" pitchFamily="34" charset="0"/>
                <a:ea typeface="Times New Roman" panose="02020603050405020304" pitchFamily="18" charset="0"/>
                <a:cs typeface="Arial" panose="020B0604020202020204" pitchFamily="34" charset="0"/>
              </a:rPr>
              <a:t>предложение по теме «Зима</a:t>
            </a:r>
            <a:r>
              <a:rPr lang="ru-RU" b="1" dirty="0" smtClean="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ru-RU" sz="4000" dirty="0">
                <a:solidFill>
                  <a:srgbClr val="7030A0"/>
                </a:solidFill>
                <a:latin typeface="Arial" panose="020B0604020202020204" pitchFamily="34" charset="0"/>
                <a:ea typeface="Calibri" panose="020F0502020204030204" pitchFamily="34" charset="0"/>
                <a:cs typeface="Arial" panose="020B0604020202020204" pitchFamily="34" charset="0"/>
              </a:rPr>
              <a:t/>
            </a:r>
            <a:br>
              <a:rPr lang="ru-RU" sz="4000" dirty="0">
                <a:solidFill>
                  <a:srgbClr val="7030A0"/>
                </a:solidFill>
                <a:latin typeface="Arial" panose="020B0604020202020204" pitchFamily="34" charset="0"/>
                <a:ea typeface="Calibri" panose="020F0502020204030204" pitchFamily="34" charset="0"/>
                <a:cs typeface="Arial" panose="020B0604020202020204" pitchFamily="34" charset="0"/>
              </a:rPr>
            </a:br>
            <a:endParaRPr lang="ru-RU"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fontScale="92500" lnSpcReduction="10000"/>
          </a:bodyPr>
          <a:lstStyle/>
          <a:p>
            <a:pPr marL="0" indent="0" algn="just">
              <a:lnSpc>
                <a:spcPct val="107000"/>
              </a:lnSpc>
              <a:spcAft>
                <a:spcPts val="0"/>
              </a:spcAft>
              <a:buNone/>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Упражнять детей в составлении предложений по опорным словам.</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Ход игры:</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Запись графической схемы предложения.</a:t>
            </a:r>
            <a:endParaRPr lang="ru-RU" sz="24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Дети, снеговик, слепили.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Дети, санки, на, катаются.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Снежки, мальчики, играют.</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Земля, покрыть, снег.</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Снежинки, падать, тихо.</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p:cNvPicPr>
            <a:picLocks noChangeAspect="1"/>
          </p:cNvPicPr>
          <p:nvPr/>
        </p:nvPicPr>
        <p:blipFill>
          <a:blip r:embed="rId3"/>
          <a:stretch>
            <a:fillRect/>
          </a:stretch>
        </p:blipFill>
        <p:spPr>
          <a:xfrm flipH="1">
            <a:off x="9310397" y="3829800"/>
            <a:ext cx="2200997" cy="2347163"/>
          </a:xfrm>
          <a:prstGeom prst="rect">
            <a:avLst/>
          </a:prstGeom>
        </p:spPr>
      </p:pic>
    </p:spTree>
    <p:extLst>
      <p:ext uri="{BB962C8B-B14F-4D97-AF65-F5344CB8AC3E}">
        <p14:creationId xmlns:p14="http://schemas.microsoft.com/office/powerpoint/2010/main" val="36983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p:txBody>
          <a:bodyPr>
            <a:normAutofit fontScale="90000"/>
          </a:bodyPr>
          <a:lstStyle/>
          <a:p>
            <a:pPr algn="ctr">
              <a:lnSpc>
                <a:spcPct val="107000"/>
              </a:lnSpc>
              <a:spcAft>
                <a:spcPts val="0"/>
              </a:spcAft>
            </a:pPr>
            <a:r>
              <a:rPr lang="ru-RU"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«Составь рассказ»</a:t>
            </a:r>
            <a:r>
              <a:rPr lang="ru-RU" sz="4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7030A0"/>
              </a:solidFill>
            </a:endParaRPr>
          </a:p>
        </p:txBody>
      </p:sp>
      <p:sp>
        <p:nvSpPr>
          <p:cNvPr id="3" name="Объект 2"/>
          <p:cNvSpPr>
            <a:spLocks noGrp="1"/>
          </p:cNvSpPr>
          <p:nvPr>
            <p:ph idx="1"/>
          </p:nvPr>
        </p:nvSpPr>
        <p:spPr/>
        <p:txBody>
          <a:bodyPr/>
          <a:lstStyle/>
          <a:p>
            <a:pPr marL="0" indent="0" algn="just">
              <a:lnSpc>
                <a:spcPct val="107000"/>
              </a:lnSpc>
              <a:spcAft>
                <a:spcPts val="0"/>
              </a:spcAft>
              <a:buNone/>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Учить составлять небольшие рассказы о людях разных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профессий.</a:t>
            </a:r>
            <a:endParaRPr lang="ru-RU" sz="2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Ход игры:</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Дети учатся составлять рассказы о профессиях.</a:t>
            </a:r>
            <a:endParaRPr lang="ru-RU" sz="2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Педагог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дает образец: «Это</a:t>
            </a: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доктор. Он лечит людей. Каждому больному он прописывает разные лекарства. Доктор смотрит горло, слушает, меряет температуру, делает уколы.</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Следуя образцу, дети составляют по картинкам короткие рассказы о профессии продавца, парикмахера, летчика и т.д.</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9468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57" y="0"/>
            <a:ext cx="12193057" cy="6882981"/>
          </a:xfrm>
          <a:prstGeom prst="rect">
            <a:avLst/>
          </a:prstGeom>
        </p:spPr>
      </p:pic>
      <p:sp>
        <p:nvSpPr>
          <p:cNvPr id="2" name="Заголовок 1"/>
          <p:cNvSpPr>
            <a:spLocks noGrp="1"/>
          </p:cNvSpPr>
          <p:nvPr>
            <p:ph type="title"/>
          </p:nvPr>
        </p:nvSpPr>
        <p:spPr/>
        <p:txBody>
          <a:bodyPr>
            <a:normAutofit fontScale="90000"/>
          </a:bodyPr>
          <a:lstStyle/>
          <a:p>
            <a:pPr marL="166370" marR="156845" algn="ctr">
              <a:spcAft>
                <a:spcPts val="0"/>
              </a:spcAft>
            </a:pPr>
            <a:r>
              <a:rPr lang="ru-RU" b="1" kern="0" dirty="0" smtClean="0">
                <a:latin typeface="Times New Roman" panose="02020603050405020304" pitchFamily="18" charset="0"/>
                <a:ea typeface="Calibri" panose="020F0502020204030204" pitchFamily="34" charset="0"/>
              </a:rPr>
              <a:t/>
            </a:r>
            <a:br>
              <a:rPr lang="ru-RU" b="1" kern="0" dirty="0" smtClean="0">
                <a:latin typeface="Times New Roman" panose="02020603050405020304" pitchFamily="18" charset="0"/>
                <a:ea typeface="Calibri" panose="020F0502020204030204" pitchFamily="34" charset="0"/>
              </a:rPr>
            </a:br>
            <a:r>
              <a:rPr lang="ru-RU" b="1" kern="0" dirty="0" smtClean="0">
                <a:solidFill>
                  <a:srgbClr val="7030A0"/>
                </a:solidFill>
                <a:latin typeface="Times New Roman" panose="02020603050405020304" pitchFamily="18" charset="0"/>
                <a:ea typeface="Calibri" panose="020F0502020204030204" pitchFamily="34" charset="0"/>
              </a:rPr>
              <a:t>«</a:t>
            </a:r>
            <a:r>
              <a:rPr lang="ru-RU" b="1" kern="0" dirty="0">
                <a:solidFill>
                  <a:srgbClr val="7030A0"/>
                </a:solidFill>
                <a:latin typeface="Times New Roman" panose="02020603050405020304" pitchFamily="18" charset="0"/>
                <a:ea typeface="Calibri" panose="020F0502020204030204" pitchFamily="34" charset="0"/>
              </a:rPr>
              <a:t>Правильно</a:t>
            </a:r>
            <a:r>
              <a:rPr lang="ru-RU" b="1" kern="0" spc="-10" dirty="0">
                <a:solidFill>
                  <a:srgbClr val="7030A0"/>
                </a:solidFill>
                <a:latin typeface="Times New Roman" panose="02020603050405020304" pitchFamily="18" charset="0"/>
                <a:ea typeface="Calibri" panose="020F0502020204030204" pitchFamily="34" charset="0"/>
              </a:rPr>
              <a:t> </a:t>
            </a:r>
            <a:r>
              <a:rPr lang="ru-RU" b="1" kern="0" dirty="0">
                <a:solidFill>
                  <a:srgbClr val="7030A0"/>
                </a:solidFill>
                <a:latin typeface="Times New Roman" panose="02020603050405020304" pitchFamily="18" charset="0"/>
                <a:ea typeface="Calibri" panose="020F0502020204030204" pitchFamily="34" charset="0"/>
              </a:rPr>
              <a:t>или</a:t>
            </a:r>
            <a:r>
              <a:rPr lang="ru-RU" b="1" kern="0" spc="-15" dirty="0">
                <a:solidFill>
                  <a:srgbClr val="7030A0"/>
                </a:solidFill>
                <a:latin typeface="Times New Roman" panose="02020603050405020304" pitchFamily="18" charset="0"/>
                <a:ea typeface="Calibri" panose="020F0502020204030204" pitchFamily="34" charset="0"/>
              </a:rPr>
              <a:t> </a:t>
            </a:r>
            <a:r>
              <a:rPr lang="ru-RU" b="1" kern="0" dirty="0">
                <a:solidFill>
                  <a:srgbClr val="7030A0"/>
                </a:solidFill>
                <a:latin typeface="Times New Roman" panose="02020603050405020304" pitchFamily="18" charset="0"/>
                <a:ea typeface="Calibri" panose="020F0502020204030204" pitchFamily="34" charset="0"/>
              </a:rPr>
              <a:t>нет?»</a:t>
            </a:r>
            <a:r>
              <a:rPr lang="ru-RU" sz="4800" b="1" i="1" kern="0" dirty="0">
                <a:solidFill>
                  <a:srgbClr val="7030A0"/>
                </a:solidFill>
                <a:latin typeface="Calibri" panose="020F0502020204030204" pitchFamily="34" charset="0"/>
                <a:ea typeface="Calibri" panose="020F0502020204030204" pitchFamily="34" charset="0"/>
              </a:rPr>
              <a:t/>
            </a:r>
            <a:br>
              <a:rPr lang="ru-RU" sz="4800" b="1" i="1" kern="0" dirty="0">
                <a:solidFill>
                  <a:srgbClr val="7030A0"/>
                </a:solidFill>
                <a:latin typeface="Calibri" panose="020F0502020204030204" pitchFamily="34" charset="0"/>
                <a:ea typeface="Calibri" panose="020F0502020204030204" pitchFamily="34" charset="0"/>
              </a:rPr>
            </a:br>
            <a:endParaRPr lang="ru-RU" dirty="0">
              <a:solidFill>
                <a:srgbClr val="7030A0"/>
              </a:solidFill>
            </a:endParaRPr>
          </a:p>
        </p:txBody>
      </p:sp>
      <p:sp>
        <p:nvSpPr>
          <p:cNvPr id="3" name="Объект 2"/>
          <p:cNvSpPr>
            <a:spLocks noGrp="1"/>
          </p:cNvSpPr>
          <p:nvPr>
            <p:ph idx="1"/>
          </p:nvPr>
        </p:nvSpPr>
        <p:spPr/>
        <p:txBody>
          <a:bodyPr>
            <a:normAutofit/>
          </a:bodyPr>
          <a:lstStyle/>
          <a:p>
            <a:pPr marL="0" indent="0" algn="just">
              <a:spcAft>
                <a:spcPts val="0"/>
              </a:spcAft>
              <a:buNone/>
            </a:pPr>
            <a:r>
              <a:rPr lang="ru-RU" b="1" dirty="0">
                <a:latin typeface="Times New Roman" panose="02020603050405020304" pitchFamily="18" charset="0"/>
                <a:ea typeface="Times New Roman" panose="02020603050405020304" pitchFamily="18" charset="0"/>
              </a:rPr>
              <a:t>Цель:</a:t>
            </a:r>
            <a:r>
              <a:rPr lang="ru-RU" spc="-2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учить</a:t>
            </a:r>
            <a:r>
              <a:rPr lang="ru-RU" spc="-2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находить</a:t>
            </a:r>
            <a:r>
              <a:rPr lang="ru-RU" spc="-2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грамматические</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ошибки.</a:t>
            </a:r>
            <a:endParaRPr lang="ru-RU" sz="3200" dirty="0">
              <a:latin typeface="Times New Roman" panose="02020603050405020304" pitchFamily="18" charset="0"/>
              <a:ea typeface="Times New Roman" panose="02020603050405020304" pitchFamily="18" charset="0"/>
            </a:endParaRPr>
          </a:p>
          <a:p>
            <a:pPr marL="0" indent="0" algn="just">
              <a:spcAft>
                <a:spcPts val="0"/>
              </a:spcAft>
              <a:buNone/>
            </a:pPr>
            <a:r>
              <a:rPr lang="ru-RU" b="1" dirty="0">
                <a:solidFill>
                  <a:srgbClr val="000000"/>
                </a:solidFill>
                <a:latin typeface="Times New Roman" panose="02020603050405020304" pitchFamily="18" charset="0"/>
                <a:ea typeface="Times New Roman" panose="02020603050405020304" pitchFamily="18" charset="0"/>
              </a:rPr>
              <a:t>Ход игры:</a:t>
            </a:r>
            <a:r>
              <a:rPr lang="ru-RU" dirty="0">
                <a:solidFill>
                  <a:srgbClr val="000000"/>
                </a:solidFill>
                <a:latin typeface="Times New Roman" panose="02020603050405020304" pitchFamily="18" charset="0"/>
                <a:ea typeface="Times New Roman" panose="02020603050405020304" pitchFamily="18" charset="0"/>
              </a:rPr>
              <a:t> </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«Как</a:t>
            </a:r>
            <a:r>
              <a:rPr lang="ru-RU" spc="-2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вы</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думаете,</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можно</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ли</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так</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сказать?»</a:t>
            </a:r>
            <a:endParaRPr lang="ru-RU" sz="3200" dirty="0">
              <a:latin typeface="Times New Roman" panose="02020603050405020304" pitchFamily="18" charset="0"/>
              <a:ea typeface="Times New Roman" panose="02020603050405020304" pitchFamily="18" charset="0"/>
            </a:endParaRPr>
          </a:p>
          <a:p>
            <a:pPr lvl="0" algn="just">
              <a:spcAft>
                <a:spcPts val="0"/>
              </a:spcAft>
              <a:buSzPts val="1400"/>
              <a:buFont typeface="Wingdings" panose="05000000000000000000" pitchFamily="2" charset="2"/>
              <a:buChar char="§"/>
              <a:tabLst>
                <a:tab pos="253365" algn="l"/>
              </a:tabLst>
            </a:pP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Мама</a:t>
            </a:r>
            <a:r>
              <a:rPr lang="ru-RU" spc="-15"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ставит</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вазу</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с</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цветами</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стол.</a:t>
            </a:r>
            <a:endParaRPr lang="ru-RU" sz="2400" dirty="0">
              <a:latin typeface="Times New Roman" panose="02020603050405020304" pitchFamily="18" charset="0"/>
              <a:ea typeface="Times New Roman" panose="02020603050405020304" pitchFamily="18" charset="0"/>
            </a:endParaRPr>
          </a:p>
          <a:p>
            <a:pPr lvl="0" algn="just">
              <a:spcAft>
                <a:spcPts val="0"/>
              </a:spcAft>
              <a:buSzPts val="1400"/>
              <a:buFont typeface="Wingdings" panose="05000000000000000000" pitchFamily="2" charset="2"/>
              <a:buChar char="§"/>
              <a:tabLst>
                <a:tab pos="253365" algn="l"/>
              </a:tabLst>
            </a:pPr>
            <a:r>
              <a:rPr lang="ru-RU" dirty="0">
                <a:latin typeface="Times New Roman" panose="02020603050405020304" pitchFamily="18" charset="0"/>
                <a:ea typeface="Times New Roman" panose="02020603050405020304" pitchFamily="18" charset="0"/>
              </a:rPr>
              <a:t>Когда</a:t>
            </a:r>
            <a:r>
              <a:rPr lang="ru-RU" spc="-2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хотят</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что-то</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купить</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теряют</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деньги.</a:t>
            </a:r>
            <a:endParaRPr lang="ru-RU" sz="2400" dirty="0">
              <a:latin typeface="Times New Roman" panose="02020603050405020304" pitchFamily="18" charset="0"/>
              <a:ea typeface="Times New Roman" panose="02020603050405020304" pitchFamily="18" charset="0"/>
            </a:endParaRPr>
          </a:p>
          <a:p>
            <a:pPr algn="just">
              <a:buSzPts val="1400"/>
              <a:buFont typeface="Wingdings" panose="05000000000000000000" pitchFamily="2" charset="2"/>
              <a:buChar char="§"/>
              <a:tabLst>
                <a:tab pos="252730" algn="l"/>
              </a:tabLst>
            </a:pPr>
            <a:r>
              <a:rPr lang="ru-RU" dirty="0">
                <a:latin typeface="Times New Roman" panose="02020603050405020304" pitchFamily="18" charset="0"/>
                <a:ea typeface="Times New Roman" panose="02020603050405020304" pitchFamily="18" charset="0"/>
              </a:rPr>
              <a:t>Под</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домиком</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на</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опушке</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живут</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бабушка</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и</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дедушка.</a:t>
            </a:r>
            <a:endParaRPr lang="ru-RU" sz="2400" dirty="0">
              <a:latin typeface="Times New Roman" panose="02020603050405020304" pitchFamily="18" charset="0"/>
              <a:ea typeface="Times New Roman" panose="02020603050405020304" pitchFamily="18" charset="0"/>
            </a:endParaRPr>
          </a:p>
          <a:p>
            <a:pPr lvl="0" algn="just">
              <a:spcAft>
                <a:spcPts val="0"/>
              </a:spcAft>
              <a:buSzPts val="1400"/>
              <a:buFont typeface="Wingdings" panose="05000000000000000000" pitchFamily="2" charset="2"/>
              <a:buChar char="§"/>
              <a:tabLst>
                <a:tab pos="253365" algn="l"/>
              </a:tabLst>
            </a:pPr>
            <a:r>
              <a:rPr lang="ru-RU" dirty="0">
                <a:latin typeface="Times New Roman" panose="02020603050405020304" pitchFamily="18" charset="0"/>
                <a:ea typeface="Times New Roman" panose="02020603050405020304" pitchFamily="18" charset="0"/>
              </a:rPr>
              <a:t>В</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полу</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лежит</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красивый</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ковер.</a:t>
            </a:r>
            <a:endParaRPr lang="ru-RU" sz="2400" dirty="0">
              <a:latin typeface="Times New Roman" panose="02020603050405020304" pitchFamily="18" charset="0"/>
              <a:ea typeface="Times New Roman" panose="02020603050405020304" pitchFamily="18" charset="0"/>
            </a:endParaRPr>
          </a:p>
          <a:p>
            <a:pPr marL="0" indent="0" algn="just">
              <a:spcAft>
                <a:spcPts val="0"/>
              </a:spcAft>
              <a:buNone/>
            </a:pPr>
            <a:r>
              <a:rPr lang="ru-RU" dirty="0">
                <a:latin typeface="Times New Roman" panose="02020603050405020304" pitchFamily="18" charset="0"/>
                <a:ea typeface="Times New Roman" panose="02020603050405020304" pitchFamily="18" charset="0"/>
              </a:rPr>
              <a:t>«Почему</a:t>
            </a:r>
            <a:r>
              <a:rPr lang="ru-RU" spc="17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предложения</a:t>
            </a:r>
            <a:r>
              <a:rPr lang="ru-RU" spc="17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неточные?</a:t>
            </a:r>
            <a:r>
              <a:rPr lang="ru-RU" spc="17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a:t>
            </a:r>
            <a:r>
              <a:rPr lang="ru-RU" spc="17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воспитатель</a:t>
            </a:r>
            <a:r>
              <a:rPr lang="ru-RU" spc="18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дополнительно</a:t>
            </a:r>
            <a:r>
              <a:rPr lang="ru-RU" spc="18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спрашивает</a:t>
            </a:r>
            <a:r>
              <a:rPr lang="ru-RU" spc="17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у</a:t>
            </a:r>
            <a:r>
              <a:rPr lang="ru-RU" spc="-33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детей.</a:t>
            </a:r>
            <a:endParaRPr lang="ru-RU" sz="3200" dirty="0">
              <a:latin typeface="Times New Roman" panose="02020603050405020304" pitchFamily="18" charset="0"/>
              <a:ea typeface="Times New Roman" panose="02020603050405020304" pitchFamily="18" charset="0"/>
            </a:endParaRPr>
          </a:p>
          <a:p>
            <a:pPr marL="66040" algn="just">
              <a:spcAft>
                <a:spcPts val="0"/>
              </a:spcAft>
            </a:pPr>
            <a:endParaRPr lang="ru-RU" sz="32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90585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12192000" cy="6883399"/>
          </a:xfrm>
          <a:prstGeom prst="rect">
            <a:avLst/>
          </a:prstGeom>
          <a:solidFill>
            <a:schemeClr val="accent1">
              <a:alpha val="44000"/>
            </a:schemeClr>
          </a:solidFill>
          <a:ln w="9525">
            <a:noFill/>
            <a:miter lim="800000"/>
            <a:headEnd/>
            <a:tailEnd/>
          </a:ln>
          <a:effectLst/>
        </p:spPr>
      </p:pic>
      <p:sp>
        <p:nvSpPr>
          <p:cNvPr id="2" name="Заголовок 1"/>
          <p:cNvSpPr>
            <a:spLocks noGrp="1"/>
          </p:cNvSpPr>
          <p:nvPr>
            <p:ph type="title"/>
          </p:nvPr>
        </p:nvSpPr>
        <p:spPr>
          <a:xfrm>
            <a:off x="694509" y="548640"/>
            <a:ext cx="10515600" cy="757646"/>
          </a:xfrm>
        </p:spPr>
        <p:txBody>
          <a:bodyPr>
            <a:noAutofit/>
          </a:bodyPr>
          <a:lstStyle/>
          <a:p>
            <a:pPr algn="ctr"/>
            <a:r>
              <a:rPr lang="ru-RU" sz="1400" b="1" dirty="0" smtClean="0">
                <a:solidFill>
                  <a:srgbClr val="FF0000"/>
                </a:solidFill>
                <a:latin typeface="Arial" panose="020B0604020202020204" pitchFamily="34" charset="0"/>
                <a:cs typeface="Arial" panose="020B0604020202020204" pitchFamily="34" charset="0"/>
              </a:rPr>
              <a:t/>
            </a:r>
            <a:br>
              <a:rPr lang="ru-RU" sz="1400" b="1" dirty="0" smtClean="0">
                <a:solidFill>
                  <a:srgbClr val="FF0000"/>
                </a:solidFill>
                <a:latin typeface="Arial" panose="020B0604020202020204" pitchFamily="34" charset="0"/>
                <a:cs typeface="Arial" panose="020B0604020202020204" pitchFamily="34" charset="0"/>
              </a:rPr>
            </a:br>
            <a:r>
              <a:rPr lang="ru-RU" sz="3200" b="1" dirty="0">
                <a:solidFill>
                  <a:srgbClr val="7030A0"/>
                </a:solidFill>
              </a:rPr>
              <a:t>Развитие связной речи — одна из приоритетных задач речевого развития детей дошкольного возраста</a:t>
            </a:r>
            <a:br>
              <a:rPr lang="ru-RU" sz="3200" b="1" dirty="0">
                <a:solidFill>
                  <a:srgbClr val="7030A0"/>
                </a:solidFill>
              </a:rPr>
            </a:br>
            <a:endParaRPr lang="ru-RU" sz="3200" b="1"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306286"/>
            <a:ext cx="10515600" cy="5042263"/>
          </a:xfrm>
        </p:spPr>
        <p:txBody>
          <a:bodyPr>
            <a:normAutofit fontScale="85000" lnSpcReduction="20000"/>
          </a:bodyPr>
          <a:lstStyle/>
          <a:p>
            <a:pPr marL="0" lvl="0" indent="0">
              <a:lnSpc>
                <a:spcPct val="100000"/>
              </a:lnSpc>
              <a:buNone/>
            </a:pPr>
            <a:r>
              <a:rPr lang="ru-RU" sz="1600" b="1" u="sng" dirty="0" smtClean="0">
                <a:solidFill>
                  <a:srgbClr val="FF0000"/>
                </a:solidFill>
              </a:rPr>
              <a:t>Основные средства развития связной речи:</a:t>
            </a:r>
          </a:p>
          <a:p>
            <a:pPr>
              <a:lnSpc>
                <a:spcPct val="100000"/>
              </a:lnSpc>
            </a:pPr>
            <a:r>
              <a:rPr lang="ru-RU" sz="1600" b="1" dirty="0" smtClean="0">
                <a:solidFill>
                  <a:srgbClr val="7030A0"/>
                </a:solidFill>
              </a:rPr>
              <a:t>Беседы</a:t>
            </a:r>
          </a:p>
          <a:p>
            <a:pPr>
              <a:lnSpc>
                <a:spcPct val="100000"/>
              </a:lnSpc>
            </a:pPr>
            <a:r>
              <a:rPr lang="ru-RU" sz="1600" b="1" dirty="0" smtClean="0">
                <a:solidFill>
                  <a:srgbClr val="7030A0"/>
                </a:solidFill>
              </a:rPr>
              <a:t>Дидактические игры</a:t>
            </a:r>
          </a:p>
          <a:p>
            <a:pPr>
              <a:lnSpc>
                <a:spcPct val="100000"/>
              </a:lnSpc>
            </a:pPr>
            <a:r>
              <a:rPr lang="ru-RU" sz="1600" b="1" dirty="0" smtClean="0">
                <a:solidFill>
                  <a:srgbClr val="7030A0"/>
                </a:solidFill>
              </a:rPr>
              <a:t>Театрализованные игры</a:t>
            </a:r>
          </a:p>
          <a:p>
            <a:pPr marL="0" lvl="0" indent="0">
              <a:lnSpc>
                <a:spcPct val="100000"/>
              </a:lnSpc>
              <a:buNone/>
            </a:pPr>
            <a:r>
              <a:rPr lang="ru-RU" sz="1600" b="1" dirty="0" smtClean="0">
                <a:solidFill>
                  <a:srgbClr val="7030A0"/>
                </a:solidFill>
              </a:rPr>
              <a:t>Последовательность работы над связной </a:t>
            </a:r>
            <a:r>
              <a:rPr lang="ru-RU" sz="1600" b="1" dirty="0">
                <a:solidFill>
                  <a:srgbClr val="7030A0"/>
                </a:solidFill>
              </a:rPr>
              <a:t>речи</a:t>
            </a:r>
            <a:r>
              <a:rPr lang="ru-RU" sz="1600" dirty="0">
                <a:solidFill>
                  <a:srgbClr val="7030A0"/>
                </a:solidFill>
              </a:rPr>
              <a:t>:</a:t>
            </a:r>
          </a:p>
          <a:p>
            <a:pPr lvl="0">
              <a:lnSpc>
                <a:spcPct val="100000"/>
              </a:lnSpc>
            </a:pPr>
            <a:r>
              <a:rPr lang="ru-RU" sz="1600" b="1" dirty="0" smtClean="0">
                <a:solidFill>
                  <a:srgbClr val="7030A0"/>
                </a:solidFill>
              </a:rPr>
              <a:t>Воспитание понимания связной речи.</a:t>
            </a:r>
          </a:p>
          <a:p>
            <a:pPr lvl="0">
              <a:lnSpc>
                <a:spcPct val="100000"/>
              </a:lnSpc>
            </a:pPr>
            <a:r>
              <a:rPr lang="ru-RU" sz="1600" b="1" dirty="0" smtClean="0">
                <a:solidFill>
                  <a:srgbClr val="7030A0"/>
                </a:solidFill>
              </a:rPr>
              <a:t>Воспитание диалогической связной речи.</a:t>
            </a:r>
          </a:p>
          <a:p>
            <a:pPr lvl="0">
              <a:lnSpc>
                <a:spcPct val="100000"/>
              </a:lnSpc>
            </a:pPr>
            <a:r>
              <a:rPr lang="ru-RU" sz="1600" b="1" dirty="0" smtClean="0">
                <a:solidFill>
                  <a:srgbClr val="7030A0"/>
                </a:solidFill>
              </a:rPr>
              <a:t>Воспитание монологической связной речи.</a:t>
            </a:r>
          </a:p>
          <a:p>
            <a:pPr lvl="0">
              <a:lnSpc>
                <a:spcPct val="100000"/>
              </a:lnSpc>
            </a:pPr>
            <a:r>
              <a:rPr lang="ru-RU" sz="1600" b="1" dirty="0" smtClean="0">
                <a:solidFill>
                  <a:srgbClr val="7030A0"/>
                </a:solidFill>
              </a:rPr>
              <a:t>Беседа </a:t>
            </a:r>
            <a:r>
              <a:rPr lang="ru-RU" sz="1600" b="1" dirty="0">
                <a:solidFill>
                  <a:srgbClr val="7030A0"/>
                </a:solidFill>
              </a:rPr>
              <a:t>с ребёнком</a:t>
            </a:r>
            <a:r>
              <a:rPr lang="ru-RU" sz="1600" dirty="0">
                <a:solidFill>
                  <a:srgbClr val="7030A0"/>
                </a:solidFill>
              </a:rPr>
              <a:t> с использованием красочных картинок, выразительной интонации, мимики, жестов. </a:t>
            </a:r>
          </a:p>
          <a:p>
            <a:pPr marL="0" indent="0">
              <a:lnSpc>
                <a:spcPct val="100000"/>
              </a:lnSpc>
              <a:buNone/>
            </a:pPr>
            <a:r>
              <a:rPr lang="ru-RU" sz="1600" b="1" u="sng" dirty="0" smtClean="0">
                <a:solidFill>
                  <a:srgbClr val="FF0000"/>
                </a:solidFill>
              </a:rPr>
              <a:t>Методы и приёмы </a:t>
            </a:r>
            <a:r>
              <a:rPr lang="ru-RU" sz="1600" b="1" u="sng" dirty="0">
                <a:solidFill>
                  <a:srgbClr val="FF0000"/>
                </a:solidFill>
              </a:rPr>
              <a:t>развития связной речи</a:t>
            </a:r>
            <a:r>
              <a:rPr lang="ru-RU" sz="1600" b="1" u="sng" dirty="0" smtClean="0">
                <a:solidFill>
                  <a:srgbClr val="FF0000"/>
                </a:solidFill>
              </a:rPr>
              <a:t>:</a:t>
            </a:r>
          </a:p>
          <a:p>
            <a:pPr lvl="0"/>
            <a:r>
              <a:rPr lang="ru-RU" sz="1600" b="1" dirty="0">
                <a:solidFill>
                  <a:srgbClr val="7030A0"/>
                </a:solidFill>
              </a:rPr>
              <a:t>Беседа с ребёнком</a:t>
            </a:r>
            <a:r>
              <a:rPr lang="ru-RU" sz="1600" dirty="0">
                <a:solidFill>
                  <a:srgbClr val="7030A0"/>
                </a:solidFill>
              </a:rPr>
              <a:t> с использованием красочных картинок, выразительной интонации, мимики, жестов. </a:t>
            </a:r>
            <a:r>
              <a:rPr lang="ru-RU" sz="1600" u="sng" dirty="0">
                <a:solidFill>
                  <a:srgbClr val="7030A0"/>
                </a:solidFill>
              </a:rPr>
              <a:t>3</a:t>
            </a:r>
            <a:endParaRPr lang="ru-RU" sz="1600" dirty="0">
              <a:solidFill>
                <a:srgbClr val="7030A0"/>
              </a:solidFill>
            </a:endParaRPr>
          </a:p>
          <a:p>
            <a:pPr lvl="0"/>
            <a:r>
              <a:rPr lang="ru-RU" sz="1600" b="1" dirty="0">
                <a:solidFill>
                  <a:srgbClr val="7030A0"/>
                </a:solidFill>
              </a:rPr>
              <a:t>Чтение рассказов или сказок</a:t>
            </a:r>
            <a:r>
              <a:rPr lang="ru-RU" sz="1600" dirty="0">
                <a:solidFill>
                  <a:srgbClr val="7030A0"/>
                </a:solidFill>
              </a:rPr>
              <a:t>. Взрослый может задать вопросы по содержанию рассказа для выяснения понимания ребёнком причинно-следственных связей. </a:t>
            </a:r>
            <a:r>
              <a:rPr lang="ru-RU" sz="1600" u="sng" dirty="0">
                <a:solidFill>
                  <a:srgbClr val="7030A0"/>
                </a:solidFill>
              </a:rPr>
              <a:t>3</a:t>
            </a:r>
            <a:endParaRPr lang="ru-RU" sz="1600" dirty="0">
              <a:solidFill>
                <a:srgbClr val="7030A0"/>
              </a:solidFill>
            </a:endParaRPr>
          </a:p>
          <a:p>
            <a:pPr lvl="0"/>
            <a:r>
              <a:rPr lang="ru-RU" sz="1600" b="1" dirty="0">
                <a:solidFill>
                  <a:srgbClr val="7030A0"/>
                </a:solidFill>
              </a:rPr>
              <a:t>Беседа (диалог)</a:t>
            </a:r>
            <a:r>
              <a:rPr lang="ru-RU" sz="1600" dirty="0">
                <a:solidFill>
                  <a:srgbClr val="7030A0"/>
                </a:solidFill>
              </a:rPr>
              <a:t>. Беседовать можно по различным темам: о книгах, фильмах, экскурсиях, а также это могут быть беседы по картинкам. Ребёнка необходимо научить слушать собеседника не перебивая, следить за ходом его мысли. </a:t>
            </a:r>
            <a:r>
              <a:rPr lang="ru-RU" sz="1600" u="sng" dirty="0">
                <a:solidFill>
                  <a:srgbClr val="7030A0"/>
                </a:solidFill>
                <a:hlinkClick r:id="rId3"/>
              </a:rPr>
              <a:t>3</a:t>
            </a:r>
            <a:endParaRPr lang="ru-RU" sz="1600" dirty="0">
              <a:solidFill>
                <a:srgbClr val="7030A0"/>
              </a:solidFill>
            </a:endParaRPr>
          </a:p>
          <a:p>
            <a:pPr lvl="0"/>
            <a:r>
              <a:rPr lang="ru-RU" sz="1600" b="1" dirty="0">
                <a:solidFill>
                  <a:srgbClr val="7030A0"/>
                </a:solidFill>
              </a:rPr>
              <a:t>Дидактические игры и игровые приёмы</a:t>
            </a:r>
            <a:r>
              <a:rPr lang="ru-RU" sz="1600" dirty="0">
                <a:solidFill>
                  <a:srgbClr val="7030A0"/>
                </a:solidFill>
              </a:rPr>
              <a:t>. Например: «Я начну, а ты продолжи», «Закончи предложение», «Найди ошибку», «Узнай по описанию». </a:t>
            </a:r>
          </a:p>
          <a:p>
            <a:pPr lvl="0"/>
            <a:r>
              <a:rPr lang="ru-RU" sz="1600" b="1" dirty="0">
                <a:solidFill>
                  <a:srgbClr val="7030A0"/>
                </a:solidFill>
              </a:rPr>
              <a:t>Специально организованные речевые ситуации</a:t>
            </a:r>
            <a:r>
              <a:rPr lang="ru-RU" sz="1600" dirty="0">
                <a:solidFill>
                  <a:srgbClr val="7030A0"/>
                </a:solidFill>
              </a:rPr>
              <a:t>. Дошкольники учатся договариваться, расспрашивать собеседника, начинать и заканчивать разговор, соблюдать правила речевого этикета, высказывать сочувствие, убеждать, доказывать свою точку зрения. </a:t>
            </a:r>
          </a:p>
          <a:p>
            <a:pPr marL="0" indent="0">
              <a:lnSpc>
                <a:spcPct val="100000"/>
              </a:lnSpc>
              <a:buNone/>
            </a:pPr>
            <a:endParaRPr lang="ru-RU" sz="1600" dirty="0" smtClean="0">
              <a:solidFill>
                <a:prstClr val="black"/>
              </a:solidFill>
            </a:endParaRPr>
          </a:p>
        </p:txBody>
      </p:sp>
    </p:spTree>
    <p:extLst>
      <p:ext uri="{BB962C8B-B14F-4D97-AF65-F5344CB8AC3E}">
        <p14:creationId xmlns:p14="http://schemas.microsoft.com/office/powerpoint/2010/main" val="144832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p:txBody>
          <a:bodyPr>
            <a:normAutofit fontScale="90000"/>
          </a:bodyPr>
          <a:lstStyle/>
          <a:p>
            <a:pPr marL="66040" algn="ctr">
              <a:spcAft>
                <a:spcPts val="0"/>
              </a:spcAft>
            </a:pPr>
            <a:r>
              <a:rPr lang="ru-RU" dirty="0">
                <a:latin typeface="Times New Roman" panose="02020603050405020304" pitchFamily="18" charset="0"/>
                <a:ea typeface="Times New Roman" panose="02020603050405020304" pitchFamily="18" charset="0"/>
              </a:rPr>
              <a:t> </a:t>
            </a:r>
            <a:r>
              <a:rPr lang="ru-RU" sz="4800" dirty="0">
                <a:latin typeface="Times New Roman" panose="02020603050405020304" pitchFamily="18" charset="0"/>
                <a:ea typeface="Times New Roman" panose="02020603050405020304" pitchFamily="18" charset="0"/>
              </a:rPr>
              <a:t/>
            </a:r>
            <a:br>
              <a:rPr lang="ru-RU" sz="4800" dirty="0">
                <a:latin typeface="Times New Roman" panose="02020603050405020304" pitchFamily="18" charset="0"/>
                <a:ea typeface="Times New Roman" panose="02020603050405020304" pitchFamily="18" charset="0"/>
              </a:rPr>
            </a:br>
            <a:r>
              <a:rPr lang="ru-RU" b="1" dirty="0">
                <a:solidFill>
                  <a:srgbClr val="7030A0"/>
                </a:solidFill>
                <a:latin typeface="Times New Roman" panose="02020603050405020304" pitchFamily="18" charset="0"/>
                <a:ea typeface="Times New Roman" panose="02020603050405020304" pitchFamily="18" charset="0"/>
              </a:rPr>
              <a:t>«Если</a:t>
            </a:r>
            <a:r>
              <a:rPr lang="ru-RU" b="1" spc="-10" dirty="0">
                <a:solidFill>
                  <a:srgbClr val="7030A0"/>
                </a:solidFill>
                <a:latin typeface="Times New Roman" panose="02020603050405020304" pitchFamily="18" charset="0"/>
                <a:ea typeface="Times New Roman" panose="02020603050405020304" pitchFamily="18" charset="0"/>
              </a:rPr>
              <a:t> </a:t>
            </a:r>
            <a:r>
              <a:rPr lang="ru-RU" b="1" dirty="0">
                <a:solidFill>
                  <a:srgbClr val="7030A0"/>
                </a:solidFill>
                <a:latin typeface="Times New Roman" panose="02020603050405020304" pitchFamily="18" charset="0"/>
                <a:ea typeface="Times New Roman" panose="02020603050405020304" pitchFamily="18" charset="0"/>
              </a:rPr>
              <a:t>бы...»</a:t>
            </a:r>
            <a:r>
              <a:rPr lang="ru-RU" sz="4800" b="1" dirty="0">
                <a:solidFill>
                  <a:srgbClr val="7030A0"/>
                </a:solidFill>
                <a:latin typeface="Times New Roman" panose="02020603050405020304" pitchFamily="18" charset="0"/>
                <a:ea typeface="Times New Roman" panose="02020603050405020304" pitchFamily="18" charset="0"/>
              </a:rPr>
              <a:t/>
            </a:r>
            <a:br>
              <a:rPr lang="ru-RU" sz="4800" b="1" dirty="0">
                <a:solidFill>
                  <a:srgbClr val="7030A0"/>
                </a:solidFill>
                <a:latin typeface="Times New Roman" panose="02020603050405020304" pitchFamily="18" charset="0"/>
                <a:ea typeface="Times New Roman" panose="02020603050405020304" pitchFamily="18" charset="0"/>
              </a:rPr>
            </a:br>
            <a:endParaRPr lang="ru-RU" dirty="0">
              <a:solidFill>
                <a:srgbClr val="7030A0"/>
              </a:solidFill>
            </a:endParaRPr>
          </a:p>
        </p:txBody>
      </p:sp>
      <p:sp>
        <p:nvSpPr>
          <p:cNvPr id="3" name="Объект 2"/>
          <p:cNvSpPr>
            <a:spLocks noGrp="1"/>
          </p:cNvSpPr>
          <p:nvPr>
            <p:ph idx="1"/>
          </p:nvPr>
        </p:nvSpPr>
        <p:spPr/>
        <p:txBody>
          <a:bodyPr/>
          <a:lstStyle/>
          <a:p>
            <a:pPr marL="66040" indent="0" algn="just">
              <a:spcAft>
                <a:spcPts val="0"/>
              </a:spcAft>
              <a:buNone/>
              <a:tabLst>
                <a:tab pos="689610" algn="l"/>
              </a:tabLst>
            </a:pPr>
            <a:r>
              <a:rPr lang="ru-RU" b="1" dirty="0">
                <a:latin typeface="Times New Roman" panose="02020603050405020304" pitchFamily="18" charset="0"/>
                <a:ea typeface="Times New Roman" panose="02020603050405020304" pitchFamily="18" charset="0"/>
              </a:rPr>
              <a:t>Цель:</a:t>
            </a:r>
            <a:r>
              <a:rPr lang="ru-RU" dirty="0">
                <a:latin typeface="Times New Roman" panose="02020603050405020304" pitchFamily="18" charset="0"/>
                <a:ea typeface="Times New Roman" panose="02020603050405020304" pitchFamily="18" charset="0"/>
              </a:rPr>
              <a:t> развитие у детей связной речи, воображения, высших форм мышления – синтеза, прогнозирования, экспериментирования.</a:t>
            </a:r>
            <a:endParaRPr lang="ru-RU" sz="2400" dirty="0">
              <a:latin typeface="Times New Roman" panose="02020603050405020304" pitchFamily="18" charset="0"/>
              <a:ea typeface="Times New Roman" panose="02020603050405020304" pitchFamily="18" charset="0"/>
            </a:endParaRPr>
          </a:p>
          <a:p>
            <a:pPr marL="66040" indent="0" algn="just">
              <a:spcAft>
                <a:spcPts val="0"/>
              </a:spcAft>
              <a:buNone/>
              <a:tabLst>
                <a:tab pos="689610" algn="l"/>
              </a:tabLst>
            </a:pPr>
            <a:r>
              <a:rPr lang="ru-RU" b="1" dirty="0">
                <a:latin typeface="Times New Roman" panose="02020603050405020304" pitchFamily="18" charset="0"/>
                <a:ea typeface="Times New Roman" panose="02020603050405020304" pitchFamily="18" charset="0"/>
              </a:rPr>
              <a:t>Ход игры</a:t>
            </a:r>
            <a:r>
              <a:rPr lang="ru-RU" dirty="0">
                <a:latin typeface="Times New Roman" panose="02020603050405020304" pitchFamily="18" charset="0"/>
                <a:ea typeface="Times New Roman" panose="02020603050405020304" pitchFamily="18" charset="0"/>
              </a:rPr>
              <a:t>. Воспитатель предлагает детям пофантазировать на такие темы как:</a:t>
            </a:r>
            <a:endParaRPr lang="ru-RU" sz="2400" dirty="0">
              <a:latin typeface="Times New Roman" panose="02020603050405020304" pitchFamily="18" charset="0"/>
              <a:ea typeface="Times New Roman" panose="02020603050405020304" pitchFamily="18" charset="0"/>
            </a:endParaRPr>
          </a:p>
          <a:p>
            <a:pPr marL="66040" indent="449580" algn="just">
              <a:spcAft>
                <a:spcPts val="0"/>
              </a:spcAft>
              <a:tabLst>
                <a:tab pos="689610" algn="l"/>
              </a:tabLst>
            </a:pPr>
            <a:r>
              <a:rPr lang="ru-RU" dirty="0">
                <a:latin typeface="Times New Roman" panose="02020603050405020304" pitchFamily="18" charset="0"/>
                <a:ea typeface="Times New Roman" panose="02020603050405020304" pitchFamily="18" charset="0"/>
              </a:rPr>
              <a:t>«Если бы я был волшебником, то…»</a:t>
            </a:r>
            <a:endParaRPr lang="ru-RU" sz="2400" dirty="0">
              <a:latin typeface="Times New Roman" panose="02020603050405020304" pitchFamily="18" charset="0"/>
              <a:ea typeface="Times New Roman" panose="02020603050405020304" pitchFamily="18" charset="0"/>
            </a:endParaRPr>
          </a:p>
          <a:p>
            <a:pPr marL="66040" indent="449580" algn="just">
              <a:spcAft>
                <a:spcPts val="0"/>
              </a:spcAft>
              <a:tabLst>
                <a:tab pos="689610" algn="l"/>
              </a:tabLst>
            </a:pPr>
            <a:r>
              <a:rPr lang="ru-RU" dirty="0">
                <a:latin typeface="Times New Roman" panose="02020603050405020304" pitchFamily="18" charset="0"/>
                <a:ea typeface="Times New Roman" panose="02020603050405020304" pitchFamily="18" charset="0"/>
              </a:rPr>
              <a:t>Если бы я стал невидимым…»</a:t>
            </a:r>
            <a:endParaRPr lang="ru-RU" sz="2400" dirty="0">
              <a:latin typeface="Times New Roman" panose="02020603050405020304" pitchFamily="18" charset="0"/>
              <a:ea typeface="Times New Roman" panose="02020603050405020304" pitchFamily="18" charset="0"/>
            </a:endParaRPr>
          </a:p>
          <a:p>
            <a:pPr marL="66040" indent="449580" algn="just">
              <a:spcAft>
                <a:spcPts val="0"/>
              </a:spcAft>
              <a:tabLst>
                <a:tab pos="689610" algn="l"/>
              </a:tabLst>
            </a:pPr>
            <a:r>
              <a:rPr lang="ru-RU" dirty="0">
                <a:latin typeface="Times New Roman" panose="02020603050405020304" pitchFamily="18" charset="0"/>
                <a:ea typeface="Times New Roman" panose="02020603050405020304" pitchFamily="18" charset="0"/>
              </a:rPr>
              <a:t>Если весна не наступит никогда…»</a:t>
            </a:r>
            <a:endParaRPr lang="ru-RU" sz="2400" dirty="0">
              <a:latin typeface="Times New Roman" panose="02020603050405020304" pitchFamily="18" charset="0"/>
              <a:ea typeface="Times New Roman" panose="02020603050405020304" pitchFamily="18" charset="0"/>
            </a:endParaRPr>
          </a:p>
          <a:p>
            <a:pPr marL="66040" indent="0" algn="just">
              <a:spcAft>
                <a:spcPts val="0"/>
              </a:spcAft>
              <a:buNone/>
              <a:tabLst>
                <a:tab pos="689610" algn="l"/>
              </a:tabLst>
            </a:pPr>
            <a:r>
              <a:rPr lang="ru-RU" dirty="0">
                <a:latin typeface="Times New Roman" panose="02020603050405020304" pitchFamily="18" charset="0"/>
                <a:ea typeface="Times New Roman" panose="02020603050405020304" pitchFamily="18" charset="0"/>
              </a:rPr>
              <a:t> </a:t>
            </a:r>
            <a:endParaRPr lang="ru-RU" sz="2400" dirty="0">
              <a:latin typeface="Times New Roman" panose="02020603050405020304" pitchFamily="18" charset="0"/>
              <a:ea typeface="Times New Roman" panose="02020603050405020304" pitchFamily="18" charset="0"/>
            </a:endParaRPr>
          </a:p>
          <a:p>
            <a:endParaRPr lang="ru-RU" dirty="0"/>
          </a:p>
        </p:txBody>
      </p:sp>
      <p:pic>
        <p:nvPicPr>
          <p:cNvPr id="7" name="Рисунок 6"/>
          <p:cNvPicPr>
            <a:picLocks noChangeAspect="1"/>
          </p:cNvPicPr>
          <p:nvPr/>
        </p:nvPicPr>
        <p:blipFill>
          <a:blip r:embed="rId3"/>
          <a:stretch>
            <a:fillRect/>
          </a:stretch>
        </p:blipFill>
        <p:spPr>
          <a:xfrm>
            <a:off x="7464298" y="3386932"/>
            <a:ext cx="3889502" cy="2924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5805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a:xfrm>
            <a:off x="838200" y="326571"/>
            <a:ext cx="10515600" cy="1364117"/>
          </a:xfrm>
        </p:spPr>
        <p:txBody>
          <a:bodyPr>
            <a:normAutofit/>
          </a:bodyPr>
          <a:lstStyle/>
          <a:p>
            <a:pPr marL="514985" algn="ctr">
              <a:spcAft>
                <a:spcPts val="0"/>
              </a:spcAft>
            </a:pPr>
            <a:r>
              <a:rPr lang="ru-RU" b="1" dirty="0" smtClean="0">
                <a:solidFill>
                  <a:srgbClr val="7030A0"/>
                </a:solidFill>
                <a:latin typeface="Times New Roman" panose="02020603050405020304" pitchFamily="18" charset="0"/>
                <a:ea typeface="Times New Roman" panose="02020603050405020304" pitchFamily="18" charset="0"/>
              </a:rPr>
              <a:t>«</a:t>
            </a:r>
            <a:r>
              <a:rPr lang="ru-RU" b="1" dirty="0">
                <a:solidFill>
                  <a:srgbClr val="7030A0"/>
                </a:solidFill>
                <a:latin typeface="Times New Roman" panose="02020603050405020304" pitchFamily="18" charset="0"/>
                <a:ea typeface="Times New Roman" panose="02020603050405020304" pitchFamily="18" charset="0"/>
              </a:rPr>
              <a:t>Что</a:t>
            </a:r>
            <a:r>
              <a:rPr lang="ru-RU" b="1" spc="-65" dirty="0">
                <a:solidFill>
                  <a:srgbClr val="7030A0"/>
                </a:solidFill>
                <a:latin typeface="Times New Roman" panose="02020603050405020304" pitchFamily="18" charset="0"/>
                <a:ea typeface="Times New Roman" panose="02020603050405020304" pitchFamily="18" charset="0"/>
              </a:rPr>
              <a:t> </a:t>
            </a:r>
            <a:r>
              <a:rPr lang="ru-RU" b="1" dirty="0">
                <a:solidFill>
                  <a:srgbClr val="7030A0"/>
                </a:solidFill>
                <a:latin typeface="Times New Roman" panose="02020603050405020304" pitchFamily="18" charset="0"/>
                <a:ea typeface="Times New Roman" panose="02020603050405020304" pitchFamily="18" charset="0"/>
              </a:rPr>
              <a:t>сначала,</a:t>
            </a:r>
            <a:r>
              <a:rPr lang="ru-RU" b="1" spc="-65" dirty="0">
                <a:solidFill>
                  <a:srgbClr val="7030A0"/>
                </a:solidFill>
                <a:latin typeface="Times New Roman" panose="02020603050405020304" pitchFamily="18" charset="0"/>
                <a:ea typeface="Times New Roman" panose="02020603050405020304" pitchFamily="18" charset="0"/>
              </a:rPr>
              <a:t> </a:t>
            </a:r>
            <a:r>
              <a:rPr lang="ru-RU" b="1" dirty="0">
                <a:solidFill>
                  <a:srgbClr val="7030A0"/>
                </a:solidFill>
                <a:latin typeface="Times New Roman" panose="02020603050405020304" pitchFamily="18" charset="0"/>
                <a:ea typeface="Times New Roman" panose="02020603050405020304" pitchFamily="18" charset="0"/>
              </a:rPr>
              <a:t>что</a:t>
            </a:r>
            <a:r>
              <a:rPr lang="ru-RU" b="1" spc="-60" dirty="0">
                <a:solidFill>
                  <a:srgbClr val="7030A0"/>
                </a:solidFill>
                <a:latin typeface="Times New Roman" panose="02020603050405020304" pitchFamily="18" charset="0"/>
                <a:ea typeface="Times New Roman" panose="02020603050405020304" pitchFamily="18" charset="0"/>
              </a:rPr>
              <a:t> </a:t>
            </a:r>
            <a:r>
              <a:rPr lang="ru-RU" b="1" dirty="0">
                <a:solidFill>
                  <a:srgbClr val="7030A0"/>
                </a:solidFill>
                <a:latin typeface="Times New Roman" panose="02020603050405020304" pitchFamily="18" charset="0"/>
                <a:ea typeface="Times New Roman" panose="02020603050405020304" pitchFamily="18" charset="0"/>
              </a:rPr>
              <a:t>потом».</a:t>
            </a:r>
            <a:r>
              <a:rPr lang="ru-RU" sz="4800" b="1" dirty="0">
                <a:solidFill>
                  <a:srgbClr val="7030A0"/>
                </a:solidFill>
                <a:latin typeface="Times New Roman" panose="02020603050405020304" pitchFamily="18" charset="0"/>
                <a:ea typeface="Times New Roman" panose="02020603050405020304" pitchFamily="18" charset="0"/>
              </a:rPr>
              <a:t/>
            </a:r>
            <a:br>
              <a:rPr lang="ru-RU" sz="4800" b="1" dirty="0">
                <a:solidFill>
                  <a:srgbClr val="7030A0"/>
                </a:solidFill>
                <a:latin typeface="Times New Roman" panose="02020603050405020304" pitchFamily="18" charset="0"/>
                <a:ea typeface="Times New Roman" panose="02020603050405020304" pitchFamily="18" charset="0"/>
              </a:rPr>
            </a:br>
            <a:endParaRPr lang="ru-RU" dirty="0">
              <a:solidFill>
                <a:srgbClr val="7030A0"/>
              </a:solidFill>
            </a:endParaRPr>
          </a:p>
        </p:txBody>
      </p:sp>
      <p:sp>
        <p:nvSpPr>
          <p:cNvPr id="3" name="Объект 2"/>
          <p:cNvSpPr>
            <a:spLocks noGrp="1"/>
          </p:cNvSpPr>
          <p:nvPr>
            <p:ph idx="1"/>
          </p:nvPr>
        </p:nvSpPr>
        <p:spPr/>
        <p:txBody>
          <a:bodyPr/>
          <a:lstStyle/>
          <a:p>
            <a:pPr marL="0" indent="0" algn="just">
              <a:spcAft>
                <a:spcPts val="0"/>
              </a:spcAft>
              <a:buNone/>
            </a:pPr>
            <a:r>
              <a:rPr lang="ru-RU" b="1" dirty="0" smtClean="0">
                <a:latin typeface="Times New Roman" panose="02020603050405020304" pitchFamily="18" charset="0"/>
                <a:ea typeface="Times New Roman" panose="02020603050405020304" pitchFamily="18" charset="0"/>
              </a:rPr>
              <a:t>Цель</a:t>
            </a:r>
            <a:r>
              <a:rPr lang="ru-RU" b="1" dirty="0">
                <a:latin typeface="Times New Roman" panose="02020603050405020304" pitchFamily="18" charset="0"/>
                <a:ea typeface="Times New Roman" panose="02020603050405020304" pitchFamily="18" charset="0"/>
              </a:rPr>
              <a:t>:</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учить</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составлять</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небольшой</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рассказ</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по</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картинкам,</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выделяя</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начало</a:t>
            </a:r>
            <a:r>
              <a:rPr lang="ru-RU" spc="-1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и</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конец</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действия</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и</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правильно</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называть</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их.</a:t>
            </a:r>
            <a:endParaRPr lang="ru-RU" sz="3200" dirty="0">
              <a:latin typeface="Times New Roman" panose="02020603050405020304" pitchFamily="18" charset="0"/>
              <a:ea typeface="Times New Roman" panose="02020603050405020304" pitchFamily="18" charset="0"/>
            </a:endParaRPr>
          </a:p>
          <a:p>
            <a:pPr marL="0" indent="0" algn="just">
              <a:spcAft>
                <a:spcPts val="0"/>
              </a:spcAft>
              <a:buNone/>
            </a:pPr>
            <a:r>
              <a:rPr lang="ru-RU" b="1" dirty="0">
                <a:latin typeface="Times New Roman" panose="02020603050405020304" pitchFamily="18" charset="0"/>
                <a:ea typeface="Times New Roman" panose="02020603050405020304" pitchFamily="18" charset="0"/>
              </a:rPr>
              <a:t>Ход</a:t>
            </a:r>
            <a:r>
              <a:rPr lang="ru-RU" b="1" spc="5" dirty="0">
                <a:latin typeface="Times New Roman" panose="02020603050405020304" pitchFamily="18" charset="0"/>
                <a:ea typeface="Times New Roman" panose="02020603050405020304" pitchFamily="18" charset="0"/>
              </a:rPr>
              <a:t> </a:t>
            </a:r>
            <a:r>
              <a:rPr lang="ru-RU" b="1" dirty="0">
                <a:latin typeface="Times New Roman" panose="02020603050405020304" pitchFamily="18" charset="0"/>
                <a:ea typeface="Times New Roman" panose="02020603050405020304" pitchFamily="18" charset="0"/>
              </a:rPr>
              <a:t>игры.</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Детям</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раздают</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по</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две</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картинки</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с</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изображением</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двух</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последовательных действий (мальчик спит и делает зарядку; девочка обедает</a:t>
            </a:r>
            <a:r>
              <a:rPr lang="ru-RU" spc="-33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и моет посуду; мама стирает и вешает белье и т. п</a:t>
            </a:r>
            <a:r>
              <a:rPr lang="ru-RU" dirty="0" smtClean="0">
                <a:latin typeface="Times New Roman" panose="02020603050405020304" pitchFamily="18" charset="0"/>
                <a:ea typeface="Times New Roman" panose="02020603050405020304" pitchFamily="18" charset="0"/>
              </a:rPr>
              <a:t>.)</a:t>
            </a:r>
          </a:p>
          <a:p>
            <a:pPr marL="0" indent="0" algn="just">
              <a:spcAft>
                <a:spcPts val="0"/>
              </a:spcAft>
              <a:buNone/>
            </a:pPr>
            <a:r>
              <a:rPr lang="ru-RU" dirty="0" smtClean="0">
                <a:latin typeface="Times New Roman" panose="02020603050405020304" pitchFamily="18" charset="0"/>
                <a:ea typeface="Times New Roman" panose="02020603050405020304" pitchFamily="18" charset="0"/>
              </a:rPr>
              <a:t>     Ребенок </a:t>
            </a:r>
            <a:r>
              <a:rPr lang="ru-RU" dirty="0">
                <a:latin typeface="Times New Roman" panose="02020603050405020304" pitchFamily="18" charset="0"/>
                <a:ea typeface="Times New Roman" panose="02020603050405020304" pitchFamily="18" charset="0"/>
              </a:rPr>
              <a:t>должен назвать</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действия персонажей и составить короткий рассказ, в котором должны быть</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четко</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видны</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начало</a:t>
            </a:r>
            <a:r>
              <a:rPr lang="ru-RU" spc="-1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и</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конец</a:t>
            </a:r>
            <a:r>
              <a:rPr lang="ru-RU" spc="-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действия.</a:t>
            </a:r>
            <a:endParaRPr lang="ru-RU" sz="3200" dirty="0">
              <a:latin typeface="Times New Roman" panose="02020603050405020304" pitchFamily="18" charset="0"/>
              <a:ea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52254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3"/>
          <a:stretch>
            <a:fillRect/>
          </a:stretch>
        </p:blipFill>
        <p:spPr>
          <a:xfrm>
            <a:off x="2011680" y="485628"/>
            <a:ext cx="7889966" cy="5609837"/>
          </a:xfrm>
          <a:prstGeom prst="rect">
            <a:avLst/>
          </a:prstGeom>
          <a:ln>
            <a:noFill/>
          </a:ln>
          <a:effectLst>
            <a:softEdge rad="112500"/>
          </a:effectLst>
        </p:spPr>
      </p:pic>
    </p:spTree>
    <p:extLst>
      <p:ext uri="{BB962C8B-B14F-4D97-AF65-F5344CB8AC3E}">
        <p14:creationId xmlns:p14="http://schemas.microsoft.com/office/powerpoint/2010/main" val="389615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12192000" cy="6883399"/>
          </a:xfrm>
          <a:prstGeom prst="rect">
            <a:avLst/>
          </a:prstGeom>
          <a:solidFill>
            <a:schemeClr val="accent1">
              <a:alpha val="44000"/>
            </a:schemeClr>
          </a:solidFill>
          <a:ln w="9525">
            <a:noFill/>
            <a:miter lim="800000"/>
            <a:headEnd/>
            <a:tailEnd/>
          </a:ln>
          <a:effectLst/>
        </p:spPr>
      </p:pic>
      <p:sp>
        <p:nvSpPr>
          <p:cNvPr id="2" name="Заголовок 1"/>
          <p:cNvSpPr>
            <a:spLocks noGrp="1"/>
          </p:cNvSpPr>
          <p:nvPr>
            <p:ph type="title"/>
          </p:nvPr>
        </p:nvSpPr>
        <p:spPr>
          <a:xfrm>
            <a:off x="838200" y="301883"/>
            <a:ext cx="10515600" cy="1683671"/>
          </a:xfrm>
        </p:spPr>
        <p:txBody>
          <a:bodyPr>
            <a:normAutofit/>
          </a:bodyPr>
          <a:lstStyle/>
          <a:p>
            <a:pPr algn="ctr"/>
            <a:r>
              <a:rPr lang="ru-RU" sz="2000" b="1" dirty="0" smtClean="0">
                <a:solidFill>
                  <a:srgbClr val="7030A0"/>
                </a:solidFill>
                <a:latin typeface="Arial" panose="020B0604020202020204" pitchFamily="34" charset="0"/>
                <a:cs typeface="Arial" panose="020B0604020202020204" pitchFamily="34" charset="0"/>
              </a:rPr>
              <a:t>Связная </a:t>
            </a:r>
            <a:r>
              <a:rPr lang="ru-RU" sz="2000" b="1" dirty="0">
                <a:solidFill>
                  <a:srgbClr val="7030A0"/>
                </a:solidFill>
                <a:latin typeface="Arial" panose="020B0604020202020204" pitchFamily="34" charset="0"/>
                <a:cs typeface="Arial" panose="020B0604020202020204" pitchFamily="34" charset="0"/>
              </a:rPr>
              <a:t>речь</a:t>
            </a:r>
            <a:r>
              <a:rPr lang="ru-RU" sz="2000" dirty="0">
                <a:solidFill>
                  <a:srgbClr val="7030A0"/>
                </a:solidFill>
                <a:latin typeface="Arial" panose="020B0604020202020204" pitchFamily="34" charset="0"/>
                <a:cs typeface="Arial" panose="020B0604020202020204" pitchFamily="34" charset="0"/>
              </a:rPr>
              <a:t> – это не просто последовательность слов и предложений,  это последовательность связанных друг с другом мыслей, которые выражены точными словами в правильно построенных предложениях.</a:t>
            </a:r>
            <a:br>
              <a:rPr lang="ru-RU" sz="2000" dirty="0">
                <a:solidFill>
                  <a:srgbClr val="7030A0"/>
                </a:solidFill>
                <a:latin typeface="Arial" panose="020B0604020202020204" pitchFamily="34" charset="0"/>
                <a:cs typeface="Arial" panose="020B0604020202020204" pitchFamily="34" charset="0"/>
              </a:rPr>
            </a:br>
            <a:endParaRPr lang="ru-RU" sz="2000" dirty="0">
              <a:solidFill>
                <a:srgbClr val="7030A0"/>
              </a:solidFill>
            </a:endParaRPr>
          </a:p>
        </p:txBody>
      </p:sp>
      <p:sp>
        <p:nvSpPr>
          <p:cNvPr id="3" name="Объект 2"/>
          <p:cNvSpPr>
            <a:spLocks noGrp="1"/>
          </p:cNvSpPr>
          <p:nvPr>
            <p:ph idx="1"/>
          </p:nvPr>
        </p:nvSpPr>
        <p:spPr>
          <a:xfrm>
            <a:off x="613955" y="1476103"/>
            <a:ext cx="10622280" cy="1854926"/>
          </a:xfrm>
        </p:spPr>
        <p:txBody>
          <a:bodyPr>
            <a:normAutofit/>
          </a:bodyPr>
          <a:lstStyle/>
          <a:p>
            <a:pPr marL="0" indent="0">
              <a:buNone/>
            </a:pPr>
            <a:r>
              <a:rPr lang="ru-RU" sz="1800" dirty="0" smtClean="0"/>
              <a:t>                                                 </a:t>
            </a:r>
          </a:p>
          <a:p>
            <a:pPr marL="0" indent="0">
              <a:buNone/>
            </a:pPr>
            <a:endParaRPr lang="ru-RU" sz="1800" dirty="0"/>
          </a:p>
          <a:p>
            <a:pPr marL="0" indent="0" algn="ctr">
              <a:buNone/>
            </a:pPr>
            <a:r>
              <a:rPr lang="ru-RU" sz="3600" dirty="0" smtClean="0">
                <a:solidFill>
                  <a:srgbClr val="FF0000"/>
                </a:solidFill>
              </a:rPr>
              <a:t>Картотека игр на развитие связной речи</a:t>
            </a:r>
            <a:endParaRPr lang="ru-RU" sz="3600" dirty="0">
              <a:solidFill>
                <a:srgbClr val="FF0000"/>
              </a:solidFill>
            </a:endParaRPr>
          </a:p>
        </p:txBody>
      </p:sp>
      <p:sp>
        <p:nvSpPr>
          <p:cNvPr id="5" name="Прямоугольник 4"/>
          <p:cNvSpPr/>
          <p:nvPr/>
        </p:nvSpPr>
        <p:spPr>
          <a:xfrm>
            <a:off x="3048000" y="2551837"/>
            <a:ext cx="6096000" cy="369332"/>
          </a:xfrm>
          <a:prstGeom prst="rect">
            <a:avLst/>
          </a:prstGeom>
        </p:spPr>
        <p:txBody>
          <a:bodyPr>
            <a:spAutoFit/>
          </a:bodyPr>
          <a:lstStyle/>
          <a:p>
            <a:r>
              <a:rPr lang="ru-RU" b="1" i="1" kern="0" dirty="0">
                <a:latin typeface="Times New Roman" panose="02020603050405020304" pitchFamily="18" charset="0"/>
                <a:ea typeface="Calibri" panose="020F0502020204030204" pitchFamily="34" charset="0"/>
              </a:rPr>
              <a:t> </a:t>
            </a:r>
            <a:endParaRPr lang="ru-RU" dirty="0"/>
          </a:p>
        </p:txBody>
      </p:sp>
      <p:pic>
        <p:nvPicPr>
          <p:cNvPr id="6" name="Рисунок 5"/>
          <p:cNvPicPr>
            <a:picLocks noChangeAspect="1"/>
          </p:cNvPicPr>
          <p:nvPr/>
        </p:nvPicPr>
        <p:blipFill>
          <a:blip r:embed="rId3"/>
          <a:stretch>
            <a:fillRect/>
          </a:stretch>
        </p:blipFill>
        <p:spPr>
          <a:xfrm>
            <a:off x="1838437" y="3252517"/>
            <a:ext cx="8724132" cy="3109229"/>
          </a:xfrm>
          <a:prstGeom prst="rect">
            <a:avLst/>
          </a:prstGeom>
        </p:spPr>
      </p:pic>
    </p:spTree>
    <p:extLst>
      <p:ext uri="{BB962C8B-B14F-4D97-AF65-F5344CB8AC3E}">
        <p14:creationId xmlns:p14="http://schemas.microsoft.com/office/powerpoint/2010/main" val="35891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12192000" cy="6883399"/>
          </a:xfrm>
          <a:prstGeom prst="rect">
            <a:avLst/>
          </a:prstGeom>
          <a:solidFill>
            <a:schemeClr val="accent1">
              <a:alpha val="44000"/>
            </a:schemeClr>
          </a:solidFill>
          <a:ln w="9525">
            <a:noFill/>
            <a:miter lim="800000"/>
            <a:headEnd/>
            <a:tailEnd/>
          </a:ln>
          <a:effectLst/>
        </p:spPr>
      </p:pic>
      <p:sp>
        <p:nvSpPr>
          <p:cNvPr id="2" name="Заголовок 1"/>
          <p:cNvSpPr>
            <a:spLocks noGrp="1"/>
          </p:cNvSpPr>
          <p:nvPr>
            <p:ph type="title"/>
          </p:nvPr>
        </p:nvSpPr>
        <p:spPr/>
        <p:txBody>
          <a:bodyPr>
            <a:normAutofit/>
          </a:bodyPr>
          <a:lstStyle/>
          <a:p>
            <a:pPr algn="ctr">
              <a:lnSpc>
                <a:spcPct val="107000"/>
              </a:lnSpc>
              <a:spcAft>
                <a:spcPts val="0"/>
              </a:spcAft>
            </a:pPr>
            <a:r>
              <a:rPr lang="ru-RU" sz="3600" b="1" dirty="0">
                <a:solidFill>
                  <a:srgbClr val="7030A0"/>
                </a:solidFill>
                <a:latin typeface="Arial" panose="020B0604020202020204" pitchFamily="34" charset="0"/>
                <a:ea typeface="Times New Roman" panose="02020603050405020304" pitchFamily="18" charset="0"/>
                <a:cs typeface="Arial" panose="020B0604020202020204" pitchFamily="34" charset="0"/>
              </a:rPr>
              <a:t>«</a:t>
            </a:r>
            <a:r>
              <a:rPr lang="ru-RU" sz="3600" b="1" dirty="0" err="1">
                <a:solidFill>
                  <a:srgbClr val="7030A0"/>
                </a:solidFill>
                <a:latin typeface="Arial" panose="020B0604020202020204" pitchFamily="34" charset="0"/>
                <a:ea typeface="Times New Roman" panose="02020603050405020304" pitchFamily="18" charset="0"/>
                <a:cs typeface="Arial" panose="020B0604020202020204" pitchFamily="34" charset="0"/>
              </a:rPr>
              <a:t>Почемучкины</a:t>
            </a:r>
            <a:r>
              <a:rPr lang="ru-RU" sz="3600" b="1" dirty="0">
                <a:solidFill>
                  <a:srgbClr val="7030A0"/>
                </a:solidFill>
                <a:latin typeface="Arial" panose="020B0604020202020204" pitchFamily="34" charset="0"/>
                <a:ea typeface="Times New Roman" panose="02020603050405020304" pitchFamily="18" charset="0"/>
                <a:cs typeface="Arial" panose="020B0604020202020204" pitchFamily="34" charset="0"/>
              </a:rPr>
              <a:t> вопросы»</a:t>
            </a:r>
            <a:r>
              <a:rPr lang="ru-RU" sz="3600" dirty="0">
                <a:solidFill>
                  <a:srgbClr val="7030A0"/>
                </a:solidFill>
                <a:latin typeface="Arial" panose="020B0604020202020204" pitchFamily="34" charset="0"/>
                <a:ea typeface="Calibri" panose="020F0502020204030204" pitchFamily="34" charset="0"/>
                <a:cs typeface="Arial" panose="020B0604020202020204" pitchFamily="34" charset="0"/>
              </a:rPr>
              <a:t/>
            </a:r>
            <a:br>
              <a:rPr lang="ru-RU" sz="3600" dirty="0">
                <a:solidFill>
                  <a:srgbClr val="7030A0"/>
                </a:solidFill>
                <a:latin typeface="Arial" panose="020B0604020202020204" pitchFamily="34" charset="0"/>
                <a:ea typeface="Calibri" panose="020F0502020204030204" pitchFamily="34" charset="0"/>
                <a:cs typeface="Arial" panose="020B0604020202020204" pitchFamily="34" charset="0"/>
              </a:rPr>
            </a:br>
            <a:endParaRPr lang="ru-RU" sz="3600"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580606"/>
            <a:ext cx="6385560" cy="5092746"/>
          </a:xfrm>
        </p:spPr>
        <p:txBody>
          <a:bodyPr>
            <a:normAutofit fontScale="77500" lnSpcReduction="20000"/>
          </a:bodyPr>
          <a:lstStyle/>
          <a:p>
            <a:pPr marL="0" indent="0">
              <a:buNone/>
            </a:pPr>
            <a:r>
              <a:rPr lang="ru-RU" b="1" dirty="0"/>
              <a:t>Цель:</a:t>
            </a:r>
            <a:r>
              <a:rPr lang="ru-RU" dirty="0"/>
              <a:t> развивать у детей связную речь, мышление.</a:t>
            </a:r>
          </a:p>
          <a:p>
            <a:pPr marL="0" indent="0">
              <a:buNone/>
            </a:pPr>
            <a:r>
              <a:rPr lang="ru-RU" b="1" dirty="0"/>
              <a:t>Ход игры</a:t>
            </a:r>
            <a:endParaRPr lang="ru-RU" dirty="0"/>
          </a:p>
          <a:p>
            <a:r>
              <a:rPr lang="ru-RU" dirty="0" smtClean="0"/>
              <a:t>Почему </a:t>
            </a:r>
            <a:r>
              <a:rPr lang="ru-RU" dirty="0"/>
              <a:t>птицы улетают на юг?</a:t>
            </a:r>
          </a:p>
          <a:p>
            <a:r>
              <a:rPr lang="ru-RU" dirty="0" smtClean="0"/>
              <a:t>Почему </a:t>
            </a:r>
            <a:r>
              <a:rPr lang="ru-RU" dirty="0"/>
              <a:t>наступает зима?</a:t>
            </a:r>
          </a:p>
          <a:p>
            <a:r>
              <a:rPr lang="ru-RU" dirty="0" smtClean="0"/>
              <a:t> </a:t>
            </a:r>
            <a:r>
              <a:rPr lang="ru-RU" dirty="0"/>
              <a:t>Почему ночью темно?</a:t>
            </a:r>
          </a:p>
          <a:p>
            <a:r>
              <a:rPr lang="ru-RU" dirty="0" smtClean="0"/>
              <a:t>Почему </a:t>
            </a:r>
            <a:r>
              <a:rPr lang="ru-RU" dirty="0"/>
              <a:t>зимой нельзя ку­паться в реке?</a:t>
            </a:r>
          </a:p>
          <a:p>
            <a:r>
              <a:rPr lang="ru-RU" dirty="0" smtClean="0"/>
              <a:t>Почему </a:t>
            </a:r>
            <a:r>
              <a:rPr lang="ru-RU" dirty="0"/>
              <a:t>летом жарко?</a:t>
            </a:r>
          </a:p>
          <a:p>
            <a:r>
              <a:rPr lang="ru-RU" dirty="0" smtClean="0"/>
              <a:t> </a:t>
            </a:r>
            <a:r>
              <a:rPr lang="ru-RU" dirty="0"/>
              <a:t>Почему медведь зимой спит?</a:t>
            </a:r>
          </a:p>
          <a:p>
            <a:r>
              <a:rPr lang="ru-RU" dirty="0" smtClean="0"/>
              <a:t>Почему </a:t>
            </a:r>
            <a:r>
              <a:rPr lang="ru-RU" dirty="0"/>
              <a:t>заяц зимой белый?</a:t>
            </a:r>
          </a:p>
          <a:p>
            <a:r>
              <a:rPr lang="ru-RU" dirty="0" smtClean="0"/>
              <a:t> </a:t>
            </a:r>
            <a:r>
              <a:rPr lang="ru-RU" dirty="0"/>
              <a:t>Почему дома нельзя играть с мячом?</a:t>
            </a:r>
          </a:p>
          <a:p>
            <a:r>
              <a:rPr lang="ru-RU" dirty="0" smtClean="0"/>
              <a:t>Почему </a:t>
            </a:r>
            <a:r>
              <a:rPr lang="ru-RU" dirty="0"/>
              <a:t>из трубы идет дым?</a:t>
            </a:r>
          </a:p>
          <a:p>
            <a:r>
              <a:rPr lang="ru-RU" dirty="0" smtClean="0"/>
              <a:t>Почему </a:t>
            </a:r>
            <a:r>
              <a:rPr lang="ru-RU" dirty="0"/>
              <a:t>в доме делают окна?</a:t>
            </a:r>
          </a:p>
          <a:p>
            <a:r>
              <a:rPr lang="ru-RU" dirty="0" smtClean="0"/>
              <a:t>Почему </a:t>
            </a:r>
            <a:r>
              <a:rPr lang="ru-RU" dirty="0"/>
              <a:t>листья на деревьях появляются весной?</a:t>
            </a:r>
          </a:p>
          <a:p>
            <a:endParaRPr lang="ru-RU" dirty="0">
              <a:solidFill>
                <a:schemeClr val="tx1">
                  <a:lumMod val="65000"/>
                  <a:lumOff val="35000"/>
                </a:schemeClr>
              </a:solidFill>
            </a:endParaRPr>
          </a:p>
        </p:txBody>
      </p:sp>
      <p:pic>
        <p:nvPicPr>
          <p:cNvPr id="8" name="Рисунок 7"/>
          <p:cNvPicPr>
            <a:picLocks noChangeAspect="1"/>
          </p:cNvPicPr>
          <p:nvPr/>
        </p:nvPicPr>
        <p:blipFill>
          <a:blip r:embed="rId3"/>
          <a:stretch>
            <a:fillRect/>
          </a:stretch>
        </p:blipFill>
        <p:spPr>
          <a:xfrm>
            <a:off x="7101152" y="1896222"/>
            <a:ext cx="3989213" cy="3090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7476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a:xfrm>
            <a:off x="838200" y="627017"/>
            <a:ext cx="10515600" cy="1063671"/>
          </a:xfrm>
        </p:spPr>
        <p:txBody>
          <a:bodyPr>
            <a:normAutofit fontScale="90000"/>
          </a:bodyPr>
          <a:lstStyle/>
          <a:p>
            <a:pPr algn="ctr"/>
            <a:r>
              <a:rPr lang="ru-RU" sz="3600" b="1" dirty="0">
                <a:solidFill>
                  <a:srgbClr val="7030A0"/>
                </a:solidFill>
                <a:latin typeface="Arial" panose="020B0604020202020204" pitchFamily="34" charset="0"/>
                <a:cs typeface="Arial" panose="020B0604020202020204" pitchFamily="34" charset="0"/>
              </a:rPr>
              <a:t>«Объясните, почему…»</a:t>
            </a:r>
            <a:r>
              <a:rPr lang="ru-RU" sz="3600" dirty="0">
                <a:solidFill>
                  <a:srgbClr val="7030A0"/>
                </a:solidFill>
                <a:latin typeface="Arial" panose="020B0604020202020204" pitchFamily="34" charset="0"/>
                <a:cs typeface="Arial" panose="020B0604020202020204" pitchFamily="34" charset="0"/>
              </a:rPr>
              <a:t/>
            </a:r>
            <a:br>
              <a:rPr lang="ru-RU" sz="3600" dirty="0">
                <a:solidFill>
                  <a:srgbClr val="7030A0"/>
                </a:solidFill>
                <a:latin typeface="Arial" panose="020B0604020202020204" pitchFamily="34" charset="0"/>
                <a:cs typeface="Arial" panose="020B0604020202020204" pitchFamily="34" charset="0"/>
              </a:rPr>
            </a:br>
            <a:endParaRPr lang="ru-RU" sz="3600"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254034"/>
            <a:ext cx="10983686" cy="4922929"/>
          </a:xfrm>
        </p:spPr>
        <p:txBody>
          <a:bodyPr>
            <a:normAutofit fontScale="70000" lnSpcReduction="20000"/>
          </a:bodyPr>
          <a:lstStyle/>
          <a:p>
            <a:pPr marL="0" indent="0">
              <a:buNone/>
            </a:pPr>
            <a:r>
              <a:rPr lang="ru-RU" b="1" dirty="0"/>
              <a:t>Цель:</a:t>
            </a:r>
            <a:r>
              <a:rPr lang="ru-RU" dirty="0"/>
              <a:t> научить правильно строить предложения с причинно-следственной связью, развитие логического мышления.</a:t>
            </a:r>
          </a:p>
          <a:p>
            <a:pPr marL="0" indent="0">
              <a:buNone/>
            </a:pPr>
            <a:r>
              <a:rPr lang="ru-RU" b="1" dirty="0"/>
              <a:t>Ход игры: </a:t>
            </a:r>
            <a:r>
              <a:rPr lang="ru-RU" dirty="0"/>
              <a:t>Ведущий объясняет, что дети должны будут закончить предложения, которые начнет говорить ведущий, используя слова «потому что». Можно подобрать несколько вариантов к одному началу предложения, главное, чтобы они все правильно отражали причину события, изложенного в первой части. За каждое правильно выполненное продолжение игроки получают фишку. </a:t>
            </a:r>
            <a:r>
              <a:rPr lang="ru-RU" dirty="0" smtClean="0"/>
              <a:t>Выигрывает </a:t>
            </a:r>
            <a:r>
              <a:rPr lang="ru-RU" dirty="0"/>
              <a:t>тот, </a:t>
            </a:r>
            <a:endParaRPr lang="ru-RU" dirty="0" smtClean="0"/>
          </a:p>
          <a:p>
            <a:pPr marL="0" indent="0">
              <a:buNone/>
            </a:pPr>
            <a:r>
              <a:rPr lang="ru-RU" dirty="0" smtClean="0"/>
              <a:t>кто соберёт больше фишек.</a:t>
            </a:r>
          </a:p>
          <a:p>
            <a:pPr marL="0" indent="0">
              <a:buNone/>
            </a:pPr>
            <a:r>
              <a:rPr lang="ru-RU" i="1" u="sng" dirty="0" smtClean="0"/>
              <a:t>Незаконченные </a:t>
            </a:r>
            <a:r>
              <a:rPr lang="ru-RU" i="1" u="sng" dirty="0"/>
              <a:t>предложения для игры:</a:t>
            </a:r>
          </a:p>
          <a:p>
            <a:r>
              <a:rPr lang="ru-RU" dirty="0"/>
              <a:t>Вова заболел… (простыл)</a:t>
            </a:r>
          </a:p>
          <a:p>
            <a:r>
              <a:rPr lang="ru-RU" dirty="0"/>
              <a:t>Мама взяла зонт… (идёт дождь)</a:t>
            </a:r>
          </a:p>
          <a:p>
            <a:r>
              <a:rPr lang="ru-RU" dirty="0"/>
              <a:t>Дети легли спать… (поздно)</a:t>
            </a:r>
          </a:p>
          <a:p>
            <a:r>
              <a:rPr lang="ru-RU" dirty="0"/>
              <a:t>Очень хочется пить… (жарко)</a:t>
            </a:r>
          </a:p>
          <a:p>
            <a:r>
              <a:rPr lang="ru-RU" dirty="0"/>
              <a:t>Лед на реке растаял… (тепло)</a:t>
            </a:r>
          </a:p>
          <a:p>
            <a:r>
              <a:rPr lang="ru-RU" dirty="0"/>
              <a:t>Деревья сильно закачались… (дует ветер)</a:t>
            </a:r>
          </a:p>
          <a:p>
            <a:r>
              <a:rPr lang="ru-RU" dirty="0"/>
              <a:t>Стало очень холодно… (пошёл снег)</a:t>
            </a:r>
          </a:p>
          <a:p>
            <a:endParaRPr lang="ru-RU" dirty="0"/>
          </a:p>
        </p:txBody>
      </p:sp>
      <p:pic>
        <p:nvPicPr>
          <p:cNvPr id="7" name="Рисунок 6"/>
          <p:cNvPicPr>
            <a:picLocks noChangeAspect="1"/>
          </p:cNvPicPr>
          <p:nvPr/>
        </p:nvPicPr>
        <p:blipFill>
          <a:blip r:embed="rId3"/>
          <a:stretch>
            <a:fillRect/>
          </a:stretch>
        </p:blipFill>
        <p:spPr>
          <a:xfrm flipH="1">
            <a:off x="7658275" y="2859713"/>
            <a:ext cx="3486784" cy="3664014"/>
          </a:xfrm>
          <a:prstGeom prst="rect">
            <a:avLst/>
          </a:prstGeom>
        </p:spPr>
      </p:pic>
    </p:spTree>
    <p:extLst>
      <p:ext uri="{BB962C8B-B14F-4D97-AF65-F5344CB8AC3E}">
        <p14:creationId xmlns:p14="http://schemas.microsoft.com/office/powerpoint/2010/main" val="203506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p:txBody>
          <a:bodyPr>
            <a:normAutofit/>
          </a:bodyPr>
          <a:lstStyle/>
          <a:p>
            <a:pPr algn="ctr"/>
            <a:r>
              <a:rPr lang="ru-RU" sz="3600" b="1" dirty="0">
                <a:solidFill>
                  <a:srgbClr val="7030A0"/>
                </a:solidFill>
                <a:latin typeface="Arial" panose="020B0604020202020204" pitchFamily="34" charset="0"/>
                <a:cs typeface="Arial" panose="020B0604020202020204" pitchFamily="34" charset="0"/>
              </a:rPr>
              <a:t>«Потому что…»</a:t>
            </a:r>
            <a:r>
              <a:rPr lang="ru-RU" sz="3600" dirty="0">
                <a:solidFill>
                  <a:srgbClr val="7030A0"/>
                </a:solidFill>
                <a:latin typeface="Arial" panose="020B0604020202020204" pitchFamily="34" charset="0"/>
                <a:cs typeface="Arial" panose="020B0604020202020204" pitchFamily="34" charset="0"/>
              </a:rPr>
              <a:t/>
            </a:r>
            <a:br>
              <a:rPr lang="ru-RU" sz="3600" dirty="0">
                <a:solidFill>
                  <a:srgbClr val="7030A0"/>
                </a:solidFill>
                <a:latin typeface="Arial" panose="020B0604020202020204" pitchFamily="34" charset="0"/>
                <a:cs typeface="Arial" panose="020B0604020202020204" pitchFamily="34" charset="0"/>
              </a:rPr>
            </a:br>
            <a:endParaRPr lang="ru-RU" sz="3600"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fontScale="92500" lnSpcReduction="10000"/>
          </a:bodyPr>
          <a:lstStyle/>
          <a:p>
            <a:pPr marL="0" indent="0">
              <a:buNone/>
            </a:pPr>
            <a:r>
              <a:rPr lang="ru-RU" b="1" dirty="0"/>
              <a:t>Цель:</a:t>
            </a:r>
            <a:r>
              <a:rPr lang="ru-RU" dirty="0"/>
              <a:t> развивать у детей связную речь, мышление.</a:t>
            </a:r>
          </a:p>
          <a:p>
            <a:pPr marL="0" indent="0">
              <a:buNone/>
            </a:pPr>
            <a:r>
              <a:rPr lang="ru-RU" b="1" dirty="0"/>
              <a:t>Ход игры</a:t>
            </a:r>
            <a:r>
              <a:rPr lang="ru-RU" dirty="0"/>
              <a:t>: Рассуждения и ответы на вопросы:</a:t>
            </a:r>
          </a:p>
          <a:p>
            <a:r>
              <a:rPr lang="ru-RU" dirty="0"/>
              <a:t>«Я мою руки потому, что…»</a:t>
            </a:r>
          </a:p>
          <a:p>
            <a:r>
              <a:rPr lang="ru-RU" dirty="0"/>
              <a:t>– Почему ты идёшь спать? и т. д. Объясни.</a:t>
            </a:r>
          </a:p>
          <a:p>
            <a:pPr marL="0" indent="0">
              <a:buNone/>
            </a:pPr>
            <a:r>
              <a:rPr lang="ru-RU" dirty="0"/>
              <a:t>Взрослый даёт задание ребёнку: «Я сейчас произнесу предложение, а ты ответишь на мой вопрос»</a:t>
            </a:r>
          </a:p>
          <a:p>
            <a:r>
              <a:rPr lang="ru-RU" dirty="0"/>
              <a:t>Собака идёт на кухню. Она выпивает молоко кошки. Кошка недовольна.</a:t>
            </a:r>
          </a:p>
          <a:p>
            <a:r>
              <a:rPr lang="ru-RU" dirty="0"/>
              <a:t>– Объясни, почему кошка недовольна? И т.д.</a:t>
            </a:r>
          </a:p>
          <a:p>
            <a:pPr marL="0" indent="0">
              <a:buNone/>
            </a:pPr>
            <a:r>
              <a:rPr lang="ru-RU" dirty="0"/>
              <a:t> </a:t>
            </a:r>
          </a:p>
          <a:p>
            <a:endParaRPr lang="ru-RU" dirty="0"/>
          </a:p>
        </p:txBody>
      </p:sp>
      <p:pic>
        <p:nvPicPr>
          <p:cNvPr id="5" name="Рисунок 4"/>
          <p:cNvPicPr>
            <a:picLocks noChangeAspect="1"/>
          </p:cNvPicPr>
          <p:nvPr/>
        </p:nvPicPr>
        <p:blipFill>
          <a:blip r:embed="rId3"/>
          <a:stretch>
            <a:fillRect/>
          </a:stretch>
        </p:blipFill>
        <p:spPr>
          <a:xfrm flipH="1">
            <a:off x="9694435" y="4206367"/>
            <a:ext cx="1659365" cy="2007258"/>
          </a:xfrm>
          <a:prstGeom prst="rect">
            <a:avLst/>
          </a:prstGeom>
        </p:spPr>
      </p:pic>
    </p:spTree>
    <p:extLst>
      <p:ext uri="{BB962C8B-B14F-4D97-AF65-F5344CB8AC3E}">
        <p14:creationId xmlns:p14="http://schemas.microsoft.com/office/powerpoint/2010/main" val="407571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57" y="-24981"/>
            <a:ext cx="12193057" cy="6882981"/>
          </a:xfrm>
          <a:prstGeom prst="rect">
            <a:avLst/>
          </a:prstGeom>
        </p:spPr>
      </p:pic>
      <p:sp>
        <p:nvSpPr>
          <p:cNvPr id="2" name="Заголовок 1"/>
          <p:cNvSpPr>
            <a:spLocks noGrp="1"/>
          </p:cNvSpPr>
          <p:nvPr>
            <p:ph type="title"/>
          </p:nvPr>
        </p:nvSpPr>
        <p:spPr/>
        <p:txBody>
          <a:bodyPr>
            <a:normAutofit fontScale="90000"/>
          </a:bodyPr>
          <a:lstStyle/>
          <a:p>
            <a:pPr algn="ctr"/>
            <a:r>
              <a:rPr lang="ru-RU" dirty="0"/>
              <a:t> </a:t>
            </a:r>
            <a:br>
              <a:rPr lang="ru-RU" dirty="0"/>
            </a:br>
            <a:r>
              <a:rPr lang="ru-RU" sz="4000" b="1" dirty="0">
                <a:solidFill>
                  <a:srgbClr val="7030A0"/>
                </a:solidFill>
                <a:latin typeface="Arial" panose="020B0604020202020204" pitchFamily="34" charset="0"/>
                <a:cs typeface="Arial" panose="020B0604020202020204" pitchFamily="34" charset="0"/>
              </a:rPr>
              <a:t>«Где начало рассказа?»</a:t>
            </a:r>
            <a:r>
              <a:rPr lang="ru-RU" sz="4000" dirty="0">
                <a:solidFill>
                  <a:srgbClr val="7030A0"/>
                </a:solidFill>
                <a:latin typeface="Arial" panose="020B0604020202020204" pitchFamily="34" charset="0"/>
                <a:cs typeface="Arial" panose="020B0604020202020204" pitchFamily="34" charset="0"/>
              </a:rPr>
              <a:t/>
            </a:r>
            <a:br>
              <a:rPr lang="ru-RU" sz="4000" dirty="0">
                <a:solidFill>
                  <a:srgbClr val="7030A0"/>
                </a:solidFill>
                <a:latin typeface="Arial" panose="020B0604020202020204" pitchFamily="34" charset="0"/>
                <a:cs typeface="Arial" panose="020B0604020202020204" pitchFamily="34" charset="0"/>
              </a:rPr>
            </a:br>
            <a:endParaRPr lang="ru-RU" sz="4000"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476103"/>
            <a:ext cx="6424749" cy="4700860"/>
          </a:xfrm>
        </p:spPr>
        <p:txBody>
          <a:bodyPr>
            <a:normAutofit fontScale="92500" lnSpcReduction="20000"/>
          </a:bodyPr>
          <a:lstStyle/>
          <a:p>
            <a:pPr marL="0" indent="0">
              <a:buNone/>
            </a:pPr>
            <a:r>
              <a:rPr lang="ru-RU" b="1" dirty="0"/>
              <a:t>Цель: </a:t>
            </a:r>
            <a:r>
              <a:rPr lang="ru-RU" dirty="0"/>
              <a:t>учить передавать правильную временную и логическую последовательность рассказа с помощью серийных картинок.</a:t>
            </a:r>
          </a:p>
          <a:p>
            <a:pPr marL="0" indent="0">
              <a:buNone/>
            </a:pPr>
            <a:r>
              <a:rPr lang="ru-RU" b="1" dirty="0"/>
              <a:t>Оборудование:</a:t>
            </a:r>
            <a:r>
              <a:rPr lang="ru-RU" dirty="0"/>
              <a:t> Серийные картинки</a:t>
            </a:r>
            <a:r>
              <a:rPr lang="ru-RU" dirty="0" smtClean="0"/>
              <a:t>.</a:t>
            </a:r>
            <a:endParaRPr lang="ru-RU" dirty="0"/>
          </a:p>
          <a:p>
            <a:pPr marL="0" indent="0">
              <a:buNone/>
            </a:pPr>
            <a:r>
              <a:rPr lang="ru-RU" b="1" dirty="0"/>
              <a:t>Ход игры</a:t>
            </a:r>
            <a:r>
              <a:rPr lang="ru-RU" b="1" dirty="0" smtClean="0"/>
              <a:t>:</a:t>
            </a:r>
            <a:endParaRPr lang="ru-RU" b="1" dirty="0"/>
          </a:p>
          <a:p>
            <a:pPr marL="0" indent="0">
              <a:buNone/>
            </a:pPr>
            <a:r>
              <a:rPr lang="ru-RU" dirty="0"/>
              <a:t>Ребенку предлагается составить рассказ, опираясь на картинки. Картинки служат своеобразным планом рассказа, позволяют точно передать сюжет, от начала до конца. </a:t>
            </a:r>
            <a:endParaRPr lang="ru-RU" dirty="0" smtClean="0"/>
          </a:p>
          <a:p>
            <a:pPr marL="0" indent="0">
              <a:buNone/>
            </a:pPr>
            <a:r>
              <a:rPr lang="ru-RU" dirty="0" smtClean="0"/>
              <a:t>По </a:t>
            </a:r>
            <a:r>
              <a:rPr lang="ru-RU" dirty="0"/>
              <a:t>каждой картинке ребёнок составляет одно предложение и вместе они соединяются в связный рассказ.</a:t>
            </a:r>
          </a:p>
          <a:p>
            <a:endParaRPr lang="ru-RU" dirty="0"/>
          </a:p>
          <a:p>
            <a:endParaRPr lang="ru-RU" dirty="0"/>
          </a:p>
          <a:p>
            <a:endParaRPr lang="ru-RU" dirty="0"/>
          </a:p>
        </p:txBody>
      </p:sp>
      <p:pic>
        <p:nvPicPr>
          <p:cNvPr id="10" name="Рисунок 9"/>
          <p:cNvPicPr>
            <a:picLocks noChangeAspect="1"/>
          </p:cNvPicPr>
          <p:nvPr/>
        </p:nvPicPr>
        <p:blipFill>
          <a:blip r:embed="rId3"/>
          <a:stretch>
            <a:fillRect/>
          </a:stretch>
        </p:blipFill>
        <p:spPr>
          <a:xfrm>
            <a:off x="7406640" y="2341924"/>
            <a:ext cx="4090851" cy="2969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5151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p:txBody>
          <a:bodyPr>
            <a:normAutofit fontScale="90000"/>
          </a:bodyPr>
          <a:lstStyle/>
          <a:p>
            <a:pPr algn="ctr"/>
            <a:r>
              <a:rPr lang="ru-RU" dirty="0"/>
              <a:t> </a:t>
            </a:r>
            <a:br>
              <a:rPr lang="ru-RU" dirty="0"/>
            </a:br>
            <a:r>
              <a:rPr lang="ru-RU" sz="4000" b="1" dirty="0">
                <a:solidFill>
                  <a:srgbClr val="7030A0"/>
                </a:solidFill>
                <a:latin typeface="Arial" panose="020B0604020202020204" pitchFamily="34" charset="0"/>
                <a:cs typeface="Arial" panose="020B0604020202020204" pitchFamily="34" charset="0"/>
              </a:rPr>
              <a:t>«Найди картинке место»</a:t>
            </a:r>
            <a:r>
              <a:rPr lang="ru-RU" sz="4000" dirty="0">
                <a:solidFill>
                  <a:srgbClr val="7030A0"/>
                </a:solidFill>
                <a:latin typeface="Arial" panose="020B0604020202020204" pitchFamily="34" charset="0"/>
                <a:cs typeface="Arial" panose="020B0604020202020204" pitchFamily="34" charset="0"/>
              </a:rPr>
              <a:t/>
            </a:r>
            <a:br>
              <a:rPr lang="ru-RU" sz="4000" dirty="0">
                <a:solidFill>
                  <a:srgbClr val="7030A0"/>
                </a:solidFill>
                <a:latin typeface="Arial" panose="020B0604020202020204" pitchFamily="34" charset="0"/>
                <a:cs typeface="Arial" panose="020B0604020202020204" pitchFamily="34" charset="0"/>
              </a:rPr>
            </a:br>
            <a:endParaRPr lang="ru-RU" sz="4000"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825625"/>
            <a:ext cx="7075786" cy="4351338"/>
          </a:xfrm>
        </p:spPr>
        <p:txBody>
          <a:bodyPr>
            <a:normAutofit lnSpcReduction="10000"/>
          </a:bodyPr>
          <a:lstStyle/>
          <a:p>
            <a:pPr marL="0" indent="0">
              <a:buNone/>
            </a:pPr>
            <a:r>
              <a:rPr lang="ru-RU" b="1" dirty="0"/>
              <a:t>Цель</a:t>
            </a:r>
            <a:r>
              <a:rPr lang="ru-RU" dirty="0"/>
              <a:t>: научить соблюдать последовательность хода действия.</a:t>
            </a:r>
          </a:p>
          <a:p>
            <a:pPr marL="0" indent="0">
              <a:buNone/>
            </a:pPr>
            <a:r>
              <a:rPr lang="ru-RU" b="1" dirty="0"/>
              <a:t>Оборудование: </a:t>
            </a:r>
            <a:r>
              <a:rPr lang="ru-RU" dirty="0"/>
              <a:t>Серийные картинки</a:t>
            </a:r>
            <a:r>
              <a:rPr lang="ru-RU" dirty="0" smtClean="0"/>
              <a:t>.</a:t>
            </a:r>
            <a:endParaRPr lang="ru-RU" dirty="0"/>
          </a:p>
          <a:p>
            <a:pPr marL="0" indent="0">
              <a:buNone/>
            </a:pPr>
            <a:r>
              <a:rPr lang="ru-RU" b="1" dirty="0"/>
              <a:t>Ход </a:t>
            </a:r>
            <a:r>
              <a:rPr lang="ru-RU" b="1" dirty="0" smtClean="0"/>
              <a:t>игры:</a:t>
            </a:r>
            <a:endParaRPr lang="ru-RU" b="1" dirty="0"/>
          </a:p>
          <a:p>
            <a:pPr marL="0" indent="0">
              <a:buNone/>
            </a:pPr>
            <a:r>
              <a:rPr lang="ru-RU" dirty="0" smtClean="0"/>
              <a:t>Перед </a:t>
            </a:r>
            <a:r>
              <a:rPr lang="ru-RU" dirty="0"/>
              <a:t>ребенком выкладывают серию картинок, но одну картинку не помещают в ряд, а дают ребёнку с тем, чтобы он нашёл ей нужное место. </a:t>
            </a:r>
            <a:endParaRPr lang="ru-RU" dirty="0" smtClean="0"/>
          </a:p>
          <a:p>
            <a:pPr marL="0" indent="0">
              <a:buNone/>
            </a:pPr>
            <a:r>
              <a:rPr lang="ru-RU" dirty="0" smtClean="0"/>
              <a:t>После </a:t>
            </a:r>
            <a:r>
              <a:rPr lang="ru-RU" dirty="0"/>
              <a:t>этого просят ребёнка составить рассказ по восстановленной серии картинок.</a:t>
            </a:r>
          </a:p>
          <a:p>
            <a:endParaRPr lang="ru-RU" dirty="0"/>
          </a:p>
        </p:txBody>
      </p:sp>
      <p:pic>
        <p:nvPicPr>
          <p:cNvPr id="5" name="Рисунок 4"/>
          <p:cNvPicPr>
            <a:picLocks noChangeAspect="1"/>
          </p:cNvPicPr>
          <p:nvPr/>
        </p:nvPicPr>
        <p:blipFill>
          <a:blip r:embed="rId3"/>
          <a:stretch>
            <a:fillRect/>
          </a:stretch>
        </p:blipFill>
        <p:spPr>
          <a:xfrm>
            <a:off x="8032008" y="1499434"/>
            <a:ext cx="3439358" cy="4677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575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12491"/>
            <a:ext cx="12193057" cy="6882981"/>
          </a:xfrm>
          <a:prstGeom prst="rect">
            <a:avLst/>
          </a:prstGeom>
        </p:spPr>
      </p:pic>
      <p:sp>
        <p:nvSpPr>
          <p:cNvPr id="2" name="Заголовок 1"/>
          <p:cNvSpPr>
            <a:spLocks noGrp="1"/>
          </p:cNvSpPr>
          <p:nvPr>
            <p:ph type="title"/>
          </p:nvPr>
        </p:nvSpPr>
        <p:spPr>
          <a:xfrm>
            <a:off x="838200" y="365125"/>
            <a:ext cx="10515600" cy="1346109"/>
          </a:xfrm>
        </p:spPr>
        <p:txBody>
          <a:bodyPr>
            <a:normAutofit/>
          </a:bodyPr>
          <a:lstStyle/>
          <a:p>
            <a:pPr algn="ctr">
              <a:lnSpc>
                <a:spcPct val="107000"/>
              </a:lnSpc>
              <a:spcAft>
                <a:spcPts val="750"/>
              </a:spcAft>
            </a:pPr>
            <a:r>
              <a:rPr lang="ru-RU" sz="3600" b="1" dirty="0">
                <a:solidFill>
                  <a:srgbClr val="7030A0"/>
                </a:solidFill>
                <a:latin typeface="Arial" panose="020B0604020202020204" pitchFamily="34" charset="0"/>
                <a:ea typeface="Times New Roman" panose="02020603050405020304" pitchFamily="18" charset="0"/>
                <a:cs typeface="Arial" panose="020B0604020202020204" pitchFamily="34" charset="0"/>
              </a:rPr>
              <a:t>«Исправь ошибку»</a:t>
            </a:r>
            <a:r>
              <a:rPr lang="ru-RU" sz="3600" dirty="0">
                <a:solidFill>
                  <a:srgbClr val="7030A0"/>
                </a:solidFill>
                <a:latin typeface="Arial" panose="020B0604020202020204" pitchFamily="34" charset="0"/>
                <a:ea typeface="Calibri" panose="020F0502020204030204" pitchFamily="34" charset="0"/>
                <a:cs typeface="Arial" panose="020B0604020202020204" pitchFamily="34" charset="0"/>
              </a:rPr>
              <a:t/>
            </a:r>
            <a:br>
              <a:rPr lang="ru-RU" sz="3600" dirty="0">
                <a:solidFill>
                  <a:srgbClr val="7030A0"/>
                </a:solidFill>
                <a:latin typeface="Arial" panose="020B0604020202020204" pitchFamily="34" charset="0"/>
                <a:ea typeface="Calibri" panose="020F0502020204030204" pitchFamily="34" charset="0"/>
                <a:cs typeface="Arial" panose="020B0604020202020204" pitchFamily="34" charset="0"/>
              </a:rPr>
            </a:br>
            <a:endParaRPr lang="ru-RU" sz="3600"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56435" y="1253330"/>
            <a:ext cx="6684892" cy="4990716"/>
          </a:xfrm>
        </p:spPr>
        <p:txBody>
          <a:bodyPr>
            <a:normAutofit fontScale="92500" lnSpcReduction="20000"/>
          </a:bodyPr>
          <a:lstStyle/>
          <a:p>
            <a:pPr marL="0" indent="0">
              <a:lnSpc>
                <a:spcPct val="107000"/>
              </a:lnSpc>
              <a:spcAft>
                <a:spcPts val="750"/>
              </a:spcAft>
              <a:buNone/>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Цель:</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научить устанавливать правильную последовательность действия.</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750"/>
              </a:spcAft>
              <a:buNone/>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Оборудование: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Серийные картинки.</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750"/>
              </a:spcAft>
              <a:buNone/>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Ход игры:</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750"/>
              </a:spcAft>
              <a:buNone/>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Перед ребёнком раскладывают серию картинок, но одна картинка лежит не на своем месте. </a:t>
            </a:r>
            <a:endParaRPr lang="ru-R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Aft>
                <a:spcPts val="750"/>
              </a:spcAft>
              <a:buNone/>
            </a:pPr>
            <a:r>
              <a:rPr lang="ru-R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Ребёнок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находит ошибку, кладёт картинку на нужное место, а затем составляет рассказ по всей серии картинок.</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p:cNvPicPr>
            <a:picLocks noChangeAspect="1"/>
          </p:cNvPicPr>
          <p:nvPr/>
        </p:nvPicPr>
        <p:blipFill>
          <a:blip r:embed="rId3"/>
          <a:stretch>
            <a:fillRect/>
          </a:stretch>
        </p:blipFill>
        <p:spPr>
          <a:xfrm>
            <a:off x="7476379" y="2196622"/>
            <a:ext cx="3742369" cy="3104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40083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654</Words>
  <Application>Microsoft Office PowerPoint</Application>
  <PresentationFormat>Широкоэкранный</PresentationFormat>
  <Paragraphs>159</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Calibri Light</vt:lpstr>
      <vt:lpstr>Times New Roman</vt:lpstr>
      <vt:lpstr>Wingdings</vt:lpstr>
      <vt:lpstr>Тема Office</vt:lpstr>
      <vt:lpstr>Игры и упражнения  на развитие  связной речи</vt:lpstr>
      <vt:lpstr> Развитие связной речи — одна из приоритетных задач речевого развития детей дошкольного возраста </vt:lpstr>
      <vt:lpstr>Связная речь – это не просто последовательность слов и предложений,  это последовательность связанных друг с другом мыслей, которые выражены точными словами в правильно построенных предложениях. </vt:lpstr>
      <vt:lpstr>«Почемучкины вопросы» </vt:lpstr>
      <vt:lpstr>«Объясните, почему…» </vt:lpstr>
      <vt:lpstr>«Потому что…» </vt:lpstr>
      <vt:lpstr>  «Где начало рассказа?» </vt:lpstr>
      <vt:lpstr>  «Найди картинке место» </vt:lpstr>
      <vt:lpstr>«Исправь ошибку» </vt:lpstr>
      <vt:lpstr>«Какая картинка не нужна?»</vt:lpstr>
      <vt:lpstr>«Чего на свете не бывает» </vt:lpstr>
      <vt:lpstr>«Пойми меня» </vt:lpstr>
      <vt:lpstr>«Распространи предложение» </vt:lpstr>
      <vt:lpstr>«Закончи предложение»</vt:lpstr>
      <vt:lpstr>«Составь предложение» </vt:lpstr>
      <vt:lpstr>Составь предложение по теме «Транспорт» </vt:lpstr>
      <vt:lpstr>Составь предложение по теме «Зима»  </vt:lpstr>
      <vt:lpstr>«Составь рассказ» </vt:lpstr>
      <vt:lpstr> «Правильно или нет?» </vt:lpstr>
      <vt:lpstr>  «Если бы...» </vt:lpstr>
      <vt:lpstr>«Что сначала, что потом». </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Игры и упражнения  на развитие  связной речи</dc:title>
  <dc:creator>Пользователь Windows</dc:creator>
  <cp:lastModifiedBy>Пользователь Windows</cp:lastModifiedBy>
  <cp:revision>15</cp:revision>
  <dcterms:created xsi:type="dcterms:W3CDTF">2024-11-19T11:44:35Z</dcterms:created>
  <dcterms:modified xsi:type="dcterms:W3CDTF">2024-11-22T08:33:12Z</dcterms:modified>
</cp:coreProperties>
</file>