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1" r:id="rId3"/>
    <p:sldId id="259" r:id="rId4"/>
    <p:sldId id="261" r:id="rId5"/>
    <p:sldId id="262" r:id="rId6"/>
    <p:sldId id="257" r:id="rId7"/>
    <p:sldId id="272" r:id="rId8"/>
    <p:sldId id="277" r:id="rId9"/>
    <p:sldId id="324" r:id="rId10"/>
    <p:sldId id="322" r:id="rId11"/>
    <p:sldId id="325" r:id="rId12"/>
    <p:sldId id="32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3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8E895-387B-4D25-A60C-D4D16A7D31C7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6F6B9-6AFE-49AE-8079-E5C5966AAE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2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10D060D-03ED-43F0-A4F5-D7D8E66D10AD}"/>
              </a:ext>
            </a:extLst>
          </p:cNvPr>
          <p:cNvSpPr/>
          <p:nvPr/>
        </p:nvSpPr>
        <p:spPr>
          <a:xfrm>
            <a:off x="21458" y="0"/>
            <a:ext cx="9144000" cy="10527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45C46C-1811-436F-B726-84AB8E80BFDB}"/>
              </a:ext>
            </a:extLst>
          </p:cNvPr>
          <p:cNvSpPr/>
          <p:nvPr/>
        </p:nvSpPr>
        <p:spPr>
          <a:xfrm>
            <a:off x="179796" y="415388"/>
            <a:ext cx="8892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«ГИМНАЗИЯ №1»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 «ДЕЛЬФИН»)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60C5994-DA7C-41EC-8999-C37F7B3213D8}"/>
              </a:ext>
            </a:extLst>
          </p:cNvPr>
          <p:cNvSpPr/>
          <p:nvPr/>
        </p:nvSpPr>
        <p:spPr>
          <a:xfrm>
            <a:off x="2123728" y="62579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370C6A8-8641-4246-AC1D-987389868002}"/>
              </a:ext>
            </a:extLst>
          </p:cNvPr>
          <p:cNvSpPr/>
          <p:nvPr/>
        </p:nvSpPr>
        <p:spPr>
          <a:xfrm>
            <a:off x="4409728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учитель-логопед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Федунь Кристина Егоровна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C7BE1EF-B30C-4D78-BBF2-07EECFBCC78A}"/>
              </a:ext>
            </a:extLst>
          </p:cNvPr>
          <p:cNvSpPr/>
          <p:nvPr/>
        </p:nvSpPr>
        <p:spPr>
          <a:xfrm>
            <a:off x="719572" y="2564904"/>
            <a:ext cx="7704856" cy="1323439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«Речевые трудности у детей старшего дошкольного возраста»</a:t>
            </a:r>
          </a:p>
        </p:txBody>
      </p:sp>
    </p:spTree>
    <p:extLst>
      <p:ext uri="{BB962C8B-B14F-4D97-AF65-F5344CB8AC3E}">
        <p14:creationId xmlns:p14="http://schemas.microsoft.com/office/powerpoint/2010/main" val="2021282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97230B-EE7C-4C9C-8E54-3E0A920B8AE2}"/>
              </a:ext>
            </a:extLst>
          </p:cNvPr>
          <p:cNvSpPr/>
          <p:nvPr/>
        </p:nvSpPr>
        <p:spPr>
          <a:xfrm>
            <a:off x="0" y="2724"/>
            <a:ext cx="9144000" cy="7293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3AC284-57AD-4214-BF72-D2B00261529C}"/>
              </a:ext>
            </a:extLst>
          </p:cNvPr>
          <p:cNvSpPr/>
          <p:nvPr/>
        </p:nvSpPr>
        <p:spPr>
          <a:xfrm>
            <a:off x="0" y="908882"/>
            <a:ext cx="9144000" cy="5949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0EC8812-BC31-4D29-B899-76216CEF5410}"/>
              </a:ext>
            </a:extLst>
          </p:cNvPr>
          <p:cNvSpPr/>
          <p:nvPr/>
        </p:nvSpPr>
        <p:spPr>
          <a:xfrm>
            <a:off x="144207" y="242248"/>
            <a:ext cx="4381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«НЕЗНАЙКИНЫ ОШИБКИ»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108FF2-2685-40CC-BBE6-30A09F274B88}"/>
              </a:ext>
            </a:extLst>
          </p:cNvPr>
          <p:cNvSpPr/>
          <p:nvPr/>
        </p:nvSpPr>
        <p:spPr>
          <a:xfrm>
            <a:off x="216309" y="1051897"/>
            <a:ext cx="423770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навыка согласования прилагательного с существительным.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взрослый сообщает, что Незнайка неправильно «подружил» слова и предлагает  исправить ошибки: например,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красная помидор, желтый солнце, пушистый лиса, нарядный платье, белая снег и т.д.</a:t>
            </a:r>
            <a:r>
              <a:rPr lang="ru-R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id="{C27E3DDD-A442-42D4-9AB3-EE45F14C32E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7692"/>
          <a:stretch/>
        </p:blipFill>
        <p:spPr bwMode="auto">
          <a:xfrm>
            <a:off x="1445341" y="4444180"/>
            <a:ext cx="1504329" cy="21715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F720BF-74CD-4B73-BF1B-898321256C57}"/>
              </a:ext>
            </a:extLst>
          </p:cNvPr>
          <p:cNvSpPr/>
          <p:nvPr/>
        </p:nvSpPr>
        <p:spPr>
          <a:xfrm>
            <a:off x="5830486" y="180693"/>
            <a:ext cx="2331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«СЛЕДОПЫТ»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45BFC1C-E0A3-42DD-A772-FE5F4836DE50}"/>
              </a:ext>
            </a:extLst>
          </p:cNvPr>
          <p:cNvCxnSpPr>
            <a:cxnSpLocks/>
          </p:cNvCxnSpPr>
          <p:nvPr/>
        </p:nvCxnSpPr>
        <p:spPr>
          <a:xfrm>
            <a:off x="4572000" y="65267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DCDBBA8-316A-4D78-BDA7-338CD3038E11}"/>
              </a:ext>
            </a:extLst>
          </p:cNvPr>
          <p:cNvSpPr/>
          <p:nvPr/>
        </p:nvSpPr>
        <p:spPr>
          <a:xfrm>
            <a:off x="4670321" y="1051897"/>
            <a:ext cx="447367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навыка употребления предлогов.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взрослый просит сказать, где находится какой-либо предмет. Например,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велосипед под деревом, мяч под стулом, книга на полке, тапки под кроватью, карандаши в пенале, машина в гараже, кот на стуле. 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4F9BB4B7-33E5-4995-8CCD-949BEF494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930" y="4625644"/>
            <a:ext cx="3077495" cy="20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7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97230B-EE7C-4C9C-8E54-3E0A920B8AE2}"/>
              </a:ext>
            </a:extLst>
          </p:cNvPr>
          <p:cNvSpPr/>
          <p:nvPr/>
        </p:nvSpPr>
        <p:spPr>
          <a:xfrm>
            <a:off x="0" y="4402"/>
            <a:ext cx="9144000" cy="7293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45BFC1C-E0A3-42DD-A772-FE5F4836DE50}"/>
              </a:ext>
            </a:extLst>
          </p:cNvPr>
          <p:cNvCxnSpPr>
            <a:cxnSpLocks/>
          </p:cNvCxnSpPr>
          <p:nvPr/>
        </p:nvCxnSpPr>
        <p:spPr>
          <a:xfrm>
            <a:off x="4572000" y="65267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CF59B0B-73F4-4059-91A0-8DE1ADE0E28F}"/>
              </a:ext>
            </a:extLst>
          </p:cNvPr>
          <p:cNvSpPr/>
          <p:nvPr/>
        </p:nvSpPr>
        <p:spPr>
          <a:xfrm>
            <a:off x="179512" y="172157"/>
            <a:ext cx="68592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И ИХ ДЕТЁНЫШИ»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8C2B7C7-9AFB-4D03-AC4D-FCB122720813}"/>
              </a:ext>
            </a:extLst>
          </p:cNvPr>
          <p:cNvSpPr/>
          <p:nvPr/>
        </p:nvSpPr>
        <p:spPr>
          <a:xfrm>
            <a:off x="5508104" y="172157"/>
            <a:ext cx="228145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«ОДИН-МНОГО»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AD3FB3-99CF-4BD0-85C5-BD622CDD91E4}"/>
              </a:ext>
            </a:extLst>
          </p:cNvPr>
          <p:cNvSpPr/>
          <p:nvPr/>
        </p:nvSpPr>
        <p:spPr>
          <a:xfrm>
            <a:off x="4596601" y="737297"/>
            <a:ext cx="45473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 правильно образовывать  существительные множественного числа  именительного и  родительного падежей.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 – много ножей  </a:t>
            </a:r>
          </a:p>
          <a:p>
            <a:pPr fontAlgn="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 – карандашей  </a:t>
            </a:r>
          </a:p>
          <a:p>
            <a:pPr fontAlgn="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чашка – чашек</a:t>
            </a:r>
          </a:p>
          <a:p>
            <a:pPr fontAlgn="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ложка – ложек</a:t>
            </a:r>
          </a:p>
          <a:p>
            <a:pPr fontAlgn="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– домов</a:t>
            </a:r>
          </a:p>
          <a:p>
            <a:pPr fontAlgn="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– деревьев</a:t>
            </a:r>
          </a:p>
          <a:p>
            <a:pPr fontAlgn="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перо - перьев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D054BE4-1E61-445B-A76C-A677A08B4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3" r="62513"/>
          <a:stretch/>
        </p:blipFill>
        <p:spPr>
          <a:xfrm>
            <a:off x="6084168" y="4653136"/>
            <a:ext cx="2235597" cy="172044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EB20FE-6CB0-42EF-B779-1DFE19522706}"/>
              </a:ext>
            </a:extLst>
          </p:cNvPr>
          <p:cNvSpPr/>
          <p:nvPr/>
        </p:nvSpPr>
        <p:spPr>
          <a:xfrm>
            <a:off x="35497" y="785016"/>
            <a:ext cx="4392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в речи детей названии детёнышей животных.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материал: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1. У тигра – … тигрёнок, у льва – львёнок, у слона – слонёнок, у оленя – оленёнок, у лося – лосёнок, у лисы – лисёнок.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2. У медведя – … медвежонок, у верблюда – верблюжонок, у зайца – зайчонок, у кролика – крольчонок, у белки – бельчонок.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3. У коровы – …телёнок, у лошади – жеребёнок, у свиньи – поросёнок, у овцы – ягнёнок, у курицы – цыплёнок, у собаки – щенок.</a:t>
            </a:r>
          </a:p>
        </p:txBody>
      </p:sp>
      <p:pic>
        <p:nvPicPr>
          <p:cNvPr id="17" name="Picture 6" descr="Picture background">
            <a:extLst>
              <a:ext uri="{FF2B5EF4-FFF2-40B4-BE49-F238E27FC236}">
                <a16:creationId xmlns:a16="http://schemas.microsoft.com/office/drawing/2014/main" id="{091D898C-A3CE-431D-8471-84418E5AE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0" t="14293" r="8065" b="4625"/>
          <a:stretch/>
        </p:blipFill>
        <p:spPr bwMode="auto">
          <a:xfrm>
            <a:off x="1236827" y="5117304"/>
            <a:ext cx="2399070" cy="14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720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35C632-5E85-4C86-AF4D-A96488C138E1}"/>
              </a:ext>
            </a:extLst>
          </p:cNvPr>
          <p:cNvSpPr/>
          <p:nvPr/>
        </p:nvSpPr>
        <p:spPr>
          <a:xfrm>
            <a:off x="1187624" y="1052736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если вы заметили, что у ребенка возникают проблемы с речью, не бойтесь обратиться за консультацией к специалистам (логопеду, психологу, невропатологу, психиатру). </a:t>
            </a: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B4D8A609-F391-4FDC-BECC-C58915B62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040"/>
            <a:ext cx="3690156" cy="263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7.pngwing.com/pngs/882/346/png-transparent-gauz-bryanskiy-kliniko-diagnosticheskiy-tsentr-exclamation-mark-information-interjection-attention-food-photography-heart.png">
            <a:extLst>
              <a:ext uri="{FF2B5EF4-FFF2-40B4-BE49-F238E27FC236}">
                <a16:creationId xmlns:a16="http://schemas.microsoft.com/office/drawing/2014/main" id="{48625C69-E0C1-406C-9A24-9B111B369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2" b="98958" l="10000" r="90000">
                        <a14:foregroundMark x1="41957" y1="16146" x2="57609" y2="28385"/>
                        <a14:foregroundMark x1="39783" y1="15104" x2="42391" y2="28385"/>
                        <a14:foregroundMark x1="48696" y1="29297" x2="43696" y2="14063"/>
                        <a14:foregroundMark x1="64022" y1="18750" x2="38587" y2="17188"/>
                        <a14:foregroundMark x1="49130" y1="92318" x2="47065" y2="84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6430"/>
            <a:ext cx="2450897" cy="204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62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виток: горизонтальный 7">
            <a:extLst>
              <a:ext uri="{FF2B5EF4-FFF2-40B4-BE49-F238E27FC236}">
                <a16:creationId xmlns:a16="http://schemas.microsoft.com/office/drawing/2014/main" id="{2C026F70-B569-4252-AB0D-C4298B0705AB}"/>
              </a:ext>
            </a:extLst>
          </p:cNvPr>
          <p:cNvSpPr/>
          <p:nvPr/>
        </p:nvSpPr>
        <p:spPr>
          <a:xfrm>
            <a:off x="179513" y="188640"/>
            <a:ext cx="8784976" cy="136815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206DED-90BD-4198-851A-D4414FE69775}"/>
              </a:ext>
            </a:extLst>
          </p:cNvPr>
          <p:cNvSpPr txBox="1"/>
          <p:nvPr/>
        </p:nvSpPr>
        <p:spPr>
          <a:xfrm>
            <a:off x="449905" y="1659520"/>
            <a:ext cx="7988101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ребёнку шесть лет, впереди последний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предшкольный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год. 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Многие родители считают основой дальнейшего успешного обучения в школе умение читать и писать. Но мало кто обращает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развитие речи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дошкольника.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Например, попросите ребёнка рассказать об увиденном или поделиться впечатлениями — и зачастую оказывается, что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 трудом подбирает нужные слова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в речи слова - «паразиты». 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Образная, богатая синонимами, дополнениями и описаниями речь у детей –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 очень редкое.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23C3E3-1839-49CE-A671-47A234F2E020}"/>
              </a:ext>
            </a:extLst>
          </p:cNvPr>
          <p:cNvSpPr/>
          <p:nvPr/>
        </p:nvSpPr>
        <p:spPr>
          <a:xfrm>
            <a:off x="449905" y="40466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мы решили обратить ваше внимание и привлечь к проблеме развития речи ребенка?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iqsclub.com/upload/iblock/d89/d89268843690f124ec2b27557a6d9aa4.png">
            <a:extLst>
              <a:ext uri="{FF2B5EF4-FFF2-40B4-BE49-F238E27FC236}">
                <a16:creationId xmlns:a16="http://schemas.microsoft.com/office/drawing/2014/main" id="{EAFF188B-D8DF-4712-9828-F07182D06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59743"/>
            <a:ext cx="2498256" cy="249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36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E748DFFC-61E2-4570-9698-280BC449BEA0}"/>
              </a:ext>
            </a:extLst>
          </p:cNvPr>
          <p:cNvSpPr/>
          <p:nvPr/>
        </p:nvSpPr>
        <p:spPr>
          <a:xfrm>
            <a:off x="467544" y="349660"/>
            <a:ext cx="8208912" cy="136815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9807"/>
            <a:ext cx="842493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Какой должна быть речь ребенка к моменту поступления в школу? </a:t>
            </a:r>
            <a:endParaRPr lang="ru-RU" sz="2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060848"/>
            <a:ext cx="6760840" cy="3816424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должна быть: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Понятной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Осмысленной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Богатой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4D5B579-F2DF-4AEF-9FA0-BDBE32EC0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79" y="2348880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5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A79BE7EE-F9FE-414F-98C6-9509F68E3A3C}"/>
              </a:ext>
            </a:extLst>
          </p:cNvPr>
          <p:cNvSpPr/>
          <p:nvPr/>
        </p:nvSpPr>
        <p:spPr>
          <a:xfrm>
            <a:off x="359532" y="0"/>
            <a:ext cx="8388932" cy="136815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11" y="197768"/>
            <a:ext cx="8712968" cy="1143000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речи детей существуют следующие трудности:</a:t>
            </a:r>
            <a:endParaRPr lang="ru-RU" sz="1600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5516" y="1475656"/>
            <a:ext cx="8640960" cy="518457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Односложная речь,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состоящая из простых предложений.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грамматически правильно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распространенное предложение.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словарный запас.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слов – «паразитов».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Бедная диалогическая речь: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грамотно и доступно сформулировать вопрос, построить краткий или развернутый ответ..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развития связной речи.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построить сюжетный или описательный рассказ на предложенную тему, пересказать текст. (А к школе это умение приобрести просто необходимо). Не могут логически объяснять.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не выразительна.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умеют использовать интонации (выразительность), где-то произнести с выразительной интонацией, где-то с грустью или восторгом, где то в быстром темпе или медленном, выделять главные слова.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Плохая дикция,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связанная с нарушением произношения или недостаточной автоматизацией поставленных звуков.</a:t>
            </a:r>
          </a:p>
        </p:txBody>
      </p:sp>
    </p:spTree>
    <p:extLst>
      <p:ext uri="{BB962C8B-B14F-4D97-AF65-F5344CB8AC3E}">
        <p14:creationId xmlns:p14="http://schemas.microsoft.com/office/powerpoint/2010/main" val="126392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A076EAE6-DD73-4C01-B347-8620B4D60C0F}"/>
              </a:ext>
            </a:extLst>
          </p:cNvPr>
          <p:cNvSpPr/>
          <p:nvPr/>
        </p:nvSpPr>
        <p:spPr>
          <a:xfrm>
            <a:off x="808205" y="116632"/>
            <a:ext cx="7706610" cy="136815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290" y="476672"/>
            <a:ext cx="835292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</a:t>
            </a:r>
            <a:endParaRPr lang="ru-RU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8136904" cy="46805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Разговаривая с ребенком, постоянно обращайте внимание на собственную речь: она должна быть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четкой и внятной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Разговаривайте всегда спокойным тоном. Не забывайте, что ребенок в первую очередь учится говорить у вас, поэтому следите за своей речью, за её правильностью.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BD205724-D279-4A4E-AD7C-21C46C8AF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16424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08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7110" y="275640"/>
            <a:ext cx="847315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Чтение ребенку.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на ночь играет важную роль в развитии речи ребенка, он усваивает новые слова, обороты, развивает слух Читайте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осознанно, медленно, с выражением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время от времени спрашивайте, понимает ли ребёнок то или иное слово.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Рассматривайте и обсуждайте иллюстрации в книгах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бойтесь использовать незнакомые слова и термины при описании.</a:t>
            </a:r>
          </a:p>
          <a:p>
            <a:pPr algn="just"/>
            <a:endParaRPr lang="ru-RU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10" y="3265134"/>
            <a:ext cx="56330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Поощряйте ребёнка заучивать наизусть стихотворения.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Подбирайте разные произведения: смешные, образные, сюжетные.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7110" y="5445224"/>
            <a:ext cx="84731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Обсуждайте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увиденное после посещения детских спектаклей, музеев и других культурных мероприятий.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Интересуйтесь мнением ребенка и высказывайте своё.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1095DE66-B662-42DC-A947-4288400AD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2132856"/>
            <a:ext cx="285293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89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0E38B2-736B-40D6-A3F4-F7DDBE5C7252}"/>
              </a:ext>
            </a:extLst>
          </p:cNvPr>
          <p:cNvSpPr/>
          <p:nvPr/>
        </p:nvSpPr>
        <p:spPr>
          <a:xfrm>
            <a:off x="125760" y="188640"/>
            <a:ext cx="9018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Развитие словарного запаса. Многие словесные игры чрезвычайно просты и не требуют более 10-15 минут родительского времени. 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73FDE5-9C64-48DD-96A0-A9F225B7AC80}"/>
              </a:ext>
            </a:extLst>
          </p:cNvPr>
          <p:cNvSpPr/>
          <p:nvPr/>
        </p:nvSpPr>
        <p:spPr>
          <a:xfrm>
            <a:off x="226062" y="1268760"/>
            <a:ext cx="8144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9C9C6E5-5967-44E7-A033-46DAD806A8A9}"/>
              </a:ext>
            </a:extLst>
          </p:cNvPr>
          <p:cNvGrpSpPr/>
          <p:nvPr/>
        </p:nvGrpSpPr>
        <p:grpSpPr>
          <a:xfrm>
            <a:off x="196582" y="1543136"/>
            <a:ext cx="8521585" cy="1450800"/>
            <a:chOff x="0" y="0"/>
            <a:chExt cx="8521585" cy="1450800"/>
          </a:xfrm>
          <a:solidFill>
            <a:schemeClr val="bg1"/>
          </a:solidFill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12CC6157-06E3-4969-B67F-B4A48B041496}"/>
                </a:ext>
              </a:extLst>
            </p:cNvPr>
            <p:cNvSpPr/>
            <p:nvPr/>
          </p:nvSpPr>
          <p:spPr>
            <a:xfrm>
              <a:off x="0" y="0"/>
              <a:ext cx="8521585" cy="1450800"/>
            </a:xfrm>
            <a:prstGeom prst="round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: скругленные углы 4">
              <a:extLst>
                <a:ext uri="{FF2B5EF4-FFF2-40B4-BE49-F238E27FC236}">
                  <a16:creationId xmlns:a16="http://schemas.microsoft.com/office/drawing/2014/main" id="{A4DA88F7-85D7-4B12-887A-5625BD80F892}"/>
                </a:ext>
              </a:extLst>
            </p:cNvPr>
            <p:cNvSpPr txBox="1"/>
            <p:nvPr/>
          </p:nvSpPr>
          <p:spPr>
            <a:xfrm>
              <a:off x="144981" y="1171850"/>
              <a:ext cx="8160392" cy="6092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r>
                <a:rPr lang="ru-RU" sz="20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Упражнение «Что я загадал?»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Взрослый перечисляет признаки, свойства предмета, возможные действия с ним «Круглый оранжевый фрукт, из него можно сделать сок». Затем меняются ролями.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называет другой цвет и возвращает мяч взрослому. </a:t>
              </a:r>
              <a:r>
                <a:rPr lang="ru-RU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Например, «зелёный» - говорит взрослый (делает маленькую паузу, давая детям возможность вспомнить предметы зелёного цвета) и бросает мяч. «Лист» -</a:t>
              </a:r>
              <a:endPara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2F27319-E816-4A55-A828-20589B70012B}"/>
              </a:ext>
            </a:extLst>
          </p:cNvPr>
          <p:cNvGrpSpPr/>
          <p:nvPr/>
        </p:nvGrpSpPr>
        <p:grpSpPr>
          <a:xfrm>
            <a:off x="196581" y="3311333"/>
            <a:ext cx="8521585" cy="1450800"/>
            <a:chOff x="0" y="0"/>
            <a:chExt cx="8521585" cy="1450800"/>
          </a:xfrm>
          <a:solidFill>
            <a:schemeClr val="bg1"/>
          </a:solidFill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43D6CD0-9F0F-4D93-8BC6-7B9C0DA5C643}"/>
                </a:ext>
              </a:extLst>
            </p:cNvPr>
            <p:cNvSpPr/>
            <p:nvPr/>
          </p:nvSpPr>
          <p:spPr>
            <a:xfrm>
              <a:off x="0" y="0"/>
              <a:ext cx="8521585" cy="1450800"/>
            </a:xfrm>
            <a:prstGeom prst="round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: скругленные углы 4">
              <a:extLst>
                <a:ext uri="{FF2B5EF4-FFF2-40B4-BE49-F238E27FC236}">
                  <a16:creationId xmlns:a16="http://schemas.microsoft.com/office/drawing/2014/main" id="{3F0731BC-AEF0-42FD-B387-AC1609755486}"/>
                </a:ext>
              </a:extLst>
            </p:cNvPr>
            <p:cNvSpPr txBox="1"/>
            <p:nvPr/>
          </p:nvSpPr>
          <p:spPr>
            <a:xfrm>
              <a:off x="70822" y="70822"/>
              <a:ext cx="8379941" cy="130915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Упражнение «Скажи «наоборот»»</a:t>
              </a:r>
              <a:endParaRPr lang="ru-RU" sz="20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Взрослый называет слово, а ребёнок — противоположное ему по значению: толстый — тонкий, сильный — слабый, холодный – горячий, война — мир и т. д.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CBD70EC-F3BF-49D8-8653-698C51EFE020}"/>
              </a:ext>
            </a:extLst>
          </p:cNvPr>
          <p:cNvGrpSpPr/>
          <p:nvPr/>
        </p:nvGrpSpPr>
        <p:grpSpPr>
          <a:xfrm>
            <a:off x="125760" y="5156194"/>
            <a:ext cx="8521585" cy="1450800"/>
            <a:chOff x="0" y="0"/>
            <a:chExt cx="8521585" cy="1450800"/>
          </a:xfrm>
          <a:solidFill>
            <a:schemeClr val="bg1"/>
          </a:solidFill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05D3BA6C-BE5B-43DA-BA07-7792591FA833}"/>
                </a:ext>
              </a:extLst>
            </p:cNvPr>
            <p:cNvSpPr/>
            <p:nvPr/>
          </p:nvSpPr>
          <p:spPr>
            <a:xfrm>
              <a:off x="0" y="0"/>
              <a:ext cx="8521585" cy="1450800"/>
            </a:xfrm>
            <a:prstGeom prst="round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: скругленные углы 4">
              <a:extLst>
                <a:ext uri="{FF2B5EF4-FFF2-40B4-BE49-F238E27FC236}">
                  <a16:creationId xmlns:a16="http://schemas.microsoft.com/office/drawing/2014/main" id="{BB7036D4-68D4-42DA-83D1-76E93AADD373}"/>
                </a:ext>
              </a:extLst>
            </p:cNvPr>
            <p:cNvSpPr txBox="1"/>
            <p:nvPr/>
          </p:nvSpPr>
          <p:spPr>
            <a:xfrm>
              <a:off x="70822" y="70822"/>
              <a:ext cx="8379941" cy="130915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Упражнение «Продолжи цепочку»</a:t>
              </a:r>
              <a:endParaRPr lang="ru-RU" sz="2000" kern="12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Взрослый называет одно — два слова, а ребёнок должен подобрать как можно больше близких по значению слов: пища- еда - корм -продукты; жилище - дом - квартира -здание.</a:t>
              </a:r>
              <a:endParaRPr lang="ru-RU" sz="2000" kern="1200" dirty="0"/>
            </a:p>
          </p:txBody>
        </p:sp>
      </p:grp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59794348-AFC7-4926-A918-B749CCECD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8" b="20192"/>
          <a:stretch/>
        </p:blipFill>
        <p:spPr bwMode="auto">
          <a:xfrm>
            <a:off x="7558644" y="1225739"/>
            <a:ext cx="1372439" cy="84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1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F768582-1D2E-4BE4-8105-8204865339DD}"/>
              </a:ext>
            </a:extLst>
          </p:cNvPr>
          <p:cNvGrpSpPr/>
          <p:nvPr/>
        </p:nvGrpSpPr>
        <p:grpSpPr>
          <a:xfrm>
            <a:off x="107505" y="188640"/>
            <a:ext cx="8725288" cy="1377606"/>
            <a:chOff x="0" y="0"/>
            <a:chExt cx="8521585" cy="1450800"/>
          </a:xfrm>
          <a:solidFill>
            <a:schemeClr val="bg1"/>
          </a:solidFill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F087A819-8E2F-401B-862C-A26F8526C95A}"/>
                </a:ext>
              </a:extLst>
            </p:cNvPr>
            <p:cNvSpPr/>
            <p:nvPr/>
          </p:nvSpPr>
          <p:spPr>
            <a:xfrm>
              <a:off x="0" y="0"/>
              <a:ext cx="8521585" cy="1450800"/>
            </a:xfrm>
            <a:prstGeom prst="round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7AD3F7DA-ECE9-4C4C-89FE-C5F850EB6B5C}"/>
                </a:ext>
              </a:extLst>
            </p:cNvPr>
            <p:cNvSpPr txBox="1"/>
            <p:nvPr/>
          </p:nvSpPr>
          <p:spPr>
            <a:xfrm>
              <a:off x="70822" y="70822"/>
              <a:ext cx="8379941" cy="130915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endParaRPr lang="ru-RU" sz="20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60FE8F-C1E9-4DA8-A017-9535F805EB2B}"/>
              </a:ext>
            </a:extLst>
          </p:cNvPr>
          <p:cNvSpPr/>
          <p:nvPr/>
        </p:nvSpPr>
        <p:spPr>
          <a:xfrm>
            <a:off x="611560" y="4437112"/>
            <a:ext cx="7020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словарного запаса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важна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овладении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грамотным письмом,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для применения многих грамматических правил необходимо уметь быстро и главное — правильно подобрать проверочное слово. А это возможно при достаточном словаре, при правильном понимании значения каждого слова и его смыслового родства с другими.</a:t>
            </a:r>
          </a:p>
        </p:txBody>
      </p:sp>
      <p:pic>
        <p:nvPicPr>
          <p:cNvPr id="10" name="Picture 2" descr="https://w7.pngwing.com/pngs/882/346/png-transparent-gauz-bryanskiy-kliniko-diagnosticheskiy-tsentr-exclamation-mark-information-interjection-attention-food-photography-heart.png">
            <a:extLst>
              <a:ext uri="{FF2B5EF4-FFF2-40B4-BE49-F238E27FC236}">
                <a16:creationId xmlns:a16="http://schemas.microsoft.com/office/drawing/2014/main" id="{FA100E26-194D-45CB-831A-DD4ED2E2F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2" b="98958" l="10000" r="90000">
                        <a14:foregroundMark x1="41957" y1="16146" x2="57609" y2="28385"/>
                        <a14:foregroundMark x1="39783" y1="15104" x2="42391" y2="28385"/>
                        <a14:foregroundMark x1="48696" y1="29297" x2="43696" y2="14063"/>
                        <a14:foregroundMark x1="64022" y1="18750" x2="38587" y2="17188"/>
                        <a14:foregroundMark x1="49130" y1="92318" x2="47065" y2="84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65104"/>
            <a:ext cx="2450897" cy="204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A52B7B2-3BFA-4F70-8D7B-FD653CA0D844}"/>
              </a:ext>
            </a:extLst>
          </p:cNvPr>
          <p:cNvSpPr/>
          <p:nvPr/>
        </p:nvSpPr>
        <p:spPr>
          <a:xfrm>
            <a:off x="383722" y="365917"/>
            <a:ext cx="8449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«Я знаю пять…» с мячом.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подбрасывая или ударяя мячом об пол, произносит: «Я знаю пять имен мальчиков: Саша, Витя, Коля, Андрей, Володя». 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предлагать разные виды заданий: я знаю пять деревьев</a:t>
            </a:r>
            <a:r>
              <a:rPr lang="en-US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</a:t>
            </a:r>
            <a:r>
              <a:rPr lang="en-US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 и т.п.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DF8B52E-6A83-4CEE-B783-9714F514F79F}"/>
              </a:ext>
            </a:extLst>
          </p:cNvPr>
          <p:cNvGrpSpPr/>
          <p:nvPr/>
        </p:nvGrpSpPr>
        <p:grpSpPr>
          <a:xfrm>
            <a:off x="107504" y="1844824"/>
            <a:ext cx="8928991" cy="1940460"/>
            <a:chOff x="0" y="0"/>
            <a:chExt cx="8521585" cy="1450800"/>
          </a:xfrm>
          <a:solidFill>
            <a:schemeClr val="bg1"/>
          </a:solidFill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74226D53-DD46-4171-BFEC-D66430B6CCC3}"/>
                </a:ext>
              </a:extLst>
            </p:cNvPr>
            <p:cNvSpPr/>
            <p:nvPr/>
          </p:nvSpPr>
          <p:spPr>
            <a:xfrm>
              <a:off x="0" y="0"/>
              <a:ext cx="8521585" cy="1450800"/>
            </a:xfrm>
            <a:prstGeom prst="round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: скругленные углы 4">
              <a:extLst>
                <a:ext uri="{FF2B5EF4-FFF2-40B4-BE49-F238E27FC236}">
                  <a16:creationId xmlns:a16="http://schemas.microsoft.com/office/drawing/2014/main" id="{B7DB7661-3A60-448B-9D8C-472D647193A2}"/>
                </a:ext>
              </a:extLst>
            </p:cNvPr>
            <p:cNvSpPr txBox="1"/>
            <p:nvPr/>
          </p:nvSpPr>
          <p:spPr>
            <a:xfrm>
              <a:off x="70822" y="70822"/>
              <a:ext cx="8379941" cy="130915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endParaRPr lang="ru-RU" sz="20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75FA091-445B-45AB-8E07-01BE581A5235}"/>
              </a:ext>
            </a:extLst>
          </p:cNvPr>
          <p:cNvSpPr/>
          <p:nvPr/>
        </p:nvSpPr>
        <p:spPr>
          <a:xfrm>
            <a:off x="180020" y="1844824"/>
            <a:ext cx="86527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«Отвечай быстро» с мячом.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называет цвет и бросает мяч ребенку. Ребенок должен назвать предмет данного цвета, после называет другой цвет и возвращает мяч взрослому.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«зелёный» - говорит взрослый (делает маленькую паузу, давая детям возможность вспомнить предметы зелёного цвета) и бросает мяч. «Лист» - отвечает ребенок и, сказав «голубой», бросает мяч другому ребенку или взрослому.</a:t>
            </a:r>
          </a:p>
        </p:txBody>
      </p:sp>
      <p:pic>
        <p:nvPicPr>
          <p:cNvPr id="16" name="Picture 8" descr="https://1.bp.blogspot.com/-Qbe4ylG53Hc/X4nW9UbrBlI/AAAAAAAA-AA/HEYc1XqWy2cU0NaLkDZs-rGAat6KD-vmACLcBGAsYHQ/s1000/%25D0%25BC%25D1%258F%25D1%2587%25D0%25B8_%2BDoV%2B%25286%2529.png">
            <a:extLst>
              <a:ext uri="{FF2B5EF4-FFF2-40B4-BE49-F238E27FC236}">
                <a16:creationId xmlns:a16="http://schemas.microsoft.com/office/drawing/2014/main" id="{3DD2B76B-2B2A-4187-97F0-EE7346715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68" y="1844824"/>
            <a:ext cx="707827" cy="70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23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AA1BA1B-9488-4B78-A4F9-C00352E06860}"/>
              </a:ext>
            </a:extLst>
          </p:cNvPr>
          <p:cNvSpPr/>
          <p:nvPr/>
        </p:nvSpPr>
        <p:spPr>
          <a:xfrm>
            <a:off x="125760" y="188640"/>
            <a:ext cx="9018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Развитие грамматического строя речи для построения грамматически верной фразы.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7B4CD3-554E-4654-AF0C-DB56D2479F20}"/>
              </a:ext>
            </a:extLst>
          </p:cNvPr>
          <p:cNvSpPr/>
          <p:nvPr/>
        </p:nvSpPr>
        <p:spPr>
          <a:xfrm>
            <a:off x="0" y="1232756"/>
            <a:ext cx="9144000" cy="7293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45BFC1C-E0A3-42DD-A772-FE5F4836DE50}"/>
              </a:ext>
            </a:extLst>
          </p:cNvPr>
          <p:cNvCxnSpPr>
            <a:cxnSpLocks/>
          </p:cNvCxnSpPr>
          <p:nvPr/>
        </p:nvCxnSpPr>
        <p:spPr>
          <a:xfrm>
            <a:off x="4572000" y="1052736"/>
            <a:ext cx="0" cy="5870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7BA7D0E-AF43-434F-A6A8-312BBCC2FA8A}"/>
              </a:ext>
            </a:extLst>
          </p:cNvPr>
          <p:cNvSpPr/>
          <p:nvPr/>
        </p:nvSpPr>
        <p:spPr>
          <a:xfrm>
            <a:off x="1131542" y="1412776"/>
            <a:ext cx="244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«ИЗ ЧЕГО КАКОЙ?»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C5B676-85CF-4FAE-BB8B-50BBD2DC609C}"/>
              </a:ext>
            </a:extLst>
          </p:cNvPr>
          <p:cNvSpPr/>
          <p:nvPr/>
        </p:nvSpPr>
        <p:spPr>
          <a:xfrm>
            <a:off x="49333" y="1988310"/>
            <a:ext cx="43066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образовывать относительные прилагательные.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материал: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 из стекла – стеклянный стакан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Ложка из дерева – деревянная ложка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Ведро из железа – железное ведро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Кувшин из глины – глиняный кувшин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Ваза из хрусталя – хрустальная ваза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Чашка из фарфора- фарфоровая чашка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Шарф из шерсти – шерстяной шарф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Платье из шёлка – шёлковое платье</a:t>
            </a:r>
          </a:p>
        </p:txBody>
      </p:sp>
      <p:pic>
        <p:nvPicPr>
          <p:cNvPr id="19" name="Picture 6" descr="Picture background">
            <a:extLst>
              <a:ext uri="{FF2B5EF4-FFF2-40B4-BE49-F238E27FC236}">
                <a16:creationId xmlns:a16="http://schemas.microsoft.com/office/drawing/2014/main" id="{E6C6FD55-44E9-407D-AD82-D3B08994B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6" b="22294"/>
          <a:stretch/>
        </p:blipFill>
        <p:spPr bwMode="auto">
          <a:xfrm>
            <a:off x="1096936" y="4882723"/>
            <a:ext cx="2128045" cy="177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4927B5F-68DC-406B-A46C-91B4325FAC3A}"/>
              </a:ext>
            </a:extLst>
          </p:cNvPr>
          <p:cNvSpPr/>
          <p:nvPr/>
        </p:nvSpPr>
        <p:spPr>
          <a:xfrm>
            <a:off x="5587981" y="1421221"/>
            <a:ext cx="2615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«НАЗОВИ ЛАСКОВО»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165C2A-07C7-4B20-B72C-6D8056A8F332}"/>
              </a:ext>
            </a:extLst>
          </p:cNvPr>
          <p:cNvSpPr/>
          <p:nvPr/>
        </p:nvSpPr>
        <p:spPr>
          <a:xfrm>
            <a:off x="4572000" y="198831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умения образовывать существительные при помощи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уменьшительно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ласкательных суффиксов.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материал: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Шапка - шапочка, белка - белочка.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Книга - книжечка, ложка - ложечка.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Мыло - мыльце, зеркало - зеркальце.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Кукла - куколка, свёкла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свеколка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Коса - косичка, вода - водичка.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Жук - жучок, дуб - дубок.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Вишня - вишенка, башня - башенка.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Платье - платьице, кресло - креслице.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Перо - перышко, стекло - стеклышко.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Picture 2" descr="Picture background">
            <a:extLst>
              <a:ext uri="{FF2B5EF4-FFF2-40B4-BE49-F238E27FC236}">
                <a16:creationId xmlns:a16="http://schemas.microsoft.com/office/drawing/2014/main" id="{AAEBD970-0565-4E16-ADE5-708D373D2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5" r="65016" b="19942"/>
          <a:stretch/>
        </p:blipFill>
        <p:spPr bwMode="auto">
          <a:xfrm>
            <a:off x="7420864" y="5293173"/>
            <a:ext cx="1565921" cy="142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40310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296</TotalTime>
  <Words>1254</Words>
  <Application>Microsoft Office PowerPoint</Application>
  <PresentationFormat>Экран (4:3)</PresentationFormat>
  <Paragraphs>105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Какой должна быть речь ребенка к моменту поступления в школу? </vt:lpstr>
      <vt:lpstr>В настоящее время в речи детей существуют следующие трудности:</vt:lpstr>
      <vt:lpstr>Рекомендации для родителей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и проблемы речевого развития у детей старшего дошкольного возраста.   Профилактика речевых нарушений.</dc:title>
  <dc:creator>Егор</dc:creator>
  <cp:lastModifiedBy>Meow</cp:lastModifiedBy>
  <cp:revision>29</cp:revision>
  <dcterms:created xsi:type="dcterms:W3CDTF">2015-09-30T17:21:03Z</dcterms:created>
  <dcterms:modified xsi:type="dcterms:W3CDTF">2025-01-29T14:52:23Z</dcterms:modified>
</cp:coreProperties>
</file>