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5" r:id="rId6"/>
    <p:sldId id="262" r:id="rId7"/>
    <p:sldId id="270" r:id="rId8"/>
    <p:sldId id="271" r:id="rId9"/>
    <p:sldId id="272" r:id="rId10"/>
    <p:sldId id="273" r:id="rId11"/>
    <p:sldId id="274" r:id="rId12"/>
    <p:sldId id="264"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5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A0DE75F-9359-4794-A54B-A5155F2A066A}" type="datetimeFigureOut">
              <a:rPr lang="ru-RU" smtClean="0"/>
              <a:t>05.06.2025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AF796D-9A88-4A4C-B78D-AE1FC8C9C3F8}" type="slidenum">
              <a:rPr lang="ru-RU" smtClean="0"/>
              <a:t>‹#›</a:t>
            </a:fld>
            <a:endParaRPr lang="ru-RU"/>
          </a:p>
        </p:txBody>
      </p:sp>
    </p:spTree>
    <p:extLst>
      <p:ext uri="{BB962C8B-B14F-4D97-AF65-F5344CB8AC3E}">
        <p14:creationId xmlns:p14="http://schemas.microsoft.com/office/powerpoint/2010/main" val="4138311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A0DE75F-9359-4794-A54B-A5155F2A066A}" type="datetimeFigureOut">
              <a:rPr lang="ru-RU" smtClean="0"/>
              <a:t>05.06.2025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AF796D-9A88-4A4C-B78D-AE1FC8C9C3F8}" type="slidenum">
              <a:rPr lang="ru-RU" smtClean="0"/>
              <a:t>‹#›</a:t>
            </a:fld>
            <a:endParaRPr lang="ru-RU"/>
          </a:p>
        </p:txBody>
      </p:sp>
    </p:spTree>
    <p:extLst>
      <p:ext uri="{BB962C8B-B14F-4D97-AF65-F5344CB8AC3E}">
        <p14:creationId xmlns:p14="http://schemas.microsoft.com/office/powerpoint/2010/main" val="145494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A0DE75F-9359-4794-A54B-A5155F2A066A}" type="datetimeFigureOut">
              <a:rPr lang="ru-RU" smtClean="0"/>
              <a:t>05.06.2025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AF796D-9A88-4A4C-B78D-AE1FC8C9C3F8}" type="slidenum">
              <a:rPr lang="ru-RU" smtClean="0"/>
              <a:t>‹#›</a:t>
            </a:fld>
            <a:endParaRPr lang="ru-RU"/>
          </a:p>
        </p:txBody>
      </p:sp>
    </p:spTree>
    <p:extLst>
      <p:ext uri="{BB962C8B-B14F-4D97-AF65-F5344CB8AC3E}">
        <p14:creationId xmlns:p14="http://schemas.microsoft.com/office/powerpoint/2010/main" val="1790564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A0DE75F-9359-4794-A54B-A5155F2A066A}" type="datetimeFigureOut">
              <a:rPr lang="ru-RU" smtClean="0"/>
              <a:t>05.06.2025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AF796D-9A88-4A4C-B78D-AE1FC8C9C3F8}" type="slidenum">
              <a:rPr lang="ru-RU" smtClean="0"/>
              <a:t>‹#›</a:t>
            </a:fld>
            <a:endParaRPr lang="ru-RU"/>
          </a:p>
        </p:txBody>
      </p:sp>
    </p:spTree>
    <p:extLst>
      <p:ext uri="{BB962C8B-B14F-4D97-AF65-F5344CB8AC3E}">
        <p14:creationId xmlns:p14="http://schemas.microsoft.com/office/powerpoint/2010/main" val="127287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A0DE75F-9359-4794-A54B-A5155F2A066A}" type="datetimeFigureOut">
              <a:rPr lang="ru-RU" smtClean="0"/>
              <a:t>05.06.2025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AF796D-9A88-4A4C-B78D-AE1FC8C9C3F8}" type="slidenum">
              <a:rPr lang="ru-RU" smtClean="0"/>
              <a:t>‹#›</a:t>
            </a:fld>
            <a:endParaRPr lang="ru-RU"/>
          </a:p>
        </p:txBody>
      </p:sp>
    </p:spTree>
    <p:extLst>
      <p:ext uri="{BB962C8B-B14F-4D97-AF65-F5344CB8AC3E}">
        <p14:creationId xmlns:p14="http://schemas.microsoft.com/office/powerpoint/2010/main" val="4270620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A0DE75F-9359-4794-A54B-A5155F2A066A}" type="datetimeFigureOut">
              <a:rPr lang="ru-RU" smtClean="0"/>
              <a:t>05.06.2025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AF796D-9A88-4A4C-B78D-AE1FC8C9C3F8}" type="slidenum">
              <a:rPr lang="ru-RU" smtClean="0"/>
              <a:t>‹#›</a:t>
            </a:fld>
            <a:endParaRPr lang="ru-RU"/>
          </a:p>
        </p:txBody>
      </p:sp>
    </p:spTree>
    <p:extLst>
      <p:ext uri="{BB962C8B-B14F-4D97-AF65-F5344CB8AC3E}">
        <p14:creationId xmlns:p14="http://schemas.microsoft.com/office/powerpoint/2010/main" val="1980791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A0DE75F-9359-4794-A54B-A5155F2A066A}" type="datetimeFigureOut">
              <a:rPr lang="ru-RU" smtClean="0"/>
              <a:t>05.06.2025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7AF796D-9A88-4A4C-B78D-AE1FC8C9C3F8}" type="slidenum">
              <a:rPr lang="ru-RU" smtClean="0"/>
              <a:t>‹#›</a:t>
            </a:fld>
            <a:endParaRPr lang="ru-RU"/>
          </a:p>
        </p:txBody>
      </p:sp>
    </p:spTree>
    <p:extLst>
      <p:ext uri="{BB962C8B-B14F-4D97-AF65-F5344CB8AC3E}">
        <p14:creationId xmlns:p14="http://schemas.microsoft.com/office/powerpoint/2010/main" val="2090033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A0DE75F-9359-4794-A54B-A5155F2A066A}" type="datetimeFigureOut">
              <a:rPr lang="ru-RU" smtClean="0"/>
              <a:t>05.06.2025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7AF796D-9A88-4A4C-B78D-AE1FC8C9C3F8}" type="slidenum">
              <a:rPr lang="ru-RU" smtClean="0"/>
              <a:t>‹#›</a:t>
            </a:fld>
            <a:endParaRPr lang="ru-RU"/>
          </a:p>
        </p:txBody>
      </p:sp>
    </p:spTree>
    <p:extLst>
      <p:ext uri="{BB962C8B-B14F-4D97-AF65-F5344CB8AC3E}">
        <p14:creationId xmlns:p14="http://schemas.microsoft.com/office/powerpoint/2010/main" val="2615532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A0DE75F-9359-4794-A54B-A5155F2A066A}" type="datetimeFigureOut">
              <a:rPr lang="ru-RU" smtClean="0"/>
              <a:t>05.06.2025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7AF796D-9A88-4A4C-B78D-AE1FC8C9C3F8}" type="slidenum">
              <a:rPr lang="ru-RU" smtClean="0"/>
              <a:t>‹#›</a:t>
            </a:fld>
            <a:endParaRPr lang="ru-RU"/>
          </a:p>
        </p:txBody>
      </p:sp>
    </p:spTree>
    <p:extLst>
      <p:ext uri="{BB962C8B-B14F-4D97-AF65-F5344CB8AC3E}">
        <p14:creationId xmlns:p14="http://schemas.microsoft.com/office/powerpoint/2010/main" val="70490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A0DE75F-9359-4794-A54B-A5155F2A066A}" type="datetimeFigureOut">
              <a:rPr lang="ru-RU" smtClean="0"/>
              <a:t>05.06.2025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AF796D-9A88-4A4C-B78D-AE1FC8C9C3F8}" type="slidenum">
              <a:rPr lang="ru-RU" smtClean="0"/>
              <a:t>‹#›</a:t>
            </a:fld>
            <a:endParaRPr lang="ru-RU"/>
          </a:p>
        </p:txBody>
      </p:sp>
    </p:spTree>
    <p:extLst>
      <p:ext uri="{BB962C8B-B14F-4D97-AF65-F5344CB8AC3E}">
        <p14:creationId xmlns:p14="http://schemas.microsoft.com/office/powerpoint/2010/main" val="1754823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A0DE75F-9359-4794-A54B-A5155F2A066A}" type="datetimeFigureOut">
              <a:rPr lang="ru-RU" smtClean="0"/>
              <a:t>05.06.2025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AF796D-9A88-4A4C-B78D-AE1FC8C9C3F8}" type="slidenum">
              <a:rPr lang="ru-RU" smtClean="0"/>
              <a:t>‹#›</a:t>
            </a:fld>
            <a:endParaRPr lang="ru-RU"/>
          </a:p>
        </p:txBody>
      </p:sp>
    </p:spTree>
    <p:extLst>
      <p:ext uri="{BB962C8B-B14F-4D97-AF65-F5344CB8AC3E}">
        <p14:creationId xmlns:p14="http://schemas.microsoft.com/office/powerpoint/2010/main" val="673888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0DE75F-9359-4794-A54B-A5155F2A066A}" type="datetimeFigureOut">
              <a:rPr lang="ru-RU" smtClean="0"/>
              <a:t>05.06.2025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F796D-9A88-4A4C-B78D-AE1FC8C9C3F8}" type="slidenum">
              <a:rPr lang="ru-RU" smtClean="0"/>
              <a:t>‹#›</a:t>
            </a:fld>
            <a:endParaRPr lang="ru-RU"/>
          </a:p>
        </p:txBody>
      </p:sp>
    </p:spTree>
    <p:extLst>
      <p:ext uri="{BB962C8B-B14F-4D97-AF65-F5344CB8AC3E}">
        <p14:creationId xmlns:p14="http://schemas.microsoft.com/office/powerpoint/2010/main" val="1074424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audio" Target="file:///C:\Users\user_hp\Desktop\&#1043;&#1086;&#1083;&#1091;&#1073;&#1086;&#1081;%20&#1042;&#1072;&#1075;&#1086;&#1085;%20-%20&#1044;&#1077;&#1090;&#1089;&#1082;&#1080;&#1077;%20&#1055;&#1077;&#1089;&#1085;&#1080;%20-%20backingtrackx.com.mp3"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Голубой Вагон - Детские Песни - backingtrackx.com.mp3">
            <a:hlinkClick r:id="" action="ppaction://media"/>
          </p:cNvPr>
          <p:cNvPicPr>
            <a:picLocks noRot="1" noChangeAspect="1"/>
          </p:cNvPicPr>
          <p:nvPr>
            <a:audioFile r:link="rId1"/>
          </p:nvPr>
        </p:nvPicPr>
        <p:blipFill>
          <a:blip r:embed="rId3" cstate="print"/>
          <a:stretch>
            <a:fillRect/>
          </a:stretch>
        </p:blipFill>
        <p:spPr>
          <a:xfrm>
            <a:off x="5943600" y="3276600"/>
            <a:ext cx="304800" cy="304800"/>
          </a:xfrm>
          <a:prstGeom prst="rect">
            <a:avLst/>
          </a:prstGeom>
        </p:spPr>
      </p:pic>
      <p:pic>
        <p:nvPicPr>
          <p:cNvPr id="2050" name="Picture 2" descr="C:\Users\user_hp\Desktop\1614805004_31-p-fon-dlya-prezentatsii-detskii-sad-34.jpg"/>
          <p:cNvPicPr>
            <a:picLocks noChangeAspect="1" noChangeArrowheads="1"/>
          </p:cNvPicPr>
          <p:nvPr/>
        </p:nvPicPr>
        <p:blipFill>
          <a:blip r:embed="rId4" cstate="print"/>
          <a:srcRect/>
          <a:stretch>
            <a:fillRect/>
          </a:stretch>
        </p:blipFill>
        <p:spPr bwMode="auto">
          <a:xfrm>
            <a:off x="0" y="0"/>
            <a:ext cx="12192000" cy="6858000"/>
          </a:xfrm>
          <a:prstGeom prst="rect">
            <a:avLst/>
          </a:prstGeom>
        </p:spPr>
        <p:style>
          <a:lnRef idx="1">
            <a:schemeClr val="dk1"/>
          </a:lnRef>
          <a:fillRef idx="2">
            <a:schemeClr val="dk1"/>
          </a:fillRef>
          <a:effectRef idx="1">
            <a:schemeClr val="dk1"/>
          </a:effectRef>
          <a:fontRef idx="minor">
            <a:schemeClr val="dk1"/>
          </a:fontRef>
        </p:style>
      </p:pic>
      <p:sp>
        <p:nvSpPr>
          <p:cNvPr id="5" name="Облако 4"/>
          <p:cNvSpPr/>
          <p:nvPr/>
        </p:nvSpPr>
        <p:spPr>
          <a:xfrm>
            <a:off x="11956472" y="3212976"/>
            <a:ext cx="5832764" cy="2420888"/>
          </a:xfrm>
          <a:prstGeom prst="cloud">
            <a:avLst/>
          </a:prstGeom>
          <a:solidFill>
            <a:srgbClr val="89E0FF"/>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rgbClr val="FF00FF"/>
              </a:solidFill>
            </a:endParaRPr>
          </a:p>
          <a:p>
            <a:pPr algn="ctr"/>
            <a:r>
              <a:rPr lang="ru-RU" sz="3200" b="1" dirty="0">
                <a:solidFill>
                  <a:srgbClr val="FF61D9"/>
                </a:solidFill>
              </a:rPr>
              <a:t> учителя-логопеда</a:t>
            </a:r>
          </a:p>
          <a:p>
            <a:pPr algn="ctr"/>
            <a:r>
              <a:rPr lang="ru-RU" sz="3200" b="1" dirty="0">
                <a:solidFill>
                  <a:srgbClr val="FF61D9"/>
                </a:solidFill>
              </a:rPr>
              <a:t>Степановой Е.Г.</a:t>
            </a:r>
          </a:p>
          <a:p>
            <a:pPr algn="ctr"/>
            <a:endParaRPr lang="ru-RU" sz="3200" b="1" dirty="0">
              <a:solidFill>
                <a:srgbClr val="FF61D9"/>
              </a:solidFill>
            </a:endParaRPr>
          </a:p>
        </p:txBody>
      </p:sp>
      <p:sp>
        <p:nvSpPr>
          <p:cNvPr id="7" name="Облако 6"/>
          <p:cNvSpPr/>
          <p:nvPr/>
        </p:nvSpPr>
        <p:spPr>
          <a:xfrm>
            <a:off x="-7165304" y="620688"/>
            <a:ext cx="6912768" cy="2420888"/>
          </a:xfrm>
          <a:prstGeom prst="cloud">
            <a:avLst/>
          </a:prstGeom>
          <a:solidFill>
            <a:srgbClr val="89E0FF"/>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rgbClr val="FF00FF"/>
                </a:solidFill>
              </a:rPr>
              <a:t>КОНСУЛЬТАЦИЯ </a:t>
            </a:r>
          </a:p>
          <a:p>
            <a:pPr algn="ctr"/>
            <a:r>
              <a:rPr lang="ru-RU" sz="3200" b="1" dirty="0">
                <a:solidFill>
                  <a:srgbClr val="FF00FF"/>
                </a:solidFill>
              </a:rPr>
              <a:t>ДЛЯ</a:t>
            </a:r>
          </a:p>
          <a:p>
            <a:pPr algn="ctr"/>
            <a:r>
              <a:rPr lang="ru-RU" sz="3200" b="1" dirty="0">
                <a:solidFill>
                  <a:srgbClr val="FF00FF"/>
                </a:solidFill>
              </a:rPr>
              <a:t>РОДИТЕЛЕЙ</a:t>
            </a:r>
          </a:p>
        </p:txBody>
      </p:sp>
    </p:spTree>
    <p:extLst>
      <p:ext uri="{BB962C8B-B14F-4D97-AF65-F5344CB8AC3E}">
        <p14:creationId xmlns:p14="http://schemas.microsoft.com/office/powerpoint/2010/main" val="19564484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0.19289 0.00208 L 0.99219 -0.02936 " pathEditMode="relative" rAng="0" ptsTypes="AA">
                                      <p:cBhvr>
                                        <p:cTn id="6" dur="2000" fill="hold"/>
                                        <p:tgtEl>
                                          <p:spTgt spid="7"/>
                                        </p:tgtEl>
                                        <p:attrNameLst>
                                          <p:attrName>ppt_x</p:attrName>
                                          <p:attrName>ppt_y</p:attrName>
                                        </p:attrNameLst>
                                      </p:cBhvr>
                                      <p:rCtr x="40000" y="-1600"/>
                                    </p:animMotion>
                                  </p:childTnLst>
                                </p:cTn>
                              </p:par>
                            </p:childTnLst>
                          </p:cTn>
                        </p:par>
                        <p:par>
                          <p:cTn id="7" fill="hold">
                            <p:stCondLst>
                              <p:cond delay="2000"/>
                            </p:stCondLst>
                            <p:childTnLst>
                              <p:par>
                                <p:cTn id="8" presetID="35" presetClass="path" presetSubtype="0" accel="50000" decel="50000" fill="hold" grpId="0" nodeType="afterEffect">
                                  <p:stCondLst>
                                    <p:cond delay="0"/>
                                  </p:stCondLst>
                                  <p:childTnLst>
                                    <p:animMotion origin="layout" path="M 0.00117 0.00393 L -0.82096 0.05995 " pathEditMode="relative" rAng="0" ptsTypes="AA">
                                      <p:cBhvr>
                                        <p:cTn id="9" dur="2000" fill="hold"/>
                                        <p:tgtEl>
                                          <p:spTgt spid="5"/>
                                        </p:tgtEl>
                                        <p:attrNameLst>
                                          <p:attrName>ppt_x</p:attrName>
                                          <p:attrName>ppt_y</p:attrName>
                                        </p:attrNameLst>
                                      </p:cBhvr>
                                      <p:rCtr x="-41107" y="2801"/>
                                    </p:animMotion>
                                  </p:childTnLst>
                                </p:cTn>
                              </p:par>
                            </p:childTnLst>
                          </p:cTn>
                        </p:par>
                        <p:par>
                          <p:cTn id="10" fill="hold">
                            <p:stCondLst>
                              <p:cond delay="4000"/>
                            </p:stCondLst>
                            <p:childTnLst>
                              <p:par>
                                <p:cTn id="11" presetID="1" presetClass="mediacall" presetSubtype="0" fill="hold" nodeType="afterEffect">
                                  <p:stCondLst>
                                    <p:cond delay="0"/>
                                  </p:stCondLst>
                                  <p:childTnLst>
                                    <p:cmd type="call" cmd="playFrom(0.0)">
                                      <p:cBhvr>
                                        <p:cTn id="12"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13" repeatCount="indefinite"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5"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Заголовок 14"/>
          <p:cNvSpPr>
            <a:spLocks noGrp="1"/>
          </p:cNvSpPr>
          <p:nvPr>
            <p:ph type="title"/>
          </p:nvPr>
        </p:nvSpPr>
        <p:spPr/>
        <p:txBody>
          <a:bodyPr/>
          <a:lstStyle/>
          <a:p>
            <a:endParaRPr lang="ru-RU"/>
          </a:p>
        </p:txBody>
      </p:sp>
      <p:sp>
        <p:nvSpPr>
          <p:cNvPr id="16" name="Объект 15"/>
          <p:cNvSpPr>
            <a:spLocks noGrp="1"/>
          </p:cNvSpPr>
          <p:nvPr>
            <p:ph idx="1"/>
          </p:nvPr>
        </p:nvSpPr>
        <p:spPr/>
        <p:txBody>
          <a:bodyPr/>
          <a:lstStyle/>
          <a:p>
            <a:endParaRPr lang="ru-RU"/>
          </a:p>
        </p:txBody>
      </p:sp>
      <p:pic>
        <p:nvPicPr>
          <p:cNvPr id="4" name="Содержимое 5" descr="ф.jpg"/>
          <p:cNvPicPr>
            <a:picLocks noChangeAspect="1"/>
          </p:cNvPicPr>
          <p:nvPr/>
        </p:nvPicPr>
        <p:blipFill>
          <a:blip r:embed="rId2" cstate="print"/>
          <a:stretch>
            <a:fillRect/>
          </a:stretch>
        </p:blipFill>
        <p:spPr>
          <a:xfrm>
            <a:off x="-1" y="116633"/>
            <a:ext cx="12022111" cy="688538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Прямоугольник 10"/>
          <p:cNvSpPr/>
          <p:nvPr/>
        </p:nvSpPr>
        <p:spPr>
          <a:xfrm>
            <a:off x="269928" y="1682750"/>
            <a:ext cx="11482251" cy="7109639"/>
          </a:xfrm>
          <a:prstGeom prst="rect">
            <a:avLst/>
          </a:prstGeom>
        </p:spPr>
        <p:txBody>
          <a:bodyPr wrap="square">
            <a:spAutoFit/>
          </a:bodyPr>
          <a:lstStyle/>
          <a:p>
            <a:pPr lvl="0" algn="just"/>
            <a:r>
              <a:rPr lang="ru-RU" sz="2400" b="1" dirty="0">
                <a:solidFill>
                  <a:srgbClr val="7030A0"/>
                </a:solidFill>
                <a:latin typeface="Helvetica" charset="-52"/>
                <a:ea typeface="Calibri" pitchFamily="34" charset="0"/>
                <a:cs typeface="Times New Roman" pitchFamily="18" charset="0"/>
              </a:rPr>
              <a:t>     </a:t>
            </a:r>
            <a:r>
              <a:rPr lang="ru-RU" sz="2400" b="1" dirty="0" smtClean="0">
                <a:solidFill>
                  <a:srgbClr val="7030A0"/>
                </a:solidFill>
                <a:latin typeface="Helvetica" charset="-52"/>
                <a:ea typeface="Calibri" pitchFamily="34" charset="0"/>
                <a:cs typeface="Times New Roman" pitchFamily="18" charset="0"/>
              </a:rPr>
              <a:t>Это </a:t>
            </a:r>
            <a:r>
              <a:rPr lang="ru-RU" sz="2400" b="1" dirty="0">
                <a:solidFill>
                  <a:srgbClr val="7030A0"/>
                </a:solidFill>
                <a:latin typeface="Helvetica" charset="-52"/>
                <a:ea typeface="Calibri" pitchFamily="34" charset="0"/>
                <a:cs typeface="Times New Roman" pitchFamily="18" charset="0"/>
              </a:rPr>
              <a:t>возраст, когда ребенок готовится к начальной школе. Речевое развитие – один из самых главных показателей его подготовленности. Все речевые проблемы желательно уладить до школы, чтобы учеба протекала успешно</a:t>
            </a:r>
            <a:r>
              <a:rPr lang="ru-RU" sz="2400" b="1" dirty="0" smtClean="0">
                <a:solidFill>
                  <a:srgbClr val="7030A0"/>
                </a:solidFill>
                <a:latin typeface="Helvetica" charset="-52"/>
                <a:ea typeface="Calibri" pitchFamily="34" charset="0"/>
                <a:cs typeface="Times New Roman" pitchFamily="18" charset="0"/>
              </a:rPr>
              <a:t>.</a:t>
            </a:r>
          </a:p>
          <a:p>
            <a:pPr lvl="0" algn="just"/>
            <a:endParaRPr lang="ru-RU" sz="2400" b="1" dirty="0">
              <a:solidFill>
                <a:srgbClr val="7030A0"/>
              </a:solidFill>
              <a:latin typeface="Helvetica" charset="-52"/>
              <a:ea typeface="Calibri" pitchFamily="34" charset="0"/>
              <a:cs typeface="Times New Roman" pitchFamily="18" charset="0"/>
            </a:endParaRPr>
          </a:p>
          <a:p>
            <a:pPr lvl="0" algn="just"/>
            <a:r>
              <a:rPr lang="ru-RU" sz="2400" b="1" dirty="0">
                <a:solidFill>
                  <a:srgbClr val="7030A0"/>
                </a:solidFill>
                <a:latin typeface="Helvetica" charset="-52"/>
                <a:ea typeface="Calibri" pitchFamily="34" charset="0"/>
                <a:cs typeface="Times New Roman" pitchFamily="18" charset="0"/>
              </a:rPr>
              <a:t>Срочно к логопеду:</a:t>
            </a:r>
          </a:p>
          <a:p>
            <a:pPr lvl="0" algn="just"/>
            <a:r>
              <a:rPr lang="ru-RU" sz="2400" b="1" dirty="0">
                <a:solidFill>
                  <a:srgbClr val="7030A0"/>
                </a:solidFill>
                <a:latin typeface="Helvetica" charset="-52"/>
                <a:ea typeface="Calibri" pitchFamily="34" charset="0"/>
                <a:cs typeface="Times New Roman" pitchFamily="18" charset="0"/>
              </a:rPr>
              <a:t>•	Если произносит нечётко даже единичный </a:t>
            </a:r>
            <a:r>
              <a:rPr lang="ru-RU" sz="2400" b="1" dirty="0" smtClean="0">
                <a:solidFill>
                  <a:srgbClr val="7030A0"/>
                </a:solidFill>
                <a:latin typeface="Helvetica" charset="-52"/>
                <a:ea typeface="Calibri" pitchFamily="34" charset="0"/>
                <a:cs typeface="Times New Roman" pitchFamily="18" charset="0"/>
              </a:rPr>
              <a:t>звук;</a:t>
            </a:r>
            <a:endParaRPr lang="ru-RU" sz="2400" b="1" dirty="0">
              <a:solidFill>
                <a:srgbClr val="7030A0"/>
              </a:solidFill>
              <a:latin typeface="Helvetica" charset="-52"/>
              <a:ea typeface="Calibri" pitchFamily="34" charset="0"/>
              <a:cs typeface="Times New Roman" pitchFamily="18" charset="0"/>
            </a:endParaRPr>
          </a:p>
          <a:p>
            <a:pPr lvl="0" algn="just"/>
            <a:r>
              <a:rPr lang="ru-RU" sz="2400" b="1" dirty="0">
                <a:solidFill>
                  <a:srgbClr val="7030A0"/>
                </a:solidFill>
                <a:latin typeface="Helvetica" charset="-52"/>
                <a:ea typeface="Calibri" pitchFamily="34" charset="0"/>
                <a:cs typeface="Times New Roman" pitchFamily="18" charset="0"/>
              </a:rPr>
              <a:t>•	Если не умеет определять первый и последний звуки в слове;</a:t>
            </a:r>
          </a:p>
          <a:p>
            <a:pPr lvl="0" algn="just"/>
            <a:r>
              <a:rPr lang="ru-RU" sz="2400" b="1" dirty="0">
                <a:solidFill>
                  <a:srgbClr val="7030A0"/>
                </a:solidFill>
                <a:latin typeface="Helvetica" charset="-52"/>
                <a:ea typeface="Calibri" pitchFamily="34" charset="0"/>
                <a:cs typeface="Times New Roman" pitchFamily="18" charset="0"/>
              </a:rPr>
              <a:t>•	</a:t>
            </a:r>
            <a:r>
              <a:rPr lang="ru-RU" sz="2400" b="1" dirty="0" smtClean="0">
                <a:solidFill>
                  <a:srgbClr val="7030A0"/>
                </a:solidFill>
                <a:latin typeface="Helvetica" charset="-52"/>
                <a:ea typeface="Calibri" pitchFamily="34" charset="0"/>
                <a:cs typeface="Times New Roman" pitchFamily="18" charset="0"/>
              </a:rPr>
              <a:t>Если не </a:t>
            </a:r>
            <a:r>
              <a:rPr lang="ru-RU" sz="2400" b="1" dirty="0">
                <a:solidFill>
                  <a:srgbClr val="7030A0"/>
                </a:solidFill>
                <a:latin typeface="Helvetica" charset="-52"/>
                <a:ea typeface="Calibri" pitchFamily="34" charset="0"/>
                <a:cs typeface="Times New Roman" pitchFamily="18" charset="0"/>
              </a:rPr>
              <a:t>умеет говорить развёрнутыми </a:t>
            </a:r>
            <a:r>
              <a:rPr lang="ru-RU" sz="2400" b="1" dirty="0" smtClean="0">
                <a:solidFill>
                  <a:srgbClr val="7030A0"/>
                </a:solidFill>
                <a:latin typeface="Helvetica" charset="-52"/>
                <a:ea typeface="Calibri" pitchFamily="34" charset="0"/>
                <a:cs typeface="Times New Roman" pitchFamily="18" charset="0"/>
              </a:rPr>
              <a:t>предложениями</a:t>
            </a:r>
            <a:r>
              <a:rPr lang="ru-RU" sz="2400" b="1" dirty="0">
                <a:solidFill>
                  <a:srgbClr val="7030A0"/>
                </a:solidFill>
                <a:latin typeface="Helvetica" charset="-52"/>
                <a:ea typeface="Calibri" pitchFamily="34" charset="0"/>
                <a:cs typeface="Times New Roman" pitchFamily="18" charset="0"/>
              </a:rPr>
              <a:t>;</a:t>
            </a:r>
            <a:r>
              <a:rPr lang="ru-RU" sz="2400" b="1" dirty="0" smtClean="0">
                <a:solidFill>
                  <a:srgbClr val="7030A0"/>
                </a:solidFill>
                <a:latin typeface="Helvetica" charset="-52"/>
                <a:ea typeface="Calibri" pitchFamily="34" charset="0"/>
                <a:cs typeface="Times New Roman" pitchFamily="18" charset="0"/>
              </a:rPr>
              <a:t> </a:t>
            </a:r>
            <a:endParaRPr lang="ru-RU" sz="2400" b="1" dirty="0">
              <a:solidFill>
                <a:srgbClr val="7030A0"/>
              </a:solidFill>
              <a:latin typeface="Helvetica" charset="-52"/>
              <a:ea typeface="Calibri" pitchFamily="34" charset="0"/>
              <a:cs typeface="Times New Roman" pitchFamily="18" charset="0"/>
            </a:endParaRPr>
          </a:p>
          <a:p>
            <a:pPr marL="342900" lvl="0" indent="-342900" algn="just">
              <a:buFont typeface="Wingdings" panose="05000000000000000000" pitchFamily="2" charset="2"/>
              <a:buChar char="§"/>
            </a:pPr>
            <a:r>
              <a:rPr lang="ru-RU" sz="2400" b="1" dirty="0" smtClean="0">
                <a:solidFill>
                  <a:srgbClr val="7030A0"/>
                </a:solidFill>
                <a:latin typeface="Helvetica" charset="-52"/>
                <a:ea typeface="Calibri" pitchFamily="34" charset="0"/>
                <a:cs typeface="Times New Roman" pitchFamily="18" charset="0"/>
              </a:rPr>
              <a:t>       Если отвечает </a:t>
            </a:r>
            <a:r>
              <a:rPr lang="ru-RU" sz="2400" b="1" dirty="0">
                <a:solidFill>
                  <a:srgbClr val="7030A0"/>
                </a:solidFill>
                <a:latin typeface="Helvetica" charset="-52"/>
                <a:ea typeface="Calibri" pitchFamily="34" charset="0"/>
                <a:cs typeface="Times New Roman" pitchFamily="18" charset="0"/>
              </a:rPr>
              <a:t>на вопросы только односложно,  </a:t>
            </a:r>
          </a:p>
          <a:p>
            <a:pPr marL="342900" lvl="0" indent="-342900" algn="just">
              <a:buFont typeface="Arial" panose="020B0604020202020204" pitchFamily="34" charset="0"/>
              <a:buChar char="•"/>
            </a:pPr>
            <a:r>
              <a:rPr lang="ru-RU" sz="2400" b="1" dirty="0" smtClean="0">
                <a:solidFill>
                  <a:srgbClr val="7030A0"/>
                </a:solidFill>
                <a:latin typeface="Helvetica" charset="-52"/>
                <a:ea typeface="Calibri" pitchFamily="34" charset="0"/>
                <a:cs typeface="Times New Roman" pitchFamily="18" charset="0"/>
              </a:rPr>
              <a:t>       Если не </a:t>
            </a:r>
            <a:r>
              <a:rPr lang="ru-RU" sz="2400" b="1" dirty="0">
                <a:solidFill>
                  <a:srgbClr val="7030A0"/>
                </a:solidFill>
                <a:latin typeface="Helvetica" charset="-52"/>
                <a:ea typeface="Calibri" pitchFamily="34" charset="0"/>
                <a:cs typeface="Times New Roman" pitchFamily="18" charset="0"/>
              </a:rPr>
              <a:t>может составить простой рассказ по </a:t>
            </a:r>
            <a:r>
              <a:rPr lang="ru-RU" sz="2400" b="1" dirty="0" smtClean="0">
                <a:solidFill>
                  <a:srgbClr val="7030A0"/>
                </a:solidFill>
                <a:latin typeface="Helvetica" charset="-52"/>
                <a:ea typeface="Calibri" pitchFamily="34" charset="0"/>
                <a:cs typeface="Times New Roman" pitchFamily="18" charset="0"/>
              </a:rPr>
              <a:t>картинке;</a:t>
            </a:r>
            <a:endParaRPr lang="ru-RU" sz="2400" b="1" dirty="0">
              <a:solidFill>
                <a:srgbClr val="7030A0"/>
              </a:solidFill>
              <a:latin typeface="Helvetica" charset="-52"/>
              <a:ea typeface="Calibri" pitchFamily="34" charset="0"/>
              <a:cs typeface="Times New Roman" pitchFamily="18" charset="0"/>
            </a:endParaRPr>
          </a:p>
          <a:p>
            <a:pPr lvl="0" algn="just"/>
            <a:r>
              <a:rPr lang="ru-RU" sz="2400" b="1" dirty="0">
                <a:solidFill>
                  <a:srgbClr val="7030A0"/>
                </a:solidFill>
                <a:latin typeface="Helvetica" charset="-52"/>
                <a:ea typeface="Calibri" pitchFamily="34" charset="0"/>
                <a:cs typeface="Times New Roman" pitchFamily="18" charset="0"/>
              </a:rPr>
              <a:t>•	Если не знает времена года, части суток</a:t>
            </a:r>
            <a:r>
              <a:rPr lang="ru-RU" sz="2400" b="1" dirty="0" smtClean="0">
                <a:solidFill>
                  <a:srgbClr val="7030A0"/>
                </a:solidFill>
                <a:latin typeface="Helvetica" charset="-52"/>
                <a:ea typeface="Calibri" pitchFamily="34" charset="0"/>
                <a:cs typeface="Times New Roman" pitchFamily="18" charset="0"/>
              </a:rPr>
              <a:t>;</a:t>
            </a:r>
          </a:p>
          <a:p>
            <a:pPr lvl="0" algn="just"/>
            <a:r>
              <a:rPr lang="ru-RU" sz="2400" b="1" dirty="0" smtClean="0">
                <a:solidFill>
                  <a:srgbClr val="7030A0"/>
                </a:solidFill>
                <a:latin typeface="Helvetica" charset="-52"/>
                <a:ea typeface="Calibri" pitchFamily="34" charset="0"/>
                <a:cs typeface="Times New Roman" pitchFamily="18" charset="0"/>
              </a:rPr>
              <a:t>•</a:t>
            </a:r>
            <a:r>
              <a:rPr lang="ru-RU" sz="2400" b="1" dirty="0">
                <a:solidFill>
                  <a:srgbClr val="7030A0"/>
                </a:solidFill>
                <a:latin typeface="Helvetica" charset="-52"/>
                <a:ea typeface="Calibri" pitchFamily="34" charset="0"/>
                <a:cs typeface="Times New Roman" pitchFamily="18" charset="0"/>
              </a:rPr>
              <a:t>	Если путает понятия «направо» и «налево».</a:t>
            </a:r>
          </a:p>
          <a:p>
            <a:pPr lvl="0" algn="just"/>
            <a:endParaRPr lang="ru-RU" sz="2400" b="1" dirty="0">
              <a:solidFill>
                <a:srgbClr val="7030A0"/>
              </a:solidFill>
              <a:latin typeface="Helvetica" charset="-52"/>
              <a:ea typeface="Calibri" pitchFamily="34" charset="0"/>
              <a:cs typeface="Times New Roman" pitchFamily="18" charset="0"/>
            </a:endParaRPr>
          </a:p>
          <a:p>
            <a:pPr lvl="0" algn="just"/>
            <a:endParaRPr lang="ru-RU" sz="2400" b="1" dirty="0">
              <a:solidFill>
                <a:srgbClr val="7030A0"/>
              </a:solidFill>
              <a:latin typeface="Helvetica" charset="-52"/>
              <a:ea typeface="Calibri" pitchFamily="34" charset="0"/>
              <a:cs typeface="Times New Roman" pitchFamily="18" charset="0"/>
            </a:endParaRPr>
          </a:p>
          <a:p>
            <a:pPr lvl="0" algn="just"/>
            <a:endParaRPr lang="ru-RU" sz="2400" b="1" dirty="0" smtClean="0">
              <a:solidFill>
                <a:srgbClr val="7030A0"/>
              </a:solidFill>
              <a:latin typeface="Helvetica" charset="-52"/>
              <a:ea typeface="Calibri" pitchFamily="34" charset="0"/>
              <a:cs typeface="Times New Roman" pitchFamily="18" charset="0"/>
            </a:endParaRPr>
          </a:p>
          <a:p>
            <a:pPr lvl="0" algn="just"/>
            <a:endParaRPr lang="ru-RU" sz="2400" b="1" dirty="0" smtClean="0">
              <a:solidFill>
                <a:srgbClr val="7030A0"/>
              </a:solidFill>
              <a:latin typeface="Helvetica" charset="-52"/>
              <a:ea typeface="Calibri" pitchFamily="34" charset="0"/>
              <a:cs typeface="Times New Roman" pitchFamily="18" charset="0"/>
            </a:endParaRPr>
          </a:p>
          <a:p>
            <a:pPr lvl="0" algn="just"/>
            <a:endParaRPr lang="ru-RU" sz="2400" b="1" dirty="0">
              <a:solidFill>
                <a:srgbClr val="7030A0"/>
              </a:solidFill>
              <a:latin typeface="Helvetica" charset="-52"/>
              <a:ea typeface="Calibri" pitchFamily="34" charset="0"/>
              <a:cs typeface="Times New Roman" pitchFamily="18" charset="0"/>
            </a:endParaRPr>
          </a:p>
          <a:p>
            <a:pPr lvl="0" algn="just"/>
            <a:endParaRPr lang="ru-RU" sz="2400" b="1" dirty="0">
              <a:solidFill>
                <a:srgbClr val="7030A0"/>
              </a:solidFill>
              <a:latin typeface="Helvetica" charset="-52"/>
              <a:ea typeface="Calibri" pitchFamily="34" charset="0"/>
              <a:cs typeface="Times New Roman" pitchFamily="18" charset="0"/>
            </a:endParaRPr>
          </a:p>
        </p:txBody>
      </p:sp>
      <p:sp>
        <p:nvSpPr>
          <p:cNvPr id="2" name="Прямоугольник 1"/>
          <p:cNvSpPr/>
          <p:nvPr/>
        </p:nvSpPr>
        <p:spPr>
          <a:xfrm>
            <a:off x="2029097" y="414952"/>
            <a:ext cx="9165772" cy="646331"/>
          </a:xfrm>
          <a:prstGeom prst="rect">
            <a:avLst/>
          </a:prstGeom>
        </p:spPr>
        <p:txBody>
          <a:bodyPr wrap="square">
            <a:spAutoFit/>
          </a:bodyPr>
          <a:lstStyle/>
          <a:p>
            <a:pPr lvl="0"/>
            <a:r>
              <a:rPr lang="ru-RU" sz="3600" b="1" dirty="0">
                <a:solidFill>
                  <a:srgbClr val="0070C0"/>
                </a:solidFill>
                <a:latin typeface="Helvetica" charset="-52"/>
                <a:ea typeface="Calibri" pitchFamily="34" charset="0"/>
                <a:cs typeface="Times New Roman" pitchFamily="18" charset="0"/>
              </a:rPr>
              <a:t>Логопед для </a:t>
            </a:r>
            <a:r>
              <a:rPr lang="ru-RU" sz="3600" b="1" dirty="0" smtClean="0">
                <a:solidFill>
                  <a:srgbClr val="0070C0"/>
                </a:solidFill>
                <a:latin typeface="Helvetica" charset="-52"/>
                <a:ea typeface="Calibri" pitchFamily="34" charset="0"/>
                <a:cs typeface="Times New Roman" pitchFamily="18" charset="0"/>
              </a:rPr>
              <a:t>ребёнка 6-ти лет</a:t>
            </a:r>
            <a:endParaRPr lang="ru-RU" sz="2800" dirty="0">
              <a:solidFill>
                <a:srgbClr val="FF0000"/>
              </a:solidFill>
            </a:endParaRPr>
          </a:p>
        </p:txBody>
      </p:sp>
    </p:spTree>
    <p:extLst>
      <p:ext uri="{BB962C8B-B14F-4D97-AF65-F5344CB8AC3E}">
        <p14:creationId xmlns:p14="http://schemas.microsoft.com/office/powerpoint/2010/main" val="1475082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_hp\Desktop\1614805004_31-p-fon-dlya-prezentatsii-detskii-sad-34.jpg"/>
          <p:cNvPicPr>
            <a:picLocks noChangeAspect="1" noChangeArrowheads="1"/>
          </p:cNvPicPr>
          <p:nvPr/>
        </p:nvPicPr>
        <p:blipFill>
          <a:blip r:embed="rId2" cstate="print"/>
          <a:srcRect/>
          <a:stretch>
            <a:fillRect/>
          </a:stretch>
        </p:blipFill>
        <p:spPr bwMode="auto">
          <a:xfrm>
            <a:off x="0" y="0"/>
            <a:ext cx="12192000" cy="6858000"/>
          </a:xfrm>
          <a:prstGeom prst="rect">
            <a:avLst/>
          </a:prstGeom>
        </p:spPr>
        <p:style>
          <a:lnRef idx="1">
            <a:schemeClr val="dk1"/>
          </a:lnRef>
          <a:fillRef idx="2">
            <a:schemeClr val="dk1"/>
          </a:fillRef>
          <a:effectRef idx="1">
            <a:schemeClr val="dk1"/>
          </a:effectRef>
          <a:fontRef idx="minor">
            <a:schemeClr val="dk1"/>
          </a:fontRef>
        </p:style>
      </p:pic>
      <p:sp>
        <p:nvSpPr>
          <p:cNvPr id="3074" name="Rectangle 2"/>
          <p:cNvSpPr>
            <a:spLocks noChangeArrowheads="1"/>
          </p:cNvSpPr>
          <p:nvPr/>
        </p:nvSpPr>
        <p:spPr bwMode="auto">
          <a:xfrm rot="10800000" flipV="1">
            <a:off x="2673927" y="805207"/>
            <a:ext cx="9033164"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b="1" dirty="0">
                <a:solidFill>
                  <a:srgbClr val="7030A0"/>
                </a:solidFill>
                <a:latin typeface="Helvetica" charset="-52"/>
                <a:ea typeface="Calibri" pitchFamily="34" charset="0"/>
                <a:cs typeface="Times New Roman" pitchFamily="18" charset="0"/>
              </a:rPr>
              <a:t>«Болезнь легче предупредить, чем лечить» Так говорят врачи. </a:t>
            </a:r>
            <a:endParaRPr lang="ru-RU" b="1" dirty="0" smtClean="0">
              <a:solidFill>
                <a:srgbClr val="7030A0"/>
              </a:solidFill>
              <a:latin typeface="Helvetica" charset="-52"/>
              <a:ea typeface="Calibri" pitchFamily="34" charset="0"/>
              <a:cs typeface="Times New Roman" pitchFamily="18" charset="0"/>
            </a:endParaRPr>
          </a:p>
          <a:p>
            <a:pPr fontAlgn="base">
              <a:spcBef>
                <a:spcPct val="0"/>
              </a:spcBef>
              <a:spcAft>
                <a:spcPct val="0"/>
              </a:spcAft>
            </a:pPr>
            <a:r>
              <a:rPr lang="ru-RU" b="1" dirty="0" smtClean="0">
                <a:solidFill>
                  <a:srgbClr val="7030A0"/>
                </a:solidFill>
                <a:latin typeface="Helvetica" charset="-52"/>
                <a:ea typeface="Calibri" pitchFamily="34" charset="0"/>
                <a:cs typeface="Times New Roman" pitchFamily="18" charset="0"/>
              </a:rPr>
              <a:t>Срок </a:t>
            </a:r>
            <a:r>
              <a:rPr lang="ru-RU" b="1" dirty="0">
                <a:solidFill>
                  <a:srgbClr val="7030A0"/>
                </a:solidFill>
                <a:latin typeface="Helvetica" charset="-52"/>
                <a:ea typeface="Calibri" pitchFamily="34" charset="0"/>
                <a:cs typeface="Times New Roman" pitchFamily="18" charset="0"/>
              </a:rPr>
              <a:t>нельзя пропустить – совсем скоро малыш станет первоклассником, его речь должна быть правильной. </a:t>
            </a:r>
            <a:endParaRPr lang="ru-RU" b="1" dirty="0" smtClean="0">
              <a:solidFill>
                <a:srgbClr val="7030A0"/>
              </a:solidFill>
              <a:latin typeface="Helvetica" charset="-52"/>
              <a:ea typeface="Calibri" pitchFamily="34" charset="0"/>
              <a:cs typeface="Times New Roman" pitchFamily="18" charset="0"/>
            </a:endParaRPr>
          </a:p>
          <a:p>
            <a:pPr fontAlgn="base">
              <a:spcBef>
                <a:spcPct val="0"/>
              </a:spcBef>
              <a:spcAft>
                <a:spcPct val="0"/>
              </a:spcAft>
            </a:pPr>
            <a:endParaRPr lang="ru-RU" b="1" dirty="0" smtClean="0">
              <a:solidFill>
                <a:srgbClr val="7030A0"/>
              </a:solidFill>
              <a:latin typeface="Helvetica" charset="-52"/>
              <a:ea typeface="Calibri" pitchFamily="34" charset="0"/>
              <a:cs typeface="Times New Roman" pitchFamily="18" charset="0"/>
            </a:endParaRPr>
          </a:p>
          <a:p>
            <a:pPr fontAlgn="base">
              <a:spcBef>
                <a:spcPct val="0"/>
              </a:spcBef>
              <a:spcAft>
                <a:spcPct val="0"/>
              </a:spcAft>
            </a:pPr>
            <a:endParaRPr lang="ru-RU" sz="2400" dirty="0">
              <a:solidFill>
                <a:srgbClr val="7030A0"/>
              </a:solidFill>
              <a:latin typeface="Helvetica" charset="-52"/>
              <a:ea typeface="Calibri" pitchFamily="34" charset="0"/>
              <a:cs typeface="Times New Roman" pitchFamily="18" charset="0"/>
            </a:endParaRPr>
          </a:p>
        </p:txBody>
      </p:sp>
      <p:sp>
        <p:nvSpPr>
          <p:cNvPr id="7" name="Прямоугольник 6"/>
          <p:cNvSpPr/>
          <p:nvPr/>
        </p:nvSpPr>
        <p:spPr>
          <a:xfrm>
            <a:off x="831669" y="2102211"/>
            <a:ext cx="9033164" cy="1200329"/>
          </a:xfrm>
          <a:prstGeom prst="rect">
            <a:avLst/>
          </a:prstGeom>
        </p:spPr>
        <p:txBody>
          <a:bodyPr wrap="square">
            <a:spAutoFit/>
          </a:bodyPr>
          <a:lstStyle/>
          <a:p>
            <a:pPr lvl="0" fontAlgn="base">
              <a:spcBef>
                <a:spcPct val="0"/>
              </a:spcBef>
              <a:spcAft>
                <a:spcPct val="0"/>
              </a:spcAft>
            </a:pPr>
            <a:r>
              <a:rPr lang="ru-RU" b="1" dirty="0" smtClean="0">
                <a:solidFill>
                  <a:srgbClr val="7030A0"/>
                </a:solidFill>
                <a:latin typeface="Helvetica" charset="-52"/>
                <a:ea typeface="Calibri" pitchFamily="34" charset="0"/>
                <a:cs typeface="Times New Roman" pitchFamily="18" charset="0"/>
              </a:rPr>
              <a:t>Хорошо</a:t>
            </a:r>
            <a:r>
              <a:rPr lang="ru-RU" b="1" dirty="0">
                <a:solidFill>
                  <a:srgbClr val="7030A0"/>
                </a:solidFill>
                <a:latin typeface="Helvetica" charset="-52"/>
                <a:ea typeface="Calibri" pitchFamily="34" charset="0"/>
                <a:cs typeface="Times New Roman" pitchFamily="18" charset="0"/>
              </a:rPr>
              <a:t>, когда развитие идет постепенно, в темпе, удобном для ребенка. Когда же проблемы копятся, а решение их откладывается на потом, то ребенок переживает стресс от того, что его не понимают друзья, близкие люди, другие взрослые. </a:t>
            </a:r>
          </a:p>
        </p:txBody>
      </p:sp>
      <p:sp>
        <p:nvSpPr>
          <p:cNvPr id="12" name="Прямоугольник 11"/>
          <p:cNvSpPr/>
          <p:nvPr/>
        </p:nvSpPr>
        <p:spPr>
          <a:xfrm>
            <a:off x="3908435" y="3550268"/>
            <a:ext cx="7886746" cy="923330"/>
          </a:xfrm>
          <a:prstGeom prst="rect">
            <a:avLst/>
          </a:prstGeom>
        </p:spPr>
        <p:txBody>
          <a:bodyPr wrap="square">
            <a:spAutoFit/>
          </a:bodyPr>
          <a:lstStyle/>
          <a:p>
            <a:r>
              <a:rPr lang="ru-RU" b="1" dirty="0" smtClean="0">
                <a:solidFill>
                  <a:srgbClr val="7030A0"/>
                </a:solidFill>
                <a:latin typeface="Helvetica" charset="-52"/>
                <a:ea typeface="Calibri" pitchFamily="34" charset="0"/>
                <a:cs typeface="Times New Roman" pitchFamily="18" charset="0"/>
              </a:rPr>
              <a:t>Будьте внимательны к своему ребенку, старайтесь во время оказать ему необходимую профессиональную помощь. </a:t>
            </a:r>
          </a:p>
          <a:p>
            <a:r>
              <a:rPr lang="ru-RU" b="1" dirty="0" smtClean="0">
                <a:solidFill>
                  <a:srgbClr val="7030A0"/>
                </a:solidFill>
                <a:latin typeface="Helvetica" charset="-52"/>
                <a:ea typeface="Calibri" pitchFamily="34" charset="0"/>
                <a:cs typeface="Times New Roman" pitchFamily="18" charset="0"/>
              </a:rPr>
              <a:t>Пусть малыш растет смышлёным, на радость Вам!</a:t>
            </a:r>
            <a:endParaRPr lang="ru-RU" b="1" dirty="0">
              <a:solidFill>
                <a:srgbClr val="7030A0"/>
              </a:solidFill>
            </a:endParaRP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825" y="4137877"/>
            <a:ext cx="2310204" cy="2392234"/>
          </a:xfrm>
          <a:prstGeom prst="rect">
            <a:avLst/>
          </a:prstGeom>
        </p:spPr>
      </p:pic>
      <p:sp>
        <p:nvSpPr>
          <p:cNvPr id="9" name="TextBox 8"/>
          <p:cNvSpPr txBox="1"/>
          <p:nvPr/>
        </p:nvSpPr>
        <p:spPr>
          <a:xfrm>
            <a:off x="4721234" y="5065634"/>
            <a:ext cx="6758004" cy="400110"/>
          </a:xfrm>
          <a:prstGeom prst="rect">
            <a:avLst/>
          </a:prstGeom>
          <a:noFill/>
        </p:spPr>
        <p:txBody>
          <a:bodyPr wrap="none" rtlCol="0">
            <a:spAutoFit/>
          </a:bodyPr>
          <a:lstStyle/>
          <a:p>
            <a:r>
              <a:rPr lang="ru-RU" sz="2000" b="1" dirty="0">
                <a:solidFill>
                  <a:srgbClr val="7030A0"/>
                </a:solidFill>
                <a:latin typeface="Helvetica" charset="-52"/>
                <a:ea typeface="Calibri" pitchFamily="34" charset="0"/>
                <a:cs typeface="Times New Roman" pitchFamily="18" charset="0"/>
              </a:rPr>
              <a:t>Пусть малыш растет смышлёным, на радость Вам!</a:t>
            </a:r>
            <a:endParaRPr lang="ru-RU" sz="2000" b="1" dirty="0">
              <a:solidFill>
                <a:srgbClr val="7030A0"/>
              </a:solidFill>
            </a:endParaRPr>
          </a:p>
        </p:txBody>
      </p:sp>
    </p:spTree>
    <p:extLst>
      <p:ext uri="{BB962C8B-B14F-4D97-AF65-F5344CB8AC3E}">
        <p14:creationId xmlns:p14="http://schemas.microsoft.com/office/powerpoint/2010/main" val="2481127384"/>
      </p:ext>
    </p:extLst>
  </p:cSld>
  <p:clrMapOvr>
    <a:masterClrMapping/>
  </p:clrMapOvr>
  <mc:AlternateContent xmlns:mc="http://schemas.openxmlformats.org/markup-compatibility/2006" xmlns:p14="http://schemas.microsoft.com/office/powerpoint/2010/main">
    <mc:Choice Requires="p14">
      <p:transition spd="slow" p14:dur="2000" advClick="0" advTm="19000"/>
    </mc:Choice>
    <mc:Fallback xmlns="">
      <p:transition spd="slow" advClick="0" advTm="1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3000" fill="hold"/>
                                        <p:tgtEl>
                                          <p:spTgt spid="3074"/>
                                        </p:tgtEl>
                                        <p:attrNameLst>
                                          <p:attrName>ppt_w</p:attrName>
                                        </p:attrNameLst>
                                      </p:cBhvr>
                                      <p:tavLst>
                                        <p:tav tm="0">
                                          <p:val>
                                            <p:strVal val="#ppt_w*0.70"/>
                                          </p:val>
                                        </p:tav>
                                        <p:tav tm="100000">
                                          <p:val>
                                            <p:strVal val="#ppt_w"/>
                                          </p:val>
                                        </p:tav>
                                      </p:tavLst>
                                    </p:anim>
                                    <p:anim calcmode="lin" valueType="num">
                                      <p:cBhvr>
                                        <p:cTn id="8" dur="3000" fill="hold"/>
                                        <p:tgtEl>
                                          <p:spTgt spid="3074"/>
                                        </p:tgtEl>
                                        <p:attrNameLst>
                                          <p:attrName>ppt_h</p:attrName>
                                        </p:attrNameLst>
                                      </p:cBhvr>
                                      <p:tavLst>
                                        <p:tav tm="0">
                                          <p:val>
                                            <p:strVal val="#ppt_h"/>
                                          </p:val>
                                        </p:tav>
                                        <p:tav tm="100000">
                                          <p:val>
                                            <p:strVal val="#ppt_h"/>
                                          </p:val>
                                        </p:tav>
                                      </p:tavLst>
                                    </p:anim>
                                    <p:animEffect transition="in" filter="fade">
                                      <p:cBhvr>
                                        <p:cTn id="9" dur="3000"/>
                                        <p:tgtEl>
                                          <p:spTgt spid="3074"/>
                                        </p:tgtEl>
                                      </p:cBhvr>
                                    </p:animEffect>
                                  </p:childTnLst>
                                </p:cTn>
                              </p:par>
                            </p:childTnLst>
                          </p:cTn>
                        </p:par>
                        <p:par>
                          <p:cTn id="10" fill="hold">
                            <p:stCondLst>
                              <p:cond delay="3000"/>
                            </p:stCondLst>
                            <p:childTnLst>
                              <p:par>
                                <p:cTn id="11" presetID="55"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3000" fill="hold"/>
                                        <p:tgtEl>
                                          <p:spTgt spid="7"/>
                                        </p:tgtEl>
                                        <p:attrNameLst>
                                          <p:attrName>ppt_w</p:attrName>
                                        </p:attrNameLst>
                                      </p:cBhvr>
                                      <p:tavLst>
                                        <p:tav tm="0">
                                          <p:val>
                                            <p:strVal val="#ppt_w*0.70"/>
                                          </p:val>
                                        </p:tav>
                                        <p:tav tm="100000">
                                          <p:val>
                                            <p:strVal val="#ppt_w"/>
                                          </p:val>
                                        </p:tav>
                                      </p:tavLst>
                                    </p:anim>
                                    <p:anim calcmode="lin" valueType="num">
                                      <p:cBhvr>
                                        <p:cTn id="14" dur="3000" fill="hold"/>
                                        <p:tgtEl>
                                          <p:spTgt spid="7"/>
                                        </p:tgtEl>
                                        <p:attrNameLst>
                                          <p:attrName>ppt_h</p:attrName>
                                        </p:attrNameLst>
                                      </p:cBhvr>
                                      <p:tavLst>
                                        <p:tav tm="0">
                                          <p:val>
                                            <p:strVal val="#ppt_h"/>
                                          </p:val>
                                        </p:tav>
                                        <p:tav tm="100000">
                                          <p:val>
                                            <p:strVal val="#ppt_h"/>
                                          </p:val>
                                        </p:tav>
                                      </p:tavLst>
                                    </p:anim>
                                    <p:animEffect transition="in" filter="fade">
                                      <p:cBhvr>
                                        <p:cTn id="15" dur="3000"/>
                                        <p:tgtEl>
                                          <p:spTgt spid="7"/>
                                        </p:tgtEl>
                                      </p:cBhvr>
                                    </p:animEffect>
                                  </p:childTnLst>
                                </p:cTn>
                              </p:par>
                            </p:childTnLst>
                          </p:cTn>
                        </p:par>
                        <p:par>
                          <p:cTn id="16" fill="hold">
                            <p:stCondLst>
                              <p:cond delay="6000"/>
                            </p:stCondLst>
                            <p:childTnLst>
                              <p:par>
                                <p:cTn id="17" presetID="55"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3000" fill="hold"/>
                                        <p:tgtEl>
                                          <p:spTgt spid="12"/>
                                        </p:tgtEl>
                                        <p:attrNameLst>
                                          <p:attrName>ppt_w</p:attrName>
                                        </p:attrNameLst>
                                      </p:cBhvr>
                                      <p:tavLst>
                                        <p:tav tm="0">
                                          <p:val>
                                            <p:strVal val="#ppt_w*0.70"/>
                                          </p:val>
                                        </p:tav>
                                        <p:tav tm="100000">
                                          <p:val>
                                            <p:strVal val="#ppt_w"/>
                                          </p:val>
                                        </p:tav>
                                      </p:tavLst>
                                    </p:anim>
                                    <p:anim calcmode="lin" valueType="num">
                                      <p:cBhvr>
                                        <p:cTn id="20" dur="3000" fill="hold"/>
                                        <p:tgtEl>
                                          <p:spTgt spid="12"/>
                                        </p:tgtEl>
                                        <p:attrNameLst>
                                          <p:attrName>ppt_h</p:attrName>
                                        </p:attrNameLst>
                                      </p:cBhvr>
                                      <p:tavLst>
                                        <p:tav tm="0">
                                          <p:val>
                                            <p:strVal val="#ppt_h"/>
                                          </p:val>
                                        </p:tav>
                                        <p:tav tm="100000">
                                          <p:val>
                                            <p:strVal val="#ppt_h"/>
                                          </p:val>
                                        </p:tav>
                                      </p:tavLst>
                                    </p:anim>
                                    <p:animEffect transition="in" filter="fade">
                                      <p:cBhvr>
                                        <p:cTn id="21" dur="3000"/>
                                        <p:tgtEl>
                                          <p:spTgt spid="12"/>
                                        </p:tgtEl>
                                      </p:cBhvr>
                                    </p:animEffect>
                                  </p:childTnLst>
                                </p:cTn>
                              </p:par>
                            </p:childTnLst>
                          </p:cTn>
                        </p:par>
                        <p:par>
                          <p:cTn id="22" fill="hold">
                            <p:stCondLst>
                              <p:cond delay="9000"/>
                            </p:stCondLst>
                            <p:childTnLst>
                              <p:par>
                                <p:cTn id="23" presetID="1"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_hp\Desktop\1614805004_31-p-fon-dlya-prezentatsii-detskii-sad-34.jpg"/>
          <p:cNvPicPr>
            <a:picLocks noChangeAspect="1" noChangeArrowheads="1"/>
          </p:cNvPicPr>
          <p:nvPr/>
        </p:nvPicPr>
        <p:blipFill>
          <a:blip r:embed="rId2" cstate="print"/>
          <a:srcRect/>
          <a:stretch>
            <a:fillRect/>
          </a:stretch>
        </p:blipFill>
        <p:spPr bwMode="auto">
          <a:xfrm>
            <a:off x="91440" y="0"/>
            <a:ext cx="12100560" cy="6858000"/>
          </a:xfrm>
          <a:prstGeom prst="rect">
            <a:avLst/>
          </a:prstGeom>
        </p:spPr>
        <p:style>
          <a:lnRef idx="1">
            <a:schemeClr val="dk1"/>
          </a:lnRef>
          <a:fillRef idx="2">
            <a:schemeClr val="dk1"/>
          </a:fillRef>
          <a:effectRef idx="1">
            <a:schemeClr val="dk1"/>
          </a:effectRef>
          <a:fontRef idx="minor">
            <a:schemeClr val="dk1"/>
          </a:fontRef>
        </p:style>
      </p:pic>
      <p:sp>
        <p:nvSpPr>
          <p:cNvPr id="4" name="Облако 3"/>
          <p:cNvSpPr/>
          <p:nvPr/>
        </p:nvSpPr>
        <p:spPr>
          <a:xfrm>
            <a:off x="2927648" y="1988840"/>
            <a:ext cx="6984776" cy="2160240"/>
          </a:xfrm>
          <a:prstGeom prst="cloud">
            <a:avLst/>
          </a:prstGeom>
          <a:solidFill>
            <a:srgbClr val="89E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rgbClr val="FFFF00"/>
                </a:solidFill>
                <a:latin typeface="Arial" pitchFamily="34" charset="0"/>
                <a:cs typeface="Arial" pitchFamily="34" charset="0"/>
              </a:rPr>
              <a:t>СПАСИБО </a:t>
            </a:r>
          </a:p>
          <a:p>
            <a:pPr algn="ctr"/>
            <a:r>
              <a:rPr lang="ru-RU" sz="3200" b="1" dirty="0">
                <a:solidFill>
                  <a:srgbClr val="FFFF00"/>
                </a:solidFill>
                <a:latin typeface="Arial" pitchFamily="34" charset="0"/>
                <a:cs typeface="Arial" pitchFamily="34" charset="0"/>
              </a:rPr>
              <a:t>ЗА </a:t>
            </a:r>
          </a:p>
          <a:p>
            <a:pPr algn="ctr"/>
            <a:r>
              <a:rPr lang="ru-RU" sz="3200" b="1" dirty="0">
                <a:solidFill>
                  <a:srgbClr val="FFFF00"/>
                </a:solidFill>
                <a:latin typeface="Arial" pitchFamily="34" charset="0"/>
                <a:cs typeface="Arial" pitchFamily="34" charset="0"/>
              </a:rPr>
              <a:t>ВНИМАНИЕ!</a:t>
            </a:r>
          </a:p>
        </p:txBody>
      </p:sp>
    </p:spTree>
    <p:extLst>
      <p:ext uri="{BB962C8B-B14F-4D97-AF65-F5344CB8AC3E}">
        <p14:creationId xmlns:p14="http://schemas.microsoft.com/office/powerpoint/2010/main" val="393918659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_hp\Desktop\1614805004_31-p-fon-dlya-prezentatsii-detskii-sad-34.jpg"/>
          <p:cNvPicPr>
            <a:picLocks noChangeAspect="1" noChangeArrowheads="1"/>
          </p:cNvPicPr>
          <p:nvPr/>
        </p:nvPicPr>
        <p:blipFill>
          <a:blip r:embed="rId2" cstate="print"/>
          <a:srcRect/>
          <a:stretch>
            <a:fillRect/>
          </a:stretch>
        </p:blipFill>
        <p:spPr bwMode="auto">
          <a:xfrm>
            <a:off x="0" y="0"/>
            <a:ext cx="12469091" cy="6858000"/>
          </a:xfrm>
          <a:prstGeom prst="rect">
            <a:avLst/>
          </a:prstGeom>
        </p:spPr>
        <p:style>
          <a:lnRef idx="1">
            <a:schemeClr val="dk1"/>
          </a:lnRef>
          <a:fillRef idx="2">
            <a:schemeClr val="dk1"/>
          </a:fillRef>
          <a:effectRef idx="1">
            <a:schemeClr val="dk1"/>
          </a:effectRef>
          <a:fontRef idx="minor">
            <a:schemeClr val="dk1"/>
          </a:fontRef>
        </p:style>
      </p:pic>
      <p:sp>
        <p:nvSpPr>
          <p:cNvPr id="6" name="Прямоугольник 5"/>
          <p:cNvSpPr/>
          <p:nvPr/>
        </p:nvSpPr>
        <p:spPr>
          <a:xfrm>
            <a:off x="3005086" y="762147"/>
            <a:ext cx="6458918" cy="1200329"/>
          </a:xfrm>
          <a:prstGeom prst="rect">
            <a:avLst/>
          </a:prstGeom>
          <a:noFill/>
          <a:ln>
            <a:noFill/>
          </a:ln>
        </p:spPr>
        <p:txBody>
          <a:bodyPr wrap="square" lIns="91440" tIns="45720" rIns="91440" bIns="45720">
            <a:spAutoFit/>
          </a:bodyPr>
          <a:lstStyle/>
          <a:p>
            <a:pPr algn="ctr"/>
            <a:r>
              <a:rPr lang="ru-RU" sz="7200" b="1" dirty="0" smtClean="0">
                <a:ln w="18000">
                  <a:solidFill>
                    <a:srgbClr val="7030A0"/>
                  </a:solidFill>
                  <a:prstDash val="solid"/>
                  <a:miter lim="800000"/>
                </a:ln>
                <a:solidFill>
                  <a:srgbClr val="FF00FF"/>
                </a:solidFill>
                <a:effectLst>
                  <a:outerShdw blurRad="25500" dist="23000" dir="7020000" algn="tl">
                    <a:srgbClr val="000000">
                      <a:alpha val="50000"/>
                    </a:srgbClr>
                  </a:outerShdw>
                </a:effectLst>
              </a:rPr>
              <a:t>Когда </a:t>
            </a:r>
            <a:endParaRPr lang="ru-RU" sz="7200" b="1" dirty="0">
              <a:ln w="18000">
                <a:solidFill>
                  <a:srgbClr val="7030A0"/>
                </a:solidFill>
                <a:prstDash val="solid"/>
                <a:miter lim="800000"/>
              </a:ln>
              <a:solidFill>
                <a:srgbClr val="FF00FF"/>
              </a:solidFill>
              <a:effectLst>
                <a:outerShdw blurRad="25500" dist="23000" dir="7020000" algn="tl">
                  <a:srgbClr val="000000">
                    <a:alpha val="50000"/>
                  </a:srgbClr>
                </a:outerShdw>
              </a:effectLst>
            </a:endParaRPr>
          </a:p>
        </p:txBody>
      </p:sp>
      <p:sp>
        <p:nvSpPr>
          <p:cNvPr id="7" name="Прямоугольник 6"/>
          <p:cNvSpPr/>
          <p:nvPr/>
        </p:nvSpPr>
        <p:spPr>
          <a:xfrm>
            <a:off x="2780441" y="3707739"/>
            <a:ext cx="7889917" cy="1200329"/>
          </a:xfrm>
          <a:prstGeom prst="rect">
            <a:avLst/>
          </a:prstGeom>
        </p:spPr>
        <p:txBody>
          <a:bodyPr wrap="none">
            <a:spAutoFit/>
          </a:bodyPr>
          <a:lstStyle/>
          <a:p>
            <a:pPr algn="ctr"/>
            <a:r>
              <a:rPr lang="ru-RU" sz="7200" b="1" dirty="0">
                <a:ln w="18000">
                  <a:solidFill>
                    <a:srgbClr val="7030A0"/>
                  </a:solidFill>
                  <a:prstDash val="solid"/>
                  <a:miter lim="800000"/>
                </a:ln>
                <a:solidFill>
                  <a:srgbClr val="FF00FF"/>
                </a:solidFill>
                <a:effectLst>
                  <a:outerShdw blurRad="25500" dist="23000" dir="7020000" algn="tl">
                    <a:srgbClr val="000000">
                      <a:alpha val="50000"/>
                    </a:srgbClr>
                  </a:outerShdw>
                </a:effectLst>
              </a:rPr>
              <a:t>п</a:t>
            </a:r>
            <a:r>
              <a:rPr lang="ru-RU" sz="7200" b="1" dirty="0" smtClean="0">
                <a:ln w="18000">
                  <a:solidFill>
                    <a:srgbClr val="7030A0"/>
                  </a:solidFill>
                  <a:prstDash val="solid"/>
                  <a:miter lim="800000"/>
                </a:ln>
                <a:solidFill>
                  <a:srgbClr val="FF00FF"/>
                </a:solidFill>
                <a:effectLst>
                  <a:outerShdw blurRad="25500" dist="23000" dir="7020000" algn="tl">
                    <a:srgbClr val="000000">
                      <a:alpha val="50000"/>
                    </a:srgbClr>
                  </a:outerShdw>
                </a:effectLst>
              </a:rPr>
              <a:t>омощь логопеда?</a:t>
            </a:r>
            <a:endParaRPr lang="ru-RU" sz="7200" b="1" dirty="0">
              <a:ln w="18000">
                <a:solidFill>
                  <a:srgbClr val="7030A0"/>
                </a:solidFill>
                <a:prstDash val="solid"/>
                <a:miter lim="800000"/>
              </a:ln>
              <a:solidFill>
                <a:srgbClr val="FF00FF"/>
              </a:solidFill>
              <a:effectLst>
                <a:outerShdw blurRad="25500" dist="23000" dir="7020000" algn="tl">
                  <a:srgbClr val="000000">
                    <a:alpha val="50000"/>
                  </a:srgbClr>
                </a:outerShdw>
              </a:effectLst>
            </a:endParaRPr>
          </a:p>
        </p:txBody>
      </p:sp>
      <p:sp>
        <p:nvSpPr>
          <p:cNvPr id="8" name="Прямоугольник 7"/>
          <p:cNvSpPr/>
          <p:nvPr/>
        </p:nvSpPr>
        <p:spPr>
          <a:xfrm>
            <a:off x="4852596" y="2313419"/>
            <a:ext cx="2763897" cy="2031325"/>
          </a:xfrm>
          <a:prstGeom prst="rect">
            <a:avLst/>
          </a:prstGeom>
        </p:spPr>
        <p:txBody>
          <a:bodyPr wrap="none">
            <a:spAutoFit/>
          </a:bodyPr>
          <a:lstStyle/>
          <a:p>
            <a:pPr algn="ctr"/>
            <a:r>
              <a:rPr lang="ru-RU" sz="7200" b="1" dirty="0" smtClean="0">
                <a:ln w="18000">
                  <a:solidFill>
                    <a:srgbClr val="7030A0"/>
                  </a:solidFill>
                  <a:prstDash val="solid"/>
                  <a:miter lim="800000"/>
                </a:ln>
                <a:solidFill>
                  <a:srgbClr val="FF00FF"/>
                </a:solidFill>
                <a:effectLst>
                  <a:outerShdw blurRad="25500" dist="23000" dir="7020000" algn="tl">
                    <a:srgbClr val="000000">
                      <a:alpha val="50000"/>
                    </a:srgbClr>
                  </a:outerShdw>
                </a:effectLst>
              </a:rPr>
              <a:t>нужна</a:t>
            </a:r>
          </a:p>
          <a:p>
            <a:pPr algn="ctr"/>
            <a:r>
              <a:rPr lang="ru-RU" sz="5400" b="1" dirty="0" smtClean="0">
                <a:ln w="18000">
                  <a:solidFill>
                    <a:srgbClr val="7030A0"/>
                  </a:solidFill>
                  <a:prstDash val="solid"/>
                  <a:miter lim="800000"/>
                </a:ln>
                <a:solidFill>
                  <a:srgbClr val="FF00FF"/>
                </a:solidFill>
                <a:effectLst>
                  <a:outerShdw blurRad="25500" dist="23000" dir="7020000" algn="tl">
                    <a:srgbClr val="000000">
                      <a:alpha val="50000"/>
                    </a:srgbClr>
                  </a:outerShdw>
                </a:effectLst>
              </a:rPr>
              <a:t> </a:t>
            </a:r>
            <a:endParaRPr lang="ru-RU" sz="5400" b="1" dirty="0">
              <a:ln w="18000">
                <a:solidFill>
                  <a:srgbClr val="7030A0"/>
                </a:solidFill>
                <a:prstDash val="solid"/>
                <a:miter lim="800000"/>
              </a:ln>
              <a:solidFill>
                <a:srgbClr val="FF00FF"/>
              </a:solidFill>
              <a:effectLst>
                <a:outerShdw blurRad="25500" dist="23000" dir="7020000" algn="tl">
                  <a:srgbClr val="000000">
                    <a:alpha val="50000"/>
                  </a:srgbClr>
                </a:outerShdw>
              </a:effectLst>
            </a:endParaRPr>
          </a:p>
        </p:txBody>
      </p:sp>
      <p:pic>
        <p:nvPicPr>
          <p:cNvPr id="1026" name="Picture 2" descr="C:\Users\user_hp\Desktop\329U.gif"/>
          <p:cNvPicPr>
            <a:picLocks noChangeAspect="1" noChangeArrowheads="1" noCrop="1"/>
          </p:cNvPicPr>
          <p:nvPr/>
        </p:nvPicPr>
        <p:blipFill>
          <a:blip r:embed="rId3" cstate="print">
            <a:clrChange>
              <a:clrFrom>
                <a:srgbClr val="FFFFFF"/>
              </a:clrFrom>
              <a:clrTo>
                <a:srgbClr val="FFFFFF">
                  <a:alpha val="0"/>
                </a:srgbClr>
              </a:clrTo>
            </a:clrChange>
          </a:blip>
          <a:srcRect/>
          <a:stretch>
            <a:fillRect/>
          </a:stretch>
        </p:blipFill>
        <p:spPr bwMode="auto">
          <a:xfrm>
            <a:off x="10303622" y="4908068"/>
            <a:ext cx="1285875" cy="1285875"/>
          </a:xfrm>
          <a:prstGeom prst="rect">
            <a:avLst/>
          </a:prstGeom>
          <a:noFill/>
        </p:spPr>
      </p:pic>
    </p:spTree>
    <p:extLst>
      <p:ext uri="{BB962C8B-B14F-4D97-AF65-F5344CB8AC3E}">
        <p14:creationId xmlns:p14="http://schemas.microsoft.com/office/powerpoint/2010/main" val="362901470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1000"/>
                                        <p:tgtEl>
                                          <p:spTgt spid="8"/>
                                        </p:tgtEl>
                                      </p:cBhvr>
                                    </p:animEffect>
                                  </p:childTnLst>
                                </p:cTn>
                              </p:par>
                            </p:childTnLst>
                          </p:cTn>
                        </p:par>
                        <p:par>
                          <p:cTn id="12" fill="hold">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_hp\Desktop\1614805004_31-p-fon-dlya-prezentatsii-detskii-sad-34.jpg"/>
          <p:cNvPicPr>
            <a:picLocks noChangeAspect="1" noChangeArrowheads="1"/>
          </p:cNvPicPr>
          <p:nvPr/>
        </p:nvPicPr>
        <p:blipFill>
          <a:blip r:embed="rId2" cstate="print"/>
          <a:srcRect/>
          <a:stretch>
            <a:fillRect/>
          </a:stretch>
        </p:blipFill>
        <p:spPr bwMode="auto">
          <a:xfrm>
            <a:off x="0" y="-33780"/>
            <a:ext cx="12192000" cy="6858000"/>
          </a:xfrm>
          <a:prstGeom prst="rect">
            <a:avLst/>
          </a:prstGeom>
        </p:spPr>
        <p:style>
          <a:lnRef idx="1">
            <a:schemeClr val="dk1"/>
          </a:lnRef>
          <a:fillRef idx="2">
            <a:schemeClr val="dk1"/>
          </a:fillRef>
          <a:effectRef idx="1">
            <a:schemeClr val="dk1"/>
          </a:effectRef>
          <a:fontRef idx="minor">
            <a:schemeClr val="dk1"/>
          </a:fontRef>
        </p:style>
      </p:pic>
      <p:sp>
        <p:nvSpPr>
          <p:cNvPr id="3074" name="Rectangle 2"/>
          <p:cNvSpPr>
            <a:spLocks noChangeArrowheads="1"/>
          </p:cNvSpPr>
          <p:nvPr/>
        </p:nvSpPr>
        <p:spPr bwMode="auto">
          <a:xfrm rot="10800000" flipV="1">
            <a:off x="2673927" y="389708"/>
            <a:ext cx="9033164" cy="2400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b="1" dirty="0" smtClean="0">
                <a:solidFill>
                  <a:srgbClr val="7030A0"/>
                </a:solidFill>
                <a:latin typeface="Helvetica" charset="-52"/>
                <a:ea typeface="Calibri" pitchFamily="34" charset="0"/>
                <a:cs typeface="Times New Roman" pitchFamily="18" charset="0"/>
              </a:rPr>
              <a:t>Вы, наверное, тоже это слышали: “К логопеду надо обращаться не раньше 5 лет”. </a:t>
            </a:r>
          </a:p>
          <a:p>
            <a:pPr fontAlgn="base">
              <a:spcBef>
                <a:spcPct val="0"/>
              </a:spcBef>
              <a:spcAft>
                <a:spcPct val="0"/>
              </a:spcAft>
            </a:pPr>
            <a:r>
              <a:rPr lang="ru-RU" b="1" dirty="0" smtClean="0">
                <a:solidFill>
                  <a:srgbClr val="7030A0"/>
                </a:solidFill>
                <a:latin typeface="Helvetica" charset="-52"/>
                <a:ea typeface="Calibri" pitchFamily="34" charset="0"/>
                <a:cs typeface="Times New Roman" pitchFamily="18" charset="0"/>
              </a:rPr>
              <a:t>Это не так. Чем раньше ребенка посмотрит логопед, тем больше вероятность исправить речь. Возникновение многих речевых нарушений связано с органическими причинами, т.е. с недоразвитием или особенностями строения коры головного мозга. А человеческий мозг активно развивается именно у дошкольников. </a:t>
            </a:r>
          </a:p>
          <a:p>
            <a:pPr fontAlgn="base">
              <a:spcBef>
                <a:spcPct val="0"/>
              </a:spcBef>
              <a:spcAft>
                <a:spcPct val="0"/>
              </a:spcAft>
            </a:pPr>
            <a:endParaRPr lang="ru-RU" sz="2400" dirty="0">
              <a:solidFill>
                <a:srgbClr val="7030A0"/>
              </a:solidFill>
              <a:latin typeface="Helvetica" charset="-52"/>
              <a:ea typeface="Calibri" pitchFamily="34" charset="0"/>
              <a:cs typeface="Times New Roman" pitchFamily="18" charset="0"/>
            </a:endParaRPr>
          </a:p>
        </p:txBody>
      </p:sp>
      <p:sp>
        <p:nvSpPr>
          <p:cNvPr id="7" name="Прямоугольник 6"/>
          <p:cNvSpPr/>
          <p:nvPr/>
        </p:nvSpPr>
        <p:spPr>
          <a:xfrm>
            <a:off x="609600" y="2674948"/>
            <a:ext cx="9033164" cy="1477328"/>
          </a:xfrm>
          <a:prstGeom prst="rect">
            <a:avLst/>
          </a:prstGeom>
        </p:spPr>
        <p:txBody>
          <a:bodyPr wrap="square">
            <a:spAutoFit/>
          </a:bodyPr>
          <a:lstStyle/>
          <a:p>
            <a:pPr lvl="0" fontAlgn="base">
              <a:spcBef>
                <a:spcPct val="0"/>
              </a:spcBef>
              <a:spcAft>
                <a:spcPct val="0"/>
              </a:spcAft>
            </a:pPr>
            <a:r>
              <a:rPr lang="ru-RU" b="1" dirty="0" smtClean="0">
                <a:solidFill>
                  <a:srgbClr val="7030A0"/>
                </a:solidFill>
                <a:latin typeface="Helvetica" charset="-52"/>
                <a:ea typeface="Calibri" pitchFamily="34" charset="0"/>
                <a:cs typeface="Times New Roman" pitchFamily="18" charset="0"/>
              </a:rPr>
              <a:t>К примеру фонематический слух (способность воспринимать и различать звуки речи) легче исправить у детей в возрасте до 5-6-ти лет, пока в коре головного мозга формируется зона Вернике, отвечающая за восприятие звуков человеческой речи. Конечно это можно сделать и позднее, но это займет гораздо больше времени.</a:t>
            </a:r>
            <a:endParaRPr lang="ru-RU" b="1" dirty="0">
              <a:solidFill>
                <a:srgbClr val="7030A0"/>
              </a:solidFill>
              <a:latin typeface="Helvetica" charset="-52"/>
              <a:ea typeface="Calibri" pitchFamily="34" charset="0"/>
              <a:cs typeface="Times New Roman" pitchFamily="18" charset="0"/>
            </a:endParaRPr>
          </a:p>
        </p:txBody>
      </p:sp>
      <p:sp>
        <p:nvSpPr>
          <p:cNvPr id="12" name="Прямоугольник 11"/>
          <p:cNvSpPr/>
          <p:nvPr/>
        </p:nvSpPr>
        <p:spPr>
          <a:xfrm>
            <a:off x="4305254" y="4475442"/>
            <a:ext cx="7886746" cy="1200329"/>
          </a:xfrm>
          <a:prstGeom prst="rect">
            <a:avLst/>
          </a:prstGeom>
        </p:spPr>
        <p:txBody>
          <a:bodyPr wrap="square">
            <a:spAutoFit/>
          </a:bodyPr>
          <a:lstStyle/>
          <a:p>
            <a:r>
              <a:rPr lang="ru-RU" b="1" dirty="0" smtClean="0">
                <a:solidFill>
                  <a:srgbClr val="7030A0"/>
                </a:solidFill>
                <a:latin typeface="Helvetica" charset="-52"/>
                <a:ea typeface="Calibri" pitchFamily="34" charset="0"/>
                <a:cs typeface="Times New Roman" pitchFamily="18" charset="0"/>
              </a:rPr>
              <a:t>Поэтому необходима ранняя помощь специалиста. Даже в возрасте до года можно обнаружить некоторые проблемы, которые необходимо корректировать. Нужно лишь найти логопеда, который специализируется на работе с малышами.</a:t>
            </a:r>
            <a:endParaRPr lang="ru-RU" b="1" dirty="0">
              <a:solidFill>
                <a:srgbClr val="7030A0"/>
              </a:solidFill>
            </a:endParaRP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825" y="4137877"/>
            <a:ext cx="2310204" cy="2392234"/>
          </a:xfrm>
          <a:prstGeom prst="rect">
            <a:avLst/>
          </a:prstGeom>
        </p:spPr>
      </p:pic>
    </p:spTree>
    <p:extLst>
      <p:ext uri="{BB962C8B-B14F-4D97-AF65-F5344CB8AC3E}">
        <p14:creationId xmlns:p14="http://schemas.microsoft.com/office/powerpoint/2010/main" val="2636808089"/>
      </p:ext>
    </p:extLst>
  </p:cSld>
  <p:clrMapOvr>
    <a:masterClrMapping/>
  </p:clrMapOvr>
  <mc:AlternateContent xmlns:mc="http://schemas.openxmlformats.org/markup-compatibility/2006" xmlns:p14="http://schemas.microsoft.com/office/powerpoint/2010/main">
    <mc:Choice Requires="p14">
      <p:transition spd="slow" p14:dur="2000" advClick="0" advTm="19000"/>
    </mc:Choice>
    <mc:Fallback xmlns="">
      <p:transition spd="slow" advClick="0" advTm="1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3000" fill="hold"/>
                                        <p:tgtEl>
                                          <p:spTgt spid="3074"/>
                                        </p:tgtEl>
                                        <p:attrNameLst>
                                          <p:attrName>ppt_w</p:attrName>
                                        </p:attrNameLst>
                                      </p:cBhvr>
                                      <p:tavLst>
                                        <p:tav tm="0">
                                          <p:val>
                                            <p:strVal val="#ppt_w*0.70"/>
                                          </p:val>
                                        </p:tav>
                                        <p:tav tm="100000">
                                          <p:val>
                                            <p:strVal val="#ppt_w"/>
                                          </p:val>
                                        </p:tav>
                                      </p:tavLst>
                                    </p:anim>
                                    <p:anim calcmode="lin" valueType="num">
                                      <p:cBhvr>
                                        <p:cTn id="8" dur="3000" fill="hold"/>
                                        <p:tgtEl>
                                          <p:spTgt spid="3074"/>
                                        </p:tgtEl>
                                        <p:attrNameLst>
                                          <p:attrName>ppt_h</p:attrName>
                                        </p:attrNameLst>
                                      </p:cBhvr>
                                      <p:tavLst>
                                        <p:tav tm="0">
                                          <p:val>
                                            <p:strVal val="#ppt_h"/>
                                          </p:val>
                                        </p:tav>
                                        <p:tav tm="100000">
                                          <p:val>
                                            <p:strVal val="#ppt_h"/>
                                          </p:val>
                                        </p:tav>
                                      </p:tavLst>
                                    </p:anim>
                                    <p:animEffect transition="in" filter="fade">
                                      <p:cBhvr>
                                        <p:cTn id="9" dur="3000"/>
                                        <p:tgtEl>
                                          <p:spTgt spid="3074"/>
                                        </p:tgtEl>
                                      </p:cBhvr>
                                    </p:animEffect>
                                  </p:childTnLst>
                                </p:cTn>
                              </p:par>
                            </p:childTnLst>
                          </p:cTn>
                        </p:par>
                        <p:par>
                          <p:cTn id="10" fill="hold">
                            <p:stCondLst>
                              <p:cond delay="3000"/>
                            </p:stCondLst>
                            <p:childTnLst>
                              <p:par>
                                <p:cTn id="11" presetID="55"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3000" fill="hold"/>
                                        <p:tgtEl>
                                          <p:spTgt spid="7"/>
                                        </p:tgtEl>
                                        <p:attrNameLst>
                                          <p:attrName>ppt_w</p:attrName>
                                        </p:attrNameLst>
                                      </p:cBhvr>
                                      <p:tavLst>
                                        <p:tav tm="0">
                                          <p:val>
                                            <p:strVal val="#ppt_w*0.70"/>
                                          </p:val>
                                        </p:tav>
                                        <p:tav tm="100000">
                                          <p:val>
                                            <p:strVal val="#ppt_w"/>
                                          </p:val>
                                        </p:tav>
                                      </p:tavLst>
                                    </p:anim>
                                    <p:anim calcmode="lin" valueType="num">
                                      <p:cBhvr>
                                        <p:cTn id="14" dur="3000" fill="hold"/>
                                        <p:tgtEl>
                                          <p:spTgt spid="7"/>
                                        </p:tgtEl>
                                        <p:attrNameLst>
                                          <p:attrName>ppt_h</p:attrName>
                                        </p:attrNameLst>
                                      </p:cBhvr>
                                      <p:tavLst>
                                        <p:tav tm="0">
                                          <p:val>
                                            <p:strVal val="#ppt_h"/>
                                          </p:val>
                                        </p:tav>
                                        <p:tav tm="100000">
                                          <p:val>
                                            <p:strVal val="#ppt_h"/>
                                          </p:val>
                                        </p:tav>
                                      </p:tavLst>
                                    </p:anim>
                                    <p:animEffect transition="in" filter="fade">
                                      <p:cBhvr>
                                        <p:cTn id="15" dur="3000"/>
                                        <p:tgtEl>
                                          <p:spTgt spid="7"/>
                                        </p:tgtEl>
                                      </p:cBhvr>
                                    </p:animEffect>
                                  </p:childTnLst>
                                </p:cTn>
                              </p:par>
                            </p:childTnLst>
                          </p:cTn>
                        </p:par>
                        <p:par>
                          <p:cTn id="16" fill="hold">
                            <p:stCondLst>
                              <p:cond delay="6000"/>
                            </p:stCondLst>
                            <p:childTnLst>
                              <p:par>
                                <p:cTn id="17" presetID="55"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3000" fill="hold"/>
                                        <p:tgtEl>
                                          <p:spTgt spid="12"/>
                                        </p:tgtEl>
                                        <p:attrNameLst>
                                          <p:attrName>ppt_w</p:attrName>
                                        </p:attrNameLst>
                                      </p:cBhvr>
                                      <p:tavLst>
                                        <p:tav tm="0">
                                          <p:val>
                                            <p:strVal val="#ppt_w*0.70"/>
                                          </p:val>
                                        </p:tav>
                                        <p:tav tm="100000">
                                          <p:val>
                                            <p:strVal val="#ppt_w"/>
                                          </p:val>
                                        </p:tav>
                                      </p:tavLst>
                                    </p:anim>
                                    <p:anim calcmode="lin" valueType="num">
                                      <p:cBhvr>
                                        <p:cTn id="20" dur="3000" fill="hold"/>
                                        <p:tgtEl>
                                          <p:spTgt spid="12"/>
                                        </p:tgtEl>
                                        <p:attrNameLst>
                                          <p:attrName>ppt_h</p:attrName>
                                        </p:attrNameLst>
                                      </p:cBhvr>
                                      <p:tavLst>
                                        <p:tav tm="0">
                                          <p:val>
                                            <p:strVal val="#ppt_h"/>
                                          </p:val>
                                        </p:tav>
                                        <p:tav tm="100000">
                                          <p:val>
                                            <p:strVal val="#ppt_h"/>
                                          </p:val>
                                        </p:tav>
                                      </p:tavLst>
                                    </p:anim>
                                    <p:animEffect transition="in" filter="fade">
                                      <p:cBhvr>
                                        <p:cTn id="21"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ф.jpg"/>
          <p:cNvPicPr>
            <a:picLocks noChangeAspect="1"/>
          </p:cNvPicPr>
          <p:nvPr/>
        </p:nvPicPr>
        <p:blipFill>
          <a:blip r:embed="rId2" cstate="print"/>
          <a:stretch>
            <a:fillRect/>
          </a:stretch>
        </p:blipFill>
        <p:spPr>
          <a:xfrm>
            <a:off x="0" y="116633"/>
            <a:ext cx="12022111" cy="688538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Заголовок 1"/>
          <p:cNvSpPr>
            <a:spLocks noGrp="1"/>
          </p:cNvSpPr>
          <p:nvPr>
            <p:ph type="title"/>
          </p:nvPr>
        </p:nvSpPr>
        <p:spPr>
          <a:xfrm>
            <a:off x="831850" y="274321"/>
            <a:ext cx="10515600" cy="2312125"/>
          </a:xfrm>
        </p:spPr>
        <p:txBody>
          <a:bodyPr>
            <a:normAutofit/>
          </a:bodyPr>
          <a:lstStyle/>
          <a:p>
            <a:pPr algn="ctr"/>
            <a:r>
              <a:rPr lang="ru-RU" sz="4800" b="1" dirty="0" smtClean="0">
                <a:solidFill>
                  <a:srgbClr val="7030A0"/>
                </a:solidFill>
                <a:effectLst>
                  <a:outerShdw blurRad="38100" dist="38100" dir="2700000" algn="tl">
                    <a:srgbClr val="000000">
                      <a:alpha val="43137"/>
                    </a:srgbClr>
                  </a:outerShdw>
                </a:effectLst>
              </a:rPr>
              <a:t>Когда же стоит беспокоится и в каком возрасте можно и нужно обращаться к логопеду?</a:t>
            </a:r>
            <a:endParaRPr lang="ru-RU" sz="4800" b="1" dirty="0">
              <a:solidFill>
                <a:srgbClr val="7030A0"/>
              </a:solidFill>
              <a:effectLst>
                <a:outerShdw blurRad="38100" dist="38100" dir="2700000" algn="tl">
                  <a:srgbClr val="000000">
                    <a:alpha val="43137"/>
                  </a:srgbClr>
                </a:outerShdw>
              </a:effectLst>
            </a:endParaRPr>
          </a:p>
        </p:txBody>
      </p:sp>
      <p:pic>
        <p:nvPicPr>
          <p:cNvPr id="4" name="Рисунок 3"/>
          <p:cNvPicPr>
            <a:picLocks noChangeAspect="1"/>
          </p:cNvPicPr>
          <p:nvPr/>
        </p:nvPicPr>
        <p:blipFill>
          <a:blip r:embed="rId3"/>
          <a:stretch>
            <a:fillRect/>
          </a:stretch>
        </p:blipFill>
        <p:spPr>
          <a:xfrm>
            <a:off x="4812427" y="2744134"/>
            <a:ext cx="2554445" cy="3792041"/>
          </a:xfrm>
          <a:prstGeom prst="rect">
            <a:avLst/>
          </a:prstGeom>
        </p:spPr>
      </p:pic>
      <p:sp>
        <p:nvSpPr>
          <p:cNvPr id="3" name="Текст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749480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5" descr="ф.jpg"/>
          <p:cNvPicPr>
            <a:picLocks noChangeAspect="1"/>
          </p:cNvPicPr>
          <p:nvPr/>
        </p:nvPicPr>
        <p:blipFill>
          <a:blip r:embed="rId2" cstate="print"/>
          <a:stretch>
            <a:fillRect/>
          </a:stretch>
        </p:blipFill>
        <p:spPr>
          <a:xfrm>
            <a:off x="-1" y="116633"/>
            <a:ext cx="12022111" cy="688538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Прямоугольник 2"/>
          <p:cNvSpPr/>
          <p:nvPr/>
        </p:nvSpPr>
        <p:spPr>
          <a:xfrm>
            <a:off x="3810000" y="2551837"/>
            <a:ext cx="4572000" cy="369332"/>
          </a:xfrm>
          <a:prstGeom prst="rect">
            <a:avLst/>
          </a:prstGeom>
        </p:spPr>
        <p:txBody>
          <a:bodyPr>
            <a:spAutoFit/>
          </a:bodyPr>
          <a:lstStyle/>
          <a:p>
            <a:endParaRPr lang="ru-RU" dirty="0"/>
          </a:p>
        </p:txBody>
      </p:sp>
      <p:sp>
        <p:nvSpPr>
          <p:cNvPr id="4" name="Прямоугольник 3"/>
          <p:cNvSpPr/>
          <p:nvPr/>
        </p:nvSpPr>
        <p:spPr>
          <a:xfrm>
            <a:off x="408709" y="1717756"/>
            <a:ext cx="11374581" cy="5047536"/>
          </a:xfrm>
          <a:prstGeom prst="rect">
            <a:avLst/>
          </a:prstGeom>
        </p:spPr>
        <p:txBody>
          <a:bodyPr wrap="square">
            <a:spAutoFit/>
          </a:bodyPr>
          <a:lstStyle/>
          <a:p>
            <a:endParaRPr lang="ru-RU" b="1" dirty="0">
              <a:solidFill>
                <a:srgbClr val="7030A0"/>
              </a:solidFill>
              <a:latin typeface="Helvetica" charset="-52"/>
              <a:ea typeface="Calibri" pitchFamily="34" charset="0"/>
              <a:cs typeface="Times New Roman" pitchFamily="18" charset="0"/>
            </a:endParaRPr>
          </a:p>
          <a:p>
            <a:pPr algn="just"/>
            <a:r>
              <a:rPr lang="ru-RU" sz="2400" b="1" dirty="0" smtClean="0">
                <a:solidFill>
                  <a:srgbClr val="7030A0"/>
                </a:solidFill>
                <a:latin typeface="Helvetica" charset="-52"/>
                <a:ea typeface="Calibri" pitchFamily="34" charset="0"/>
                <a:cs typeface="Times New Roman" pitchFamily="18" charset="0"/>
              </a:rPr>
              <a:t>         Если </a:t>
            </a:r>
            <a:r>
              <a:rPr lang="ru-RU" sz="2400" b="1" dirty="0" smtClean="0">
                <a:solidFill>
                  <a:srgbClr val="7030A0"/>
                </a:solidFill>
                <a:latin typeface="Helvetica" charset="-52"/>
                <a:ea typeface="Calibri" pitchFamily="34" charset="0"/>
                <a:cs typeface="Times New Roman" pitchFamily="18" charset="0"/>
              </a:rPr>
              <a:t>ребёнок не «</a:t>
            </a:r>
            <a:r>
              <a:rPr lang="ru-RU" sz="2400" b="1" dirty="0" err="1" smtClean="0">
                <a:solidFill>
                  <a:srgbClr val="7030A0"/>
                </a:solidFill>
                <a:latin typeface="Helvetica" charset="-52"/>
                <a:ea typeface="Calibri" pitchFamily="34" charset="0"/>
                <a:cs typeface="Times New Roman" pitchFamily="18" charset="0"/>
              </a:rPr>
              <a:t>гулит</a:t>
            </a:r>
            <a:r>
              <a:rPr lang="ru-RU" sz="2400" b="1" dirty="0" smtClean="0">
                <a:solidFill>
                  <a:srgbClr val="7030A0"/>
                </a:solidFill>
                <a:latin typeface="Helvetica" charset="-52"/>
                <a:ea typeface="Calibri" pitchFamily="34" charset="0"/>
                <a:cs typeface="Times New Roman" pitchFamily="18" charset="0"/>
              </a:rPr>
              <a:t>», не «лепечет» и не произносит повторяющиеся слоги типа: «баба, мама, </a:t>
            </a:r>
            <a:r>
              <a:rPr lang="ru-RU" sz="2400" b="1" dirty="0" err="1" smtClean="0">
                <a:solidFill>
                  <a:srgbClr val="7030A0"/>
                </a:solidFill>
                <a:latin typeface="Helvetica" charset="-52"/>
                <a:ea typeface="Calibri" pitchFamily="34" charset="0"/>
                <a:cs typeface="Times New Roman" pitchFamily="18" charset="0"/>
              </a:rPr>
              <a:t>диди</a:t>
            </a:r>
            <a:r>
              <a:rPr lang="ru-RU" sz="2400" b="1" dirty="0" smtClean="0">
                <a:solidFill>
                  <a:srgbClr val="7030A0"/>
                </a:solidFill>
                <a:latin typeface="Helvetica" charset="-52"/>
                <a:ea typeface="Calibri" pitchFamily="34" charset="0"/>
                <a:cs typeface="Times New Roman" pitchFamily="18" charset="0"/>
              </a:rPr>
              <a:t>» и т.п. </a:t>
            </a:r>
            <a:endParaRPr lang="ru-RU" sz="2400" b="1" dirty="0" smtClean="0">
              <a:solidFill>
                <a:srgbClr val="7030A0"/>
              </a:solidFill>
              <a:latin typeface="Helvetica" charset="-52"/>
              <a:ea typeface="Calibri" pitchFamily="34" charset="0"/>
              <a:cs typeface="Times New Roman" pitchFamily="18" charset="0"/>
            </a:endParaRPr>
          </a:p>
          <a:p>
            <a:pPr algn="just"/>
            <a:endParaRPr lang="ru-RU" sz="2400" b="1" dirty="0" smtClean="0">
              <a:solidFill>
                <a:srgbClr val="7030A0"/>
              </a:solidFill>
              <a:latin typeface="Helvetica" charset="-52"/>
              <a:ea typeface="Calibri" pitchFamily="34" charset="0"/>
              <a:cs typeface="Times New Roman" pitchFamily="18" charset="0"/>
            </a:endParaRPr>
          </a:p>
          <a:p>
            <a:pPr algn="just"/>
            <a:r>
              <a:rPr lang="ru-RU" sz="2400" b="1" dirty="0" smtClean="0">
                <a:solidFill>
                  <a:srgbClr val="7030A0"/>
                </a:solidFill>
                <a:latin typeface="Helvetica" charset="-52"/>
                <a:ea typeface="Calibri" pitchFamily="34" charset="0"/>
                <a:cs typeface="Times New Roman" pitchFamily="18" charset="0"/>
              </a:rPr>
              <a:t>             Стоит </a:t>
            </a:r>
            <a:r>
              <a:rPr lang="ru-RU" sz="2400" b="1" dirty="0" smtClean="0">
                <a:solidFill>
                  <a:srgbClr val="7030A0"/>
                </a:solidFill>
                <a:latin typeface="Helvetica" charset="-52"/>
                <a:ea typeface="Calibri" pitchFamily="34" charset="0"/>
                <a:cs typeface="Times New Roman" pitchFamily="18" charset="0"/>
              </a:rPr>
              <a:t>сразу же обследовать кроху комплексно. Сначала обратиться к ЛОР-врачу, чтобы исключить глухоту, затем к невропатологу и уже после этого, если два врача ничего не выявили, стоит показать ребёнка логопеду. </a:t>
            </a:r>
            <a:endParaRPr lang="ru-RU" sz="2400" b="1" dirty="0" smtClean="0">
              <a:solidFill>
                <a:srgbClr val="7030A0"/>
              </a:solidFill>
              <a:latin typeface="Helvetica" charset="-52"/>
              <a:ea typeface="Calibri" pitchFamily="34" charset="0"/>
              <a:cs typeface="Times New Roman" pitchFamily="18" charset="0"/>
            </a:endParaRPr>
          </a:p>
          <a:p>
            <a:pPr algn="just"/>
            <a:endParaRPr lang="ru-RU" sz="2400" b="1" dirty="0" smtClean="0">
              <a:solidFill>
                <a:srgbClr val="7030A0"/>
              </a:solidFill>
              <a:latin typeface="Helvetica" charset="-52"/>
              <a:ea typeface="Calibri" pitchFamily="34" charset="0"/>
              <a:cs typeface="Times New Roman" pitchFamily="18" charset="0"/>
            </a:endParaRPr>
          </a:p>
          <a:p>
            <a:pPr algn="just"/>
            <a:r>
              <a:rPr lang="ru-RU" sz="2400" b="1" dirty="0" smtClean="0">
                <a:solidFill>
                  <a:srgbClr val="7030A0"/>
                </a:solidFill>
                <a:latin typeface="Helvetica" charset="-52"/>
                <a:ea typeface="Calibri" pitchFamily="34" charset="0"/>
                <a:cs typeface="Times New Roman" pitchFamily="18" charset="0"/>
              </a:rPr>
              <a:t>          При </a:t>
            </a:r>
            <a:r>
              <a:rPr lang="ru-RU" sz="2400" b="1" dirty="0" smtClean="0">
                <a:solidFill>
                  <a:srgbClr val="7030A0"/>
                </a:solidFill>
                <a:latin typeface="Helvetica" charset="-52"/>
                <a:ea typeface="Calibri" pitchFamily="34" charset="0"/>
                <a:cs typeface="Times New Roman" pitchFamily="18" charset="0"/>
              </a:rPr>
              <a:t>логопедической проблеме такое раннее обращение поможет её решить.            </a:t>
            </a:r>
            <a:endParaRPr lang="ru-RU" sz="2400" b="1" dirty="0">
              <a:solidFill>
                <a:srgbClr val="7030A0"/>
              </a:solidFill>
              <a:latin typeface="Helvetica" charset="-52"/>
              <a:ea typeface="Calibri" pitchFamily="34" charset="0"/>
              <a:cs typeface="Times New Roman" pitchFamily="18" charset="0"/>
            </a:endParaRPr>
          </a:p>
          <a:p>
            <a:endParaRPr lang="ru-RU" sz="2400" b="1" dirty="0">
              <a:solidFill>
                <a:srgbClr val="7030A0"/>
              </a:solidFill>
              <a:latin typeface="Helvetica" charset="-52"/>
              <a:ea typeface="Calibri" pitchFamily="34" charset="0"/>
              <a:cs typeface="Times New Roman" pitchFamily="18" charset="0"/>
            </a:endParaRPr>
          </a:p>
          <a:p>
            <a:endParaRPr lang="ru-RU" sz="800" b="1" dirty="0" smtClean="0">
              <a:solidFill>
                <a:srgbClr val="7030A0"/>
              </a:solidFill>
              <a:latin typeface="Helvetica" charset="-52"/>
              <a:ea typeface="Calibri" pitchFamily="34" charset="0"/>
              <a:cs typeface="Times New Roman" pitchFamily="18" charset="0"/>
            </a:endParaRPr>
          </a:p>
          <a:p>
            <a:endParaRPr lang="ru-RU" sz="800" b="1" dirty="0">
              <a:solidFill>
                <a:srgbClr val="7030A0"/>
              </a:solidFill>
              <a:latin typeface="Helvetica" charset="-52"/>
              <a:ea typeface="Calibri" pitchFamily="34" charset="0"/>
              <a:cs typeface="Times New Roman" pitchFamily="18" charset="0"/>
            </a:endParaRPr>
          </a:p>
          <a:p>
            <a:endParaRPr lang="ru-RU" sz="800" b="1" dirty="0">
              <a:solidFill>
                <a:srgbClr val="7030A0"/>
              </a:solidFill>
              <a:latin typeface="Helvetica" charset="-52"/>
              <a:ea typeface="Calibri" pitchFamily="34" charset="0"/>
              <a:cs typeface="Times New Roman" pitchFamily="18" charset="0"/>
            </a:endParaRPr>
          </a:p>
          <a:p>
            <a:endParaRPr lang="ru-RU" sz="800" b="1" dirty="0">
              <a:solidFill>
                <a:srgbClr val="7030A0"/>
              </a:solidFill>
              <a:latin typeface="Helvetica" charset="-52"/>
              <a:ea typeface="Calibri" pitchFamily="34" charset="0"/>
              <a:cs typeface="Times New Roman" pitchFamily="18" charset="0"/>
            </a:endParaRPr>
          </a:p>
          <a:p>
            <a:endParaRPr lang="ru-RU" sz="800" b="1" dirty="0">
              <a:solidFill>
                <a:srgbClr val="7030A0"/>
              </a:solidFill>
              <a:latin typeface="Helvetica" charset="-52"/>
              <a:ea typeface="Calibri" pitchFamily="34" charset="0"/>
              <a:cs typeface="Times New Roman" pitchFamily="18" charset="0"/>
            </a:endParaRPr>
          </a:p>
        </p:txBody>
      </p:sp>
      <p:sp>
        <p:nvSpPr>
          <p:cNvPr id="12" name="TextBox 11"/>
          <p:cNvSpPr txBox="1"/>
          <p:nvPr/>
        </p:nvSpPr>
        <p:spPr>
          <a:xfrm>
            <a:off x="6672065" y="908720"/>
            <a:ext cx="184731" cy="369332"/>
          </a:xfrm>
          <a:prstGeom prst="rect">
            <a:avLst/>
          </a:prstGeom>
          <a:noFill/>
        </p:spPr>
        <p:txBody>
          <a:bodyPr wrap="none" rtlCol="0">
            <a:spAutoFit/>
          </a:bodyPr>
          <a:lstStyle/>
          <a:p>
            <a:endParaRPr lang="ru-RU" dirty="0"/>
          </a:p>
        </p:txBody>
      </p:sp>
      <p:sp>
        <p:nvSpPr>
          <p:cNvPr id="8" name="TextBox 7"/>
          <p:cNvSpPr txBox="1"/>
          <p:nvPr/>
        </p:nvSpPr>
        <p:spPr>
          <a:xfrm>
            <a:off x="1084217" y="594029"/>
            <a:ext cx="9562267" cy="646331"/>
          </a:xfrm>
          <a:prstGeom prst="rect">
            <a:avLst/>
          </a:prstGeom>
          <a:noFill/>
        </p:spPr>
        <p:txBody>
          <a:bodyPr wrap="square" rtlCol="0">
            <a:spAutoFit/>
          </a:bodyPr>
          <a:lstStyle/>
          <a:p>
            <a:r>
              <a:rPr lang="ru-RU" sz="3600" b="1" dirty="0" smtClean="0">
                <a:solidFill>
                  <a:srgbClr val="0070C0"/>
                </a:solidFill>
                <a:latin typeface="Helvetica" charset="-52"/>
                <a:ea typeface="Calibri" pitchFamily="34" charset="0"/>
                <a:cs typeface="Times New Roman" pitchFamily="18" charset="0"/>
              </a:rPr>
              <a:t>Логопед для ребёнка одного года </a:t>
            </a:r>
            <a:r>
              <a:rPr lang="ru-RU" sz="3600" b="1" dirty="0" smtClean="0">
                <a:solidFill>
                  <a:srgbClr val="0070C0"/>
                </a:solidFill>
                <a:latin typeface="Helvetica" charset="-52"/>
                <a:ea typeface="Calibri" pitchFamily="34" charset="0"/>
                <a:cs typeface="Times New Roman" pitchFamily="18" charset="0"/>
              </a:rPr>
              <a:t>нужен</a:t>
            </a:r>
            <a:endParaRPr lang="ru-RU" sz="2800" dirty="0">
              <a:solidFill>
                <a:srgbClr val="FF0000"/>
              </a:solidFill>
            </a:endParaRPr>
          </a:p>
        </p:txBody>
      </p:sp>
    </p:spTree>
    <p:extLst>
      <p:ext uri="{BB962C8B-B14F-4D97-AF65-F5344CB8AC3E}">
        <p14:creationId xmlns:p14="http://schemas.microsoft.com/office/powerpoint/2010/main" val="50763655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Заголовок 14"/>
          <p:cNvSpPr>
            <a:spLocks noGrp="1"/>
          </p:cNvSpPr>
          <p:nvPr>
            <p:ph type="title"/>
          </p:nvPr>
        </p:nvSpPr>
        <p:spPr/>
        <p:txBody>
          <a:bodyPr/>
          <a:lstStyle/>
          <a:p>
            <a:endParaRPr lang="ru-RU"/>
          </a:p>
        </p:txBody>
      </p:sp>
      <p:sp>
        <p:nvSpPr>
          <p:cNvPr id="16" name="Объект 15"/>
          <p:cNvSpPr>
            <a:spLocks noGrp="1"/>
          </p:cNvSpPr>
          <p:nvPr>
            <p:ph idx="1"/>
          </p:nvPr>
        </p:nvSpPr>
        <p:spPr/>
        <p:txBody>
          <a:bodyPr/>
          <a:lstStyle/>
          <a:p>
            <a:endParaRPr lang="ru-RU"/>
          </a:p>
        </p:txBody>
      </p:sp>
      <p:pic>
        <p:nvPicPr>
          <p:cNvPr id="4" name="Содержимое 5" descr="ф.jpg"/>
          <p:cNvPicPr>
            <a:picLocks noChangeAspect="1"/>
          </p:cNvPicPr>
          <p:nvPr/>
        </p:nvPicPr>
        <p:blipFill>
          <a:blip r:embed="rId2" cstate="print"/>
          <a:stretch>
            <a:fillRect/>
          </a:stretch>
        </p:blipFill>
        <p:spPr>
          <a:xfrm>
            <a:off x="-1" y="116633"/>
            <a:ext cx="12022111" cy="688538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Прямоугольник 10"/>
          <p:cNvSpPr/>
          <p:nvPr/>
        </p:nvSpPr>
        <p:spPr>
          <a:xfrm>
            <a:off x="269928" y="1682750"/>
            <a:ext cx="11482251" cy="3416320"/>
          </a:xfrm>
          <a:prstGeom prst="rect">
            <a:avLst/>
          </a:prstGeom>
        </p:spPr>
        <p:txBody>
          <a:bodyPr wrap="square">
            <a:spAutoFit/>
          </a:bodyPr>
          <a:lstStyle/>
          <a:p>
            <a:pPr lvl="0" algn="just"/>
            <a:r>
              <a:rPr lang="ru-RU" sz="2400" b="1" dirty="0" smtClean="0">
                <a:solidFill>
                  <a:srgbClr val="7030A0"/>
                </a:solidFill>
                <a:latin typeface="Helvetica" charset="-52"/>
                <a:ea typeface="Calibri" pitchFamily="34" charset="0"/>
                <a:cs typeface="Times New Roman" pitchFamily="18" charset="0"/>
              </a:rPr>
              <a:t> Стоит </a:t>
            </a:r>
            <a:r>
              <a:rPr lang="ru-RU" sz="2400" b="1" dirty="0">
                <a:solidFill>
                  <a:srgbClr val="7030A0"/>
                </a:solidFill>
                <a:latin typeface="Helvetica" charset="-52"/>
                <a:ea typeface="Calibri" pitchFamily="34" charset="0"/>
                <a:cs typeface="Times New Roman" pitchFamily="18" charset="0"/>
              </a:rPr>
              <a:t>записаться к </a:t>
            </a:r>
            <a:r>
              <a:rPr lang="ru-RU" sz="2400" b="1" dirty="0" smtClean="0">
                <a:solidFill>
                  <a:srgbClr val="7030A0"/>
                </a:solidFill>
                <a:latin typeface="Helvetica" charset="-52"/>
                <a:ea typeface="Calibri" pitchFamily="34" charset="0"/>
                <a:cs typeface="Times New Roman" pitchFamily="18" charset="0"/>
              </a:rPr>
              <a:t>специалисту</a:t>
            </a:r>
          </a:p>
          <a:p>
            <a:pPr lvl="0" algn="just"/>
            <a:endParaRPr lang="ru-RU" sz="2400" b="1" dirty="0" smtClean="0">
              <a:solidFill>
                <a:srgbClr val="7030A0"/>
              </a:solidFill>
              <a:latin typeface="Helvetica" charset="-52"/>
              <a:ea typeface="Calibri" pitchFamily="34" charset="0"/>
              <a:cs typeface="Times New Roman" pitchFamily="18" charset="0"/>
            </a:endParaRPr>
          </a:p>
          <a:p>
            <a:pPr marL="342900" lvl="0" indent="-342900" algn="just">
              <a:buFont typeface="Wingdings" panose="05000000000000000000" pitchFamily="2" charset="2"/>
              <a:buChar char="§"/>
            </a:pPr>
            <a:r>
              <a:rPr lang="ru-RU" sz="2400" b="1" dirty="0" smtClean="0">
                <a:solidFill>
                  <a:srgbClr val="7030A0"/>
                </a:solidFill>
                <a:latin typeface="Helvetica" charset="-52"/>
                <a:ea typeface="Calibri" pitchFamily="34" charset="0"/>
                <a:cs typeface="Times New Roman" pitchFamily="18" charset="0"/>
              </a:rPr>
              <a:t>    Если </a:t>
            </a:r>
            <a:r>
              <a:rPr lang="ru-RU" sz="2400" b="1" dirty="0">
                <a:solidFill>
                  <a:srgbClr val="7030A0"/>
                </a:solidFill>
                <a:latin typeface="Helvetica" charset="-52"/>
                <a:ea typeface="Calibri" pitchFamily="34" charset="0"/>
                <a:cs typeface="Times New Roman" pitchFamily="18" charset="0"/>
              </a:rPr>
              <a:t>арсенале малыша менее десяти слов, </a:t>
            </a:r>
            <a:endParaRPr lang="ru-RU" sz="2400" b="1" dirty="0" smtClean="0">
              <a:solidFill>
                <a:srgbClr val="7030A0"/>
              </a:solidFill>
              <a:latin typeface="Helvetica" charset="-52"/>
              <a:ea typeface="Calibri" pitchFamily="34" charset="0"/>
              <a:cs typeface="Times New Roman" pitchFamily="18" charset="0"/>
            </a:endParaRPr>
          </a:p>
          <a:p>
            <a:pPr marL="342900" lvl="0" indent="-342900" algn="just">
              <a:buFont typeface="Wingdings" panose="05000000000000000000" pitchFamily="2" charset="2"/>
              <a:buChar char="§"/>
            </a:pPr>
            <a:r>
              <a:rPr lang="ru-RU" sz="2400" b="1" dirty="0" smtClean="0">
                <a:solidFill>
                  <a:srgbClr val="7030A0"/>
                </a:solidFill>
                <a:latin typeface="Helvetica" charset="-52"/>
                <a:ea typeface="Calibri" pitchFamily="34" charset="0"/>
                <a:cs typeface="Times New Roman" pitchFamily="18" charset="0"/>
              </a:rPr>
              <a:t>    Если </a:t>
            </a:r>
            <a:r>
              <a:rPr lang="ru-RU" sz="2400" b="1" dirty="0">
                <a:solidFill>
                  <a:srgbClr val="7030A0"/>
                </a:solidFill>
                <a:latin typeface="Helvetica" charset="-52"/>
                <a:ea typeface="Calibri" pitchFamily="34" charset="0"/>
                <a:cs typeface="Times New Roman" pitchFamily="18" charset="0"/>
              </a:rPr>
              <a:t>не выговаривает простые слова;</a:t>
            </a:r>
          </a:p>
          <a:p>
            <a:pPr marL="342900" lvl="0" indent="-342900" algn="just">
              <a:buFont typeface="Wingdings" panose="05000000000000000000" pitchFamily="2" charset="2"/>
              <a:buChar char="§"/>
            </a:pPr>
            <a:r>
              <a:rPr lang="ru-RU" sz="2400" b="1" dirty="0" smtClean="0">
                <a:solidFill>
                  <a:srgbClr val="7030A0"/>
                </a:solidFill>
                <a:latin typeface="Helvetica" charset="-52"/>
                <a:ea typeface="Calibri" pitchFamily="34" charset="0"/>
                <a:cs typeface="Times New Roman" pitchFamily="18" charset="0"/>
              </a:rPr>
              <a:t>    Если </a:t>
            </a:r>
            <a:r>
              <a:rPr lang="ru-RU" sz="2400" b="1" dirty="0">
                <a:solidFill>
                  <a:srgbClr val="7030A0"/>
                </a:solidFill>
                <a:latin typeface="Helvetica" charset="-52"/>
                <a:ea typeface="Calibri" pitchFamily="34" charset="0"/>
                <a:cs typeface="Times New Roman" pitchFamily="18" charset="0"/>
              </a:rPr>
              <a:t>вы завели речевой дневник, а записывать нечего.</a:t>
            </a:r>
          </a:p>
          <a:p>
            <a:pPr marL="342900" lvl="0" indent="-342900" algn="just">
              <a:buFont typeface="Wingdings" panose="05000000000000000000" pitchFamily="2" charset="2"/>
              <a:buChar char="§"/>
            </a:pPr>
            <a:r>
              <a:rPr lang="ru-RU" sz="2400" b="1" dirty="0" smtClean="0">
                <a:solidFill>
                  <a:srgbClr val="7030A0"/>
                </a:solidFill>
                <a:latin typeface="Helvetica" charset="-52"/>
                <a:ea typeface="Calibri" pitchFamily="34" charset="0"/>
                <a:cs typeface="Times New Roman" pitchFamily="18" charset="0"/>
              </a:rPr>
              <a:t>    Если совсем </a:t>
            </a:r>
            <a:r>
              <a:rPr lang="ru-RU" sz="2400" b="1" dirty="0">
                <a:solidFill>
                  <a:srgbClr val="7030A0"/>
                </a:solidFill>
                <a:latin typeface="Helvetica" charset="-52"/>
                <a:ea typeface="Calibri" pitchFamily="34" charset="0"/>
                <a:cs typeface="Times New Roman" pitchFamily="18" charset="0"/>
              </a:rPr>
              <a:t>нет фраз или он предпочитает молчать, даже если кажется, что «всё понимает».  </a:t>
            </a:r>
          </a:p>
          <a:p>
            <a:pPr lvl="0" algn="just"/>
            <a:endParaRPr lang="ru-RU" sz="2400" b="1" dirty="0">
              <a:solidFill>
                <a:srgbClr val="7030A0"/>
              </a:solidFill>
              <a:latin typeface="Helvetica" charset="-52"/>
              <a:ea typeface="Calibri" pitchFamily="34" charset="0"/>
              <a:cs typeface="Times New Roman" pitchFamily="18" charset="0"/>
            </a:endParaRPr>
          </a:p>
          <a:p>
            <a:pPr lvl="0" algn="just"/>
            <a:endParaRPr lang="ru-RU" sz="2400" b="1" dirty="0">
              <a:solidFill>
                <a:srgbClr val="7030A0"/>
              </a:solidFill>
              <a:latin typeface="Helvetica" charset="-52"/>
              <a:ea typeface="Calibri" pitchFamily="34" charset="0"/>
              <a:cs typeface="Times New Roman" pitchFamily="18" charset="0"/>
            </a:endParaRPr>
          </a:p>
        </p:txBody>
      </p:sp>
      <p:pic>
        <p:nvPicPr>
          <p:cNvPr id="12" name="Рисунок 11"/>
          <p:cNvPicPr>
            <a:picLocks noChangeAspect="1"/>
          </p:cNvPicPr>
          <p:nvPr/>
        </p:nvPicPr>
        <p:blipFill>
          <a:blip r:embed="rId3"/>
          <a:stretch>
            <a:fillRect/>
          </a:stretch>
        </p:blipFill>
        <p:spPr>
          <a:xfrm>
            <a:off x="2081578" y="482532"/>
            <a:ext cx="7666998" cy="1036080"/>
          </a:xfrm>
          <a:prstGeom prst="rect">
            <a:avLst/>
          </a:prstGeom>
        </p:spPr>
      </p:pic>
    </p:spTree>
    <p:extLst>
      <p:ext uri="{BB962C8B-B14F-4D97-AF65-F5344CB8AC3E}">
        <p14:creationId xmlns:p14="http://schemas.microsoft.com/office/powerpoint/2010/main" val="3431741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Заголовок 14"/>
          <p:cNvSpPr>
            <a:spLocks noGrp="1"/>
          </p:cNvSpPr>
          <p:nvPr>
            <p:ph type="title"/>
          </p:nvPr>
        </p:nvSpPr>
        <p:spPr/>
        <p:txBody>
          <a:bodyPr/>
          <a:lstStyle/>
          <a:p>
            <a:endParaRPr lang="ru-RU"/>
          </a:p>
        </p:txBody>
      </p:sp>
      <p:sp>
        <p:nvSpPr>
          <p:cNvPr id="16" name="Объект 15"/>
          <p:cNvSpPr>
            <a:spLocks noGrp="1"/>
          </p:cNvSpPr>
          <p:nvPr>
            <p:ph idx="1"/>
          </p:nvPr>
        </p:nvSpPr>
        <p:spPr/>
        <p:txBody>
          <a:bodyPr/>
          <a:lstStyle/>
          <a:p>
            <a:endParaRPr lang="ru-RU"/>
          </a:p>
        </p:txBody>
      </p:sp>
      <p:pic>
        <p:nvPicPr>
          <p:cNvPr id="4" name="Содержимое 5" descr="ф.jpg"/>
          <p:cNvPicPr>
            <a:picLocks noChangeAspect="1"/>
          </p:cNvPicPr>
          <p:nvPr/>
        </p:nvPicPr>
        <p:blipFill>
          <a:blip r:embed="rId2" cstate="print"/>
          <a:stretch>
            <a:fillRect/>
          </a:stretch>
        </p:blipFill>
        <p:spPr>
          <a:xfrm>
            <a:off x="-1" y="116633"/>
            <a:ext cx="12022111" cy="688538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Прямоугольник 10"/>
          <p:cNvSpPr/>
          <p:nvPr/>
        </p:nvSpPr>
        <p:spPr>
          <a:xfrm>
            <a:off x="269928" y="1682750"/>
            <a:ext cx="11482251" cy="6001643"/>
          </a:xfrm>
          <a:prstGeom prst="rect">
            <a:avLst/>
          </a:prstGeom>
        </p:spPr>
        <p:txBody>
          <a:bodyPr wrap="square">
            <a:spAutoFit/>
          </a:bodyPr>
          <a:lstStyle/>
          <a:p>
            <a:pPr lvl="0" algn="just"/>
            <a:r>
              <a:rPr lang="ru-RU" sz="2400" b="1" dirty="0">
                <a:solidFill>
                  <a:srgbClr val="7030A0"/>
                </a:solidFill>
                <a:latin typeface="Helvetica" charset="-52"/>
                <a:ea typeface="Calibri" pitchFamily="34" charset="0"/>
                <a:cs typeface="Times New Roman" pitchFamily="18" charset="0"/>
              </a:rPr>
              <a:t> </a:t>
            </a:r>
            <a:r>
              <a:rPr lang="ru-RU" sz="2400" b="1" dirty="0" smtClean="0">
                <a:solidFill>
                  <a:srgbClr val="7030A0"/>
                </a:solidFill>
                <a:latin typeface="Helvetica" charset="-52"/>
                <a:ea typeface="Calibri" pitchFamily="34" charset="0"/>
                <a:cs typeface="Times New Roman" pitchFamily="18" charset="0"/>
              </a:rPr>
              <a:t>    Это период</a:t>
            </a:r>
            <a:r>
              <a:rPr lang="ru-RU" sz="2400" b="1" dirty="0">
                <a:solidFill>
                  <a:srgbClr val="7030A0"/>
                </a:solidFill>
                <a:latin typeface="Helvetica" charset="-52"/>
                <a:ea typeface="Calibri" pitchFamily="34" charset="0"/>
                <a:cs typeface="Times New Roman" pitchFamily="18" charset="0"/>
              </a:rPr>
              <a:t>, когда отсутствие речи или низкий уровень ее развития влияют на формирование мышления. В этом возрасте необходимо показывать детей специалисту, даже если родители считают, что всё в порядке. Если вовремя не обратиться к специалисту, это может привести к задержке психического развития ребенка</a:t>
            </a:r>
            <a:r>
              <a:rPr lang="ru-RU" sz="2400" b="1" dirty="0" smtClean="0">
                <a:solidFill>
                  <a:srgbClr val="7030A0"/>
                </a:solidFill>
                <a:latin typeface="Helvetica" charset="-52"/>
                <a:ea typeface="Calibri" pitchFamily="34" charset="0"/>
                <a:cs typeface="Times New Roman" pitchFamily="18" charset="0"/>
              </a:rPr>
              <a:t>.</a:t>
            </a:r>
          </a:p>
          <a:p>
            <a:pPr lvl="0" algn="just"/>
            <a:endParaRPr lang="ru-RU" sz="2400" b="1" dirty="0">
              <a:solidFill>
                <a:srgbClr val="7030A0"/>
              </a:solidFill>
              <a:latin typeface="Helvetica" charset="-52"/>
              <a:ea typeface="Calibri" pitchFamily="34" charset="0"/>
              <a:cs typeface="Times New Roman" pitchFamily="18" charset="0"/>
            </a:endParaRPr>
          </a:p>
          <a:p>
            <a:pPr lvl="0" algn="just"/>
            <a:r>
              <a:rPr lang="ru-RU" sz="2400" b="1" dirty="0" smtClean="0">
                <a:solidFill>
                  <a:srgbClr val="7030A0"/>
                </a:solidFill>
                <a:latin typeface="Helvetica" charset="-52"/>
                <a:ea typeface="Calibri" pitchFamily="34" charset="0"/>
                <a:cs typeface="Times New Roman" pitchFamily="18" charset="0"/>
              </a:rPr>
              <a:t>Тем более необходимо обратиться  </a:t>
            </a:r>
            <a:r>
              <a:rPr lang="ru-RU" sz="2400" b="1" dirty="0">
                <a:solidFill>
                  <a:srgbClr val="7030A0"/>
                </a:solidFill>
                <a:latin typeface="Helvetica" charset="-52"/>
                <a:ea typeface="Calibri" pitchFamily="34" charset="0"/>
                <a:cs typeface="Times New Roman" pitchFamily="18" charset="0"/>
              </a:rPr>
              <a:t>к </a:t>
            </a:r>
            <a:r>
              <a:rPr lang="ru-RU" sz="2400" b="1" dirty="0" smtClean="0">
                <a:solidFill>
                  <a:srgbClr val="7030A0"/>
                </a:solidFill>
                <a:latin typeface="Helvetica" charset="-52"/>
                <a:ea typeface="Calibri" pitchFamily="34" charset="0"/>
                <a:cs typeface="Times New Roman" pitchFamily="18" charset="0"/>
              </a:rPr>
              <a:t>специалисту</a:t>
            </a:r>
          </a:p>
          <a:p>
            <a:pPr lvl="0" algn="just"/>
            <a:endParaRPr lang="ru-RU" sz="2400" b="1" dirty="0" smtClean="0">
              <a:solidFill>
                <a:srgbClr val="7030A0"/>
              </a:solidFill>
              <a:latin typeface="Helvetica" charset="-52"/>
              <a:ea typeface="Calibri" pitchFamily="34" charset="0"/>
              <a:cs typeface="Times New Roman" pitchFamily="18" charset="0"/>
            </a:endParaRPr>
          </a:p>
          <a:p>
            <a:pPr lvl="0" algn="just"/>
            <a:r>
              <a:rPr lang="ru-RU" sz="2400" b="1" dirty="0">
                <a:solidFill>
                  <a:srgbClr val="7030A0"/>
                </a:solidFill>
                <a:latin typeface="Helvetica" charset="-52"/>
                <a:ea typeface="Calibri" pitchFamily="34" charset="0"/>
                <a:cs typeface="Times New Roman" pitchFamily="18" charset="0"/>
              </a:rPr>
              <a:t>•	Если не строит предложения;</a:t>
            </a:r>
          </a:p>
          <a:p>
            <a:pPr lvl="0" algn="just"/>
            <a:r>
              <a:rPr lang="ru-RU" sz="2400" b="1" dirty="0">
                <a:solidFill>
                  <a:srgbClr val="7030A0"/>
                </a:solidFill>
                <a:latin typeface="Helvetica" charset="-52"/>
                <a:ea typeface="Calibri" pitchFamily="34" charset="0"/>
                <a:cs typeface="Times New Roman" pitchFamily="18" charset="0"/>
              </a:rPr>
              <a:t>•	Если говорит на непонятном языке;</a:t>
            </a:r>
          </a:p>
          <a:p>
            <a:pPr lvl="0" algn="just"/>
            <a:r>
              <a:rPr lang="ru-RU" sz="2400" b="1" dirty="0">
                <a:solidFill>
                  <a:srgbClr val="7030A0"/>
                </a:solidFill>
                <a:latin typeface="Helvetica" charset="-52"/>
                <a:ea typeface="Calibri" pitchFamily="34" charset="0"/>
                <a:cs typeface="Times New Roman" pitchFamily="18" charset="0"/>
              </a:rPr>
              <a:t>•	Если «каша» во рту;</a:t>
            </a:r>
          </a:p>
          <a:p>
            <a:pPr lvl="0" algn="just"/>
            <a:r>
              <a:rPr lang="ru-RU" sz="2400" b="1" dirty="0">
                <a:solidFill>
                  <a:srgbClr val="7030A0"/>
                </a:solidFill>
                <a:latin typeface="Helvetica" charset="-52"/>
                <a:ea typeface="Calibri" pitchFamily="34" charset="0"/>
                <a:cs typeface="Times New Roman" pitchFamily="18" charset="0"/>
              </a:rPr>
              <a:t>•	Если не выговаривает звуки </a:t>
            </a:r>
            <a:r>
              <a:rPr lang="ru-RU" sz="2400" b="1" dirty="0" smtClean="0">
                <a:solidFill>
                  <a:srgbClr val="7030A0"/>
                </a:solidFill>
                <a:latin typeface="Helvetica" charset="-52"/>
                <a:ea typeface="Calibri" pitchFamily="34" charset="0"/>
                <a:cs typeface="Times New Roman" pitchFamily="18" charset="0"/>
              </a:rPr>
              <a:t>раннего онтогенеза: </a:t>
            </a:r>
          </a:p>
          <a:p>
            <a:pPr lvl="0" algn="just"/>
            <a:r>
              <a:rPr lang="ru-RU" sz="2400" b="1" dirty="0">
                <a:solidFill>
                  <a:srgbClr val="7030A0"/>
                </a:solidFill>
                <a:latin typeface="Helvetica" charset="-52"/>
                <a:ea typeface="Calibri" pitchFamily="34" charset="0"/>
                <a:cs typeface="Times New Roman" pitchFamily="18" charset="0"/>
              </a:rPr>
              <a:t> </a:t>
            </a:r>
            <a:r>
              <a:rPr lang="ru-RU" sz="2400" b="1" dirty="0" smtClean="0">
                <a:solidFill>
                  <a:srgbClr val="7030A0"/>
                </a:solidFill>
                <a:latin typeface="Helvetica" charset="-52"/>
                <a:ea typeface="Calibri" pitchFamily="34" charset="0"/>
                <a:cs typeface="Times New Roman" pitchFamily="18" charset="0"/>
              </a:rPr>
              <a:t>                А</a:t>
            </a:r>
            <a:r>
              <a:rPr lang="ru-RU" sz="2400" b="1" dirty="0">
                <a:solidFill>
                  <a:srgbClr val="7030A0"/>
                </a:solidFill>
                <a:latin typeface="Helvetica" charset="-52"/>
                <a:ea typeface="Calibri" pitchFamily="34" charset="0"/>
                <a:cs typeface="Times New Roman" pitchFamily="18" charset="0"/>
              </a:rPr>
              <a:t>, О, У, И, Ы, Э, Б, </a:t>
            </a:r>
            <a:r>
              <a:rPr lang="ru-RU" sz="2400" b="1" dirty="0" smtClean="0">
                <a:solidFill>
                  <a:srgbClr val="7030A0"/>
                </a:solidFill>
                <a:latin typeface="Helvetica" charset="-52"/>
                <a:ea typeface="Calibri" pitchFamily="34" charset="0"/>
                <a:cs typeface="Times New Roman" pitchFamily="18" charset="0"/>
              </a:rPr>
              <a:t>П</a:t>
            </a:r>
            <a:r>
              <a:rPr lang="ru-RU" sz="2400" b="1" dirty="0">
                <a:solidFill>
                  <a:srgbClr val="7030A0"/>
                </a:solidFill>
                <a:latin typeface="Helvetica" charset="-52"/>
                <a:ea typeface="Calibri" pitchFamily="34" charset="0"/>
                <a:cs typeface="Times New Roman" pitchFamily="18" charset="0"/>
              </a:rPr>
              <a:t>, М, Т, Д, Н, Г, К, Х, В, Ф.</a:t>
            </a:r>
          </a:p>
          <a:p>
            <a:pPr lvl="0" algn="just"/>
            <a:endParaRPr lang="ru-RU" sz="2400" b="1" dirty="0" smtClean="0">
              <a:solidFill>
                <a:srgbClr val="7030A0"/>
              </a:solidFill>
              <a:latin typeface="Helvetica" charset="-52"/>
              <a:ea typeface="Calibri" pitchFamily="34" charset="0"/>
              <a:cs typeface="Times New Roman" pitchFamily="18" charset="0"/>
            </a:endParaRPr>
          </a:p>
          <a:p>
            <a:pPr lvl="0" algn="just"/>
            <a:endParaRPr lang="ru-RU" sz="2400" b="1" dirty="0">
              <a:solidFill>
                <a:srgbClr val="7030A0"/>
              </a:solidFill>
              <a:latin typeface="Helvetica" charset="-52"/>
              <a:ea typeface="Calibri" pitchFamily="34" charset="0"/>
              <a:cs typeface="Times New Roman" pitchFamily="18" charset="0"/>
            </a:endParaRPr>
          </a:p>
          <a:p>
            <a:pPr lvl="0" algn="just"/>
            <a:endParaRPr lang="ru-RU" sz="2400" b="1" dirty="0">
              <a:solidFill>
                <a:srgbClr val="7030A0"/>
              </a:solidFill>
              <a:latin typeface="Helvetica" charset="-52"/>
              <a:ea typeface="Calibri" pitchFamily="34" charset="0"/>
              <a:cs typeface="Times New Roman" pitchFamily="18" charset="0"/>
            </a:endParaRPr>
          </a:p>
        </p:txBody>
      </p:sp>
      <p:sp>
        <p:nvSpPr>
          <p:cNvPr id="2" name="Прямоугольник 1"/>
          <p:cNvSpPr/>
          <p:nvPr/>
        </p:nvSpPr>
        <p:spPr>
          <a:xfrm>
            <a:off x="2029097" y="414952"/>
            <a:ext cx="9165772" cy="646331"/>
          </a:xfrm>
          <a:prstGeom prst="rect">
            <a:avLst/>
          </a:prstGeom>
        </p:spPr>
        <p:txBody>
          <a:bodyPr wrap="square">
            <a:spAutoFit/>
          </a:bodyPr>
          <a:lstStyle/>
          <a:p>
            <a:pPr lvl="0"/>
            <a:r>
              <a:rPr lang="ru-RU" sz="3600" b="1" dirty="0">
                <a:solidFill>
                  <a:srgbClr val="0070C0"/>
                </a:solidFill>
                <a:latin typeface="Helvetica" charset="-52"/>
                <a:ea typeface="Calibri" pitchFamily="34" charset="0"/>
                <a:cs typeface="Times New Roman" pitchFamily="18" charset="0"/>
              </a:rPr>
              <a:t>Логопед для ребёнка </a:t>
            </a:r>
            <a:r>
              <a:rPr lang="ru-RU" sz="3600" b="1" dirty="0" smtClean="0">
                <a:solidFill>
                  <a:srgbClr val="0070C0"/>
                </a:solidFill>
                <a:latin typeface="Helvetica" charset="-52"/>
                <a:ea typeface="Calibri" pitchFamily="34" charset="0"/>
                <a:cs typeface="Times New Roman" pitchFamily="18" charset="0"/>
              </a:rPr>
              <a:t>3-х лет</a:t>
            </a:r>
            <a:endParaRPr lang="ru-RU" sz="2800" dirty="0">
              <a:solidFill>
                <a:srgbClr val="FF0000"/>
              </a:solidFill>
            </a:endParaRPr>
          </a:p>
        </p:txBody>
      </p:sp>
    </p:spTree>
    <p:extLst>
      <p:ext uri="{BB962C8B-B14F-4D97-AF65-F5344CB8AC3E}">
        <p14:creationId xmlns:p14="http://schemas.microsoft.com/office/powerpoint/2010/main" val="132539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Заголовок 14"/>
          <p:cNvSpPr>
            <a:spLocks noGrp="1"/>
          </p:cNvSpPr>
          <p:nvPr>
            <p:ph type="title"/>
          </p:nvPr>
        </p:nvSpPr>
        <p:spPr/>
        <p:txBody>
          <a:bodyPr/>
          <a:lstStyle/>
          <a:p>
            <a:endParaRPr lang="ru-RU"/>
          </a:p>
        </p:txBody>
      </p:sp>
      <p:sp>
        <p:nvSpPr>
          <p:cNvPr id="16" name="Объект 15"/>
          <p:cNvSpPr>
            <a:spLocks noGrp="1"/>
          </p:cNvSpPr>
          <p:nvPr>
            <p:ph idx="1"/>
          </p:nvPr>
        </p:nvSpPr>
        <p:spPr/>
        <p:txBody>
          <a:bodyPr/>
          <a:lstStyle/>
          <a:p>
            <a:endParaRPr lang="ru-RU"/>
          </a:p>
        </p:txBody>
      </p:sp>
      <p:pic>
        <p:nvPicPr>
          <p:cNvPr id="4" name="Содержимое 5" descr="ф.jpg"/>
          <p:cNvPicPr>
            <a:picLocks noChangeAspect="1"/>
          </p:cNvPicPr>
          <p:nvPr/>
        </p:nvPicPr>
        <p:blipFill>
          <a:blip r:embed="rId2" cstate="print"/>
          <a:stretch>
            <a:fillRect/>
          </a:stretch>
        </p:blipFill>
        <p:spPr>
          <a:xfrm>
            <a:off x="-1" y="116633"/>
            <a:ext cx="12022111" cy="688538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Прямоугольник 10"/>
          <p:cNvSpPr/>
          <p:nvPr/>
        </p:nvSpPr>
        <p:spPr>
          <a:xfrm>
            <a:off x="178488" y="1277802"/>
            <a:ext cx="11482251" cy="6370975"/>
          </a:xfrm>
          <a:prstGeom prst="rect">
            <a:avLst/>
          </a:prstGeom>
        </p:spPr>
        <p:txBody>
          <a:bodyPr wrap="square">
            <a:spAutoFit/>
          </a:bodyPr>
          <a:lstStyle/>
          <a:p>
            <a:pPr lvl="0" algn="just"/>
            <a:r>
              <a:rPr lang="ru-RU" sz="2400" b="1" dirty="0">
                <a:solidFill>
                  <a:srgbClr val="7030A0"/>
                </a:solidFill>
                <a:latin typeface="Helvetica" charset="-52"/>
                <a:ea typeface="Calibri" pitchFamily="34" charset="0"/>
                <a:cs typeface="Times New Roman" pitchFamily="18" charset="0"/>
              </a:rPr>
              <a:t>     Возраст, когда можно начинать исправлять произношение звуков. Ребенок способен внимательно слушать, выполнять задания, уже может контролировать собственную речь. Но важно исправлять не только произношение звуков. Логопед подскажет, есть ли проблемы со словарным запасом, слоговой структурой слова, грамматикой</a:t>
            </a:r>
            <a:r>
              <a:rPr lang="ru-RU" sz="2400" b="1" dirty="0" smtClean="0">
                <a:solidFill>
                  <a:srgbClr val="7030A0"/>
                </a:solidFill>
                <a:latin typeface="Helvetica" charset="-52"/>
                <a:ea typeface="Calibri" pitchFamily="34" charset="0"/>
                <a:cs typeface="Times New Roman" pitchFamily="18" charset="0"/>
              </a:rPr>
              <a:t>.</a:t>
            </a:r>
          </a:p>
          <a:p>
            <a:pPr lvl="0" algn="just"/>
            <a:endParaRPr lang="ru-RU" sz="2400" b="1" dirty="0">
              <a:solidFill>
                <a:srgbClr val="7030A0"/>
              </a:solidFill>
              <a:latin typeface="Helvetica" charset="-52"/>
              <a:ea typeface="Calibri" pitchFamily="34" charset="0"/>
              <a:cs typeface="Times New Roman" pitchFamily="18" charset="0"/>
            </a:endParaRPr>
          </a:p>
          <a:p>
            <a:pPr lvl="0" algn="just"/>
            <a:r>
              <a:rPr lang="ru-RU" sz="2400" b="1" dirty="0">
                <a:solidFill>
                  <a:srgbClr val="7030A0"/>
                </a:solidFill>
                <a:latin typeface="Helvetica" charset="-52"/>
                <a:ea typeface="Calibri" pitchFamily="34" charset="0"/>
                <a:cs typeface="Times New Roman" pitchFamily="18" charset="0"/>
              </a:rPr>
              <a:t>Итак, вам пора к </a:t>
            </a:r>
            <a:r>
              <a:rPr lang="ru-RU" sz="2400" b="1" dirty="0" smtClean="0">
                <a:solidFill>
                  <a:srgbClr val="7030A0"/>
                </a:solidFill>
                <a:latin typeface="Helvetica" charset="-52"/>
                <a:ea typeface="Calibri" pitchFamily="34" charset="0"/>
                <a:cs typeface="Times New Roman" pitchFamily="18" charset="0"/>
              </a:rPr>
              <a:t>логопеду:</a:t>
            </a:r>
            <a:endParaRPr lang="ru-RU" sz="2400" b="1" dirty="0">
              <a:solidFill>
                <a:srgbClr val="7030A0"/>
              </a:solidFill>
              <a:latin typeface="Helvetica" charset="-52"/>
              <a:ea typeface="Calibri" pitchFamily="34" charset="0"/>
              <a:cs typeface="Times New Roman" pitchFamily="18" charset="0"/>
            </a:endParaRPr>
          </a:p>
          <a:p>
            <a:pPr marL="342900" lvl="0" indent="-342900" algn="just">
              <a:buFont typeface="Wingdings" panose="05000000000000000000" pitchFamily="2" charset="2"/>
              <a:buChar char="§"/>
            </a:pPr>
            <a:r>
              <a:rPr lang="ru-RU" sz="2400" b="1" dirty="0" smtClean="0">
                <a:solidFill>
                  <a:srgbClr val="7030A0"/>
                </a:solidFill>
                <a:latin typeface="Helvetica" charset="-52"/>
                <a:ea typeface="Calibri" pitchFamily="34" charset="0"/>
                <a:cs typeface="Times New Roman" pitchFamily="18" charset="0"/>
              </a:rPr>
              <a:t>вы </a:t>
            </a:r>
            <a:r>
              <a:rPr lang="ru-RU" sz="2400" b="1" dirty="0">
                <a:solidFill>
                  <a:srgbClr val="7030A0"/>
                </a:solidFill>
                <a:latin typeface="Helvetica" charset="-52"/>
                <a:ea typeface="Calibri" pitchFamily="34" charset="0"/>
                <a:cs typeface="Times New Roman" pitchFamily="18" charset="0"/>
              </a:rPr>
              <a:t>ещё ни разу не были у него на приёме,  </a:t>
            </a:r>
          </a:p>
          <a:p>
            <a:pPr marL="342900" lvl="0" indent="-342900" algn="just">
              <a:buFont typeface="Wingdings" panose="05000000000000000000" pitchFamily="2" charset="2"/>
              <a:buChar char="§"/>
            </a:pPr>
            <a:r>
              <a:rPr lang="ru-RU" sz="2400" b="1" dirty="0" smtClean="0">
                <a:solidFill>
                  <a:srgbClr val="7030A0"/>
                </a:solidFill>
                <a:latin typeface="Helvetica" charset="-52"/>
                <a:ea typeface="Calibri" pitchFamily="34" charset="0"/>
                <a:cs typeface="Times New Roman" pitchFamily="18" charset="0"/>
              </a:rPr>
              <a:t>речь </a:t>
            </a:r>
            <a:r>
              <a:rPr lang="ru-RU" sz="2400" b="1" dirty="0">
                <a:solidFill>
                  <a:srgbClr val="7030A0"/>
                </a:solidFill>
                <a:latin typeface="Helvetica" charset="-52"/>
                <a:ea typeface="Calibri" pitchFamily="34" charset="0"/>
                <a:cs typeface="Times New Roman" pitchFamily="18" charset="0"/>
              </a:rPr>
              <a:t>малыша смазанная, нечёткая, невнятная,  </a:t>
            </a:r>
          </a:p>
          <a:p>
            <a:pPr marL="342900" lvl="0" indent="-342900" algn="just">
              <a:buFont typeface="Wingdings" panose="05000000000000000000" pitchFamily="2" charset="2"/>
              <a:buChar char="§"/>
            </a:pPr>
            <a:r>
              <a:rPr lang="ru-RU" sz="2400" b="1" dirty="0" smtClean="0">
                <a:solidFill>
                  <a:srgbClr val="7030A0"/>
                </a:solidFill>
                <a:latin typeface="Helvetica" charset="-52"/>
                <a:ea typeface="Calibri" pitchFamily="34" charset="0"/>
                <a:cs typeface="Times New Roman" pitchFamily="18" charset="0"/>
              </a:rPr>
              <a:t>он </a:t>
            </a:r>
            <a:r>
              <a:rPr lang="ru-RU" sz="2400" b="1" dirty="0">
                <a:solidFill>
                  <a:srgbClr val="7030A0"/>
                </a:solidFill>
                <a:latin typeface="Helvetica" charset="-52"/>
                <a:ea typeface="Calibri" pitchFamily="34" charset="0"/>
                <a:cs typeface="Times New Roman" pitchFamily="18" charset="0"/>
              </a:rPr>
              <a:t>не выговаривает пять и более звуков,  </a:t>
            </a:r>
          </a:p>
          <a:p>
            <a:pPr marL="342900" lvl="0" indent="-342900" algn="just">
              <a:buFont typeface="Wingdings" panose="05000000000000000000" pitchFamily="2" charset="2"/>
              <a:buChar char="§"/>
            </a:pPr>
            <a:r>
              <a:rPr lang="ru-RU" sz="2400" b="1" dirty="0" smtClean="0">
                <a:solidFill>
                  <a:srgbClr val="7030A0"/>
                </a:solidFill>
                <a:latin typeface="Helvetica" charset="-52"/>
                <a:ea typeface="Calibri" pitchFamily="34" charset="0"/>
                <a:cs typeface="Times New Roman" pitchFamily="18" charset="0"/>
              </a:rPr>
              <a:t>предпочитает </a:t>
            </a:r>
            <a:r>
              <a:rPr lang="ru-RU" sz="2400" b="1" dirty="0">
                <a:solidFill>
                  <a:srgbClr val="7030A0"/>
                </a:solidFill>
                <a:latin typeface="Helvetica" charset="-52"/>
                <a:ea typeface="Calibri" pitchFamily="34" charset="0"/>
                <a:cs typeface="Times New Roman" pitchFamily="18" charset="0"/>
              </a:rPr>
              <a:t>молчать, хотя умеет говорить,  </a:t>
            </a:r>
          </a:p>
          <a:p>
            <a:pPr marL="342900" lvl="0" indent="-342900" algn="just">
              <a:buFont typeface="Wingdings" panose="05000000000000000000" pitchFamily="2" charset="2"/>
              <a:buChar char="§"/>
            </a:pPr>
            <a:r>
              <a:rPr lang="ru-RU" sz="2400" b="1" dirty="0" smtClean="0">
                <a:solidFill>
                  <a:srgbClr val="7030A0"/>
                </a:solidFill>
                <a:latin typeface="Helvetica" charset="-52"/>
                <a:ea typeface="Calibri" pitchFamily="34" charset="0"/>
                <a:cs typeface="Times New Roman" pitchFamily="18" charset="0"/>
              </a:rPr>
              <a:t>не </a:t>
            </a:r>
            <a:r>
              <a:rPr lang="ru-RU" sz="2400" b="1" dirty="0">
                <a:solidFill>
                  <a:srgbClr val="7030A0"/>
                </a:solidFill>
                <a:latin typeface="Helvetica" charset="-52"/>
                <a:ea typeface="Calibri" pitchFamily="34" charset="0"/>
                <a:cs typeface="Times New Roman" pitchFamily="18" charset="0"/>
              </a:rPr>
              <a:t>может поддержать беседу, ответить на простые вопросы,  </a:t>
            </a:r>
          </a:p>
          <a:p>
            <a:pPr marL="342900" lvl="0" indent="-342900" algn="just">
              <a:buFont typeface="Wingdings" panose="05000000000000000000" pitchFamily="2" charset="2"/>
              <a:buChar char="§"/>
            </a:pPr>
            <a:r>
              <a:rPr lang="ru-RU" sz="2400" b="1" dirty="0" smtClean="0">
                <a:solidFill>
                  <a:srgbClr val="7030A0"/>
                </a:solidFill>
                <a:latin typeface="Helvetica" charset="-52"/>
                <a:ea typeface="Calibri" pitchFamily="34" charset="0"/>
                <a:cs typeface="Times New Roman" pitchFamily="18" charset="0"/>
              </a:rPr>
              <a:t>речь </a:t>
            </a:r>
            <a:r>
              <a:rPr lang="ru-RU" sz="2400" b="1" dirty="0">
                <a:solidFill>
                  <a:srgbClr val="7030A0"/>
                </a:solidFill>
                <a:latin typeface="Helvetica" charset="-52"/>
                <a:ea typeface="Calibri" pitchFamily="34" charset="0"/>
                <a:cs typeface="Times New Roman" pitchFamily="18" charset="0"/>
              </a:rPr>
              <a:t>не развивается – малыш разговаривает примерно так же, как и год назад. </a:t>
            </a:r>
            <a:endParaRPr lang="ru-RU" sz="2400" b="1" dirty="0" smtClean="0">
              <a:solidFill>
                <a:srgbClr val="7030A0"/>
              </a:solidFill>
              <a:latin typeface="Helvetica" charset="-52"/>
              <a:ea typeface="Calibri" pitchFamily="34" charset="0"/>
              <a:cs typeface="Times New Roman" pitchFamily="18" charset="0"/>
            </a:endParaRPr>
          </a:p>
          <a:p>
            <a:pPr lvl="0" algn="just"/>
            <a:endParaRPr lang="ru-RU" sz="2400" b="1" dirty="0" smtClean="0">
              <a:solidFill>
                <a:srgbClr val="7030A0"/>
              </a:solidFill>
              <a:latin typeface="Helvetica" charset="-52"/>
              <a:ea typeface="Calibri" pitchFamily="34" charset="0"/>
              <a:cs typeface="Times New Roman" pitchFamily="18" charset="0"/>
            </a:endParaRPr>
          </a:p>
          <a:p>
            <a:pPr lvl="0" algn="just"/>
            <a:endParaRPr lang="ru-RU" sz="2400" b="1" dirty="0">
              <a:solidFill>
                <a:srgbClr val="7030A0"/>
              </a:solidFill>
              <a:latin typeface="Helvetica" charset="-52"/>
              <a:ea typeface="Calibri" pitchFamily="34" charset="0"/>
              <a:cs typeface="Times New Roman" pitchFamily="18" charset="0"/>
            </a:endParaRPr>
          </a:p>
          <a:p>
            <a:pPr lvl="0" algn="just"/>
            <a:endParaRPr lang="ru-RU" sz="2400" b="1" dirty="0">
              <a:solidFill>
                <a:srgbClr val="7030A0"/>
              </a:solidFill>
              <a:latin typeface="Helvetica" charset="-52"/>
              <a:ea typeface="Calibri" pitchFamily="34" charset="0"/>
              <a:cs typeface="Times New Roman" pitchFamily="18" charset="0"/>
            </a:endParaRPr>
          </a:p>
        </p:txBody>
      </p:sp>
      <p:sp>
        <p:nvSpPr>
          <p:cNvPr id="2" name="Прямоугольник 1"/>
          <p:cNvSpPr/>
          <p:nvPr/>
        </p:nvSpPr>
        <p:spPr>
          <a:xfrm>
            <a:off x="2029097" y="414952"/>
            <a:ext cx="9165772" cy="646331"/>
          </a:xfrm>
          <a:prstGeom prst="rect">
            <a:avLst/>
          </a:prstGeom>
        </p:spPr>
        <p:txBody>
          <a:bodyPr wrap="square">
            <a:spAutoFit/>
          </a:bodyPr>
          <a:lstStyle/>
          <a:p>
            <a:pPr lvl="0"/>
            <a:r>
              <a:rPr lang="ru-RU" sz="3600" b="1" dirty="0">
                <a:solidFill>
                  <a:srgbClr val="0070C0"/>
                </a:solidFill>
                <a:latin typeface="Helvetica" charset="-52"/>
                <a:ea typeface="Calibri" pitchFamily="34" charset="0"/>
                <a:cs typeface="Times New Roman" pitchFamily="18" charset="0"/>
              </a:rPr>
              <a:t>Логопед для ребёнка </a:t>
            </a:r>
            <a:r>
              <a:rPr lang="ru-RU" sz="3600" b="1" dirty="0" smtClean="0">
                <a:solidFill>
                  <a:srgbClr val="0070C0"/>
                </a:solidFill>
                <a:latin typeface="Helvetica" charset="-52"/>
                <a:ea typeface="Calibri" pitchFamily="34" charset="0"/>
                <a:cs typeface="Times New Roman" pitchFamily="18" charset="0"/>
              </a:rPr>
              <a:t>4-х лет </a:t>
            </a:r>
            <a:endParaRPr lang="ru-RU" sz="2800" dirty="0">
              <a:solidFill>
                <a:srgbClr val="FF0000"/>
              </a:solidFill>
            </a:endParaRPr>
          </a:p>
        </p:txBody>
      </p:sp>
    </p:spTree>
    <p:extLst>
      <p:ext uri="{BB962C8B-B14F-4D97-AF65-F5344CB8AC3E}">
        <p14:creationId xmlns:p14="http://schemas.microsoft.com/office/powerpoint/2010/main" val="607174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Заголовок 14"/>
          <p:cNvSpPr>
            <a:spLocks noGrp="1"/>
          </p:cNvSpPr>
          <p:nvPr>
            <p:ph type="title"/>
          </p:nvPr>
        </p:nvSpPr>
        <p:spPr/>
        <p:txBody>
          <a:bodyPr/>
          <a:lstStyle/>
          <a:p>
            <a:endParaRPr lang="ru-RU"/>
          </a:p>
        </p:txBody>
      </p:sp>
      <p:sp>
        <p:nvSpPr>
          <p:cNvPr id="16" name="Объект 15"/>
          <p:cNvSpPr>
            <a:spLocks noGrp="1"/>
          </p:cNvSpPr>
          <p:nvPr>
            <p:ph idx="1"/>
          </p:nvPr>
        </p:nvSpPr>
        <p:spPr/>
        <p:txBody>
          <a:bodyPr/>
          <a:lstStyle/>
          <a:p>
            <a:endParaRPr lang="ru-RU"/>
          </a:p>
        </p:txBody>
      </p:sp>
      <p:pic>
        <p:nvPicPr>
          <p:cNvPr id="4" name="Содержимое 5" descr="ф.jpg"/>
          <p:cNvPicPr>
            <a:picLocks noChangeAspect="1"/>
          </p:cNvPicPr>
          <p:nvPr/>
        </p:nvPicPr>
        <p:blipFill>
          <a:blip r:embed="rId2" cstate="print"/>
          <a:stretch>
            <a:fillRect/>
          </a:stretch>
        </p:blipFill>
        <p:spPr>
          <a:xfrm>
            <a:off x="-1" y="116633"/>
            <a:ext cx="12022111" cy="688538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Прямоугольник 10"/>
          <p:cNvSpPr/>
          <p:nvPr/>
        </p:nvSpPr>
        <p:spPr>
          <a:xfrm>
            <a:off x="269928" y="1682750"/>
            <a:ext cx="11482251" cy="6740307"/>
          </a:xfrm>
          <a:prstGeom prst="rect">
            <a:avLst/>
          </a:prstGeom>
        </p:spPr>
        <p:txBody>
          <a:bodyPr wrap="square">
            <a:spAutoFit/>
          </a:bodyPr>
          <a:lstStyle/>
          <a:p>
            <a:pPr lvl="0" algn="just"/>
            <a:r>
              <a:rPr lang="ru-RU" sz="2400" b="1" dirty="0">
                <a:solidFill>
                  <a:srgbClr val="7030A0"/>
                </a:solidFill>
                <a:latin typeface="Helvetica" charset="-52"/>
                <a:ea typeface="Calibri" pitchFamily="34" charset="0"/>
                <a:cs typeface="Times New Roman" pitchFamily="18" charset="0"/>
              </a:rPr>
              <a:t>     5 лет – это возраст, когда постепенно уходит словотворчество, расширяется словарный запас, ребенок может строить развернутые предложения, все меньше путает значения слов. Речь в пять лет уже больше похожа на речь взрослого человека</a:t>
            </a:r>
            <a:r>
              <a:rPr lang="ru-RU" sz="2400" b="1" dirty="0" smtClean="0">
                <a:solidFill>
                  <a:srgbClr val="7030A0"/>
                </a:solidFill>
                <a:latin typeface="Helvetica" charset="-52"/>
                <a:ea typeface="Calibri" pitchFamily="34" charset="0"/>
                <a:cs typeface="Times New Roman" pitchFamily="18" charset="0"/>
              </a:rPr>
              <a:t>.</a:t>
            </a:r>
          </a:p>
          <a:p>
            <a:pPr lvl="0" algn="just"/>
            <a:endParaRPr lang="ru-RU" sz="2400" b="1" dirty="0" smtClean="0">
              <a:solidFill>
                <a:srgbClr val="7030A0"/>
              </a:solidFill>
              <a:latin typeface="Helvetica" charset="-52"/>
              <a:ea typeface="Calibri" pitchFamily="34" charset="0"/>
              <a:cs typeface="Times New Roman" pitchFamily="18" charset="0"/>
            </a:endParaRPr>
          </a:p>
          <a:p>
            <a:pPr lvl="0" algn="just"/>
            <a:r>
              <a:rPr lang="ru-RU" sz="2400" b="1" dirty="0">
                <a:solidFill>
                  <a:srgbClr val="7030A0"/>
                </a:solidFill>
                <a:latin typeface="Helvetica" charset="-52"/>
                <a:ea typeface="Calibri" pitchFamily="34" charset="0"/>
                <a:cs typeface="Times New Roman" pitchFamily="18" charset="0"/>
              </a:rPr>
              <a:t>Стоит посетить логопеда:</a:t>
            </a:r>
          </a:p>
          <a:p>
            <a:pPr lvl="0" algn="just"/>
            <a:r>
              <a:rPr lang="ru-RU" sz="2400" b="1" dirty="0">
                <a:solidFill>
                  <a:srgbClr val="7030A0"/>
                </a:solidFill>
                <a:latin typeface="Helvetica" charset="-52"/>
                <a:ea typeface="Calibri" pitchFamily="34" charset="0"/>
                <a:cs typeface="Times New Roman" pitchFamily="18" charset="0"/>
              </a:rPr>
              <a:t>•	Если неправильное произношение </a:t>
            </a:r>
            <a:r>
              <a:rPr lang="ru-RU" sz="2400" b="1" dirty="0" smtClean="0">
                <a:solidFill>
                  <a:srgbClr val="7030A0"/>
                </a:solidFill>
                <a:latin typeface="Helvetica" charset="-52"/>
                <a:ea typeface="Calibri" pitchFamily="34" charset="0"/>
                <a:cs typeface="Times New Roman" pitchFamily="18" charset="0"/>
              </a:rPr>
              <a:t>более звуков;</a:t>
            </a:r>
            <a:endParaRPr lang="ru-RU" sz="2400" b="1" dirty="0">
              <a:solidFill>
                <a:srgbClr val="7030A0"/>
              </a:solidFill>
              <a:latin typeface="Helvetica" charset="-52"/>
              <a:ea typeface="Calibri" pitchFamily="34" charset="0"/>
              <a:cs typeface="Times New Roman" pitchFamily="18" charset="0"/>
            </a:endParaRPr>
          </a:p>
          <a:p>
            <a:pPr lvl="0" algn="just"/>
            <a:r>
              <a:rPr lang="ru-RU" sz="2400" b="1" dirty="0">
                <a:solidFill>
                  <a:srgbClr val="7030A0"/>
                </a:solidFill>
                <a:latin typeface="Helvetica" charset="-52"/>
                <a:ea typeface="Calibri" pitchFamily="34" charset="0"/>
                <a:cs typeface="Times New Roman" pitchFamily="18" charset="0"/>
              </a:rPr>
              <a:t>•	Если делает ошибки в окончаниях слов;</a:t>
            </a:r>
          </a:p>
          <a:p>
            <a:pPr lvl="0" algn="just"/>
            <a:r>
              <a:rPr lang="ru-RU" sz="2400" b="1" dirty="0">
                <a:solidFill>
                  <a:srgbClr val="7030A0"/>
                </a:solidFill>
                <a:latin typeface="Helvetica" charset="-52"/>
                <a:ea typeface="Calibri" pitchFamily="34" charset="0"/>
                <a:cs typeface="Times New Roman" pitchFamily="18" charset="0"/>
              </a:rPr>
              <a:t>•	Если не умеет пересказывать;</a:t>
            </a:r>
          </a:p>
          <a:p>
            <a:pPr lvl="0" algn="just"/>
            <a:r>
              <a:rPr lang="ru-RU" sz="2400" b="1" dirty="0">
                <a:solidFill>
                  <a:srgbClr val="7030A0"/>
                </a:solidFill>
                <a:latin typeface="Helvetica" charset="-52"/>
                <a:ea typeface="Calibri" pitchFamily="34" charset="0"/>
                <a:cs typeface="Times New Roman" pitchFamily="18" charset="0"/>
              </a:rPr>
              <a:t>•	Если на вопрос отвечает одним словом.</a:t>
            </a:r>
          </a:p>
          <a:p>
            <a:pPr marL="342900" lvl="0" indent="-342900" algn="just">
              <a:buFont typeface="Wingdings" panose="05000000000000000000" pitchFamily="2" charset="2"/>
              <a:buChar char="§"/>
            </a:pPr>
            <a:r>
              <a:rPr lang="ru-RU" sz="2400" b="1" dirty="0" smtClean="0">
                <a:solidFill>
                  <a:srgbClr val="7030A0"/>
                </a:solidFill>
                <a:latin typeface="Helvetica" charset="-52"/>
                <a:ea typeface="Calibri" pitchFamily="34" charset="0"/>
                <a:cs typeface="Times New Roman" pitchFamily="18" charset="0"/>
              </a:rPr>
              <a:t>       Если речь ребенка нечёткая;  </a:t>
            </a:r>
            <a:endParaRPr lang="ru-RU" sz="2400" b="1" dirty="0">
              <a:solidFill>
                <a:srgbClr val="7030A0"/>
              </a:solidFill>
              <a:latin typeface="Helvetica" charset="-52"/>
              <a:ea typeface="Calibri" pitchFamily="34" charset="0"/>
              <a:cs typeface="Times New Roman" pitchFamily="18" charset="0"/>
            </a:endParaRPr>
          </a:p>
          <a:p>
            <a:pPr marL="342900" lvl="0" indent="-342900" algn="just">
              <a:buFont typeface="Wingdings" panose="05000000000000000000" pitchFamily="2" charset="2"/>
              <a:buChar char="§"/>
            </a:pPr>
            <a:r>
              <a:rPr lang="ru-RU" sz="2400" b="1" dirty="0" smtClean="0">
                <a:solidFill>
                  <a:srgbClr val="7030A0"/>
                </a:solidFill>
                <a:latin typeface="Helvetica" charset="-52"/>
                <a:ea typeface="Calibri" pitchFamily="34" charset="0"/>
                <a:cs typeface="Times New Roman" pitchFamily="18" charset="0"/>
              </a:rPr>
              <a:t>       Если недостаточный словарный запас, бедный </a:t>
            </a:r>
            <a:r>
              <a:rPr lang="ru-RU" sz="2400" b="1" dirty="0">
                <a:solidFill>
                  <a:srgbClr val="7030A0"/>
                </a:solidFill>
                <a:latin typeface="Helvetica" charset="-52"/>
                <a:ea typeface="Calibri" pitchFamily="34" charset="0"/>
                <a:cs typeface="Times New Roman" pitchFamily="18" charset="0"/>
              </a:rPr>
              <a:t>лексикон.  </a:t>
            </a:r>
          </a:p>
          <a:p>
            <a:pPr lvl="0" algn="just"/>
            <a:endParaRPr lang="ru-RU" sz="2400" b="1" dirty="0">
              <a:solidFill>
                <a:srgbClr val="7030A0"/>
              </a:solidFill>
              <a:latin typeface="Helvetica" charset="-52"/>
              <a:ea typeface="Calibri" pitchFamily="34" charset="0"/>
              <a:cs typeface="Times New Roman" pitchFamily="18" charset="0"/>
            </a:endParaRPr>
          </a:p>
          <a:p>
            <a:pPr lvl="0" algn="just"/>
            <a:endParaRPr lang="ru-RU" sz="2400" b="1" dirty="0">
              <a:solidFill>
                <a:srgbClr val="7030A0"/>
              </a:solidFill>
              <a:latin typeface="Helvetica" charset="-52"/>
              <a:ea typeface="Calibri" pitchFamily="34" charset="0"/>
              <a:cs typeface="Times New Roman" pitchFamily="18" charset="0"/>
            </a:endParaRPr>
          </a:p>
          <a:p>
            <a:pPr lvl="0" algn="just"/>
            <a:endParaRPr lang="ru-RU" sz="2400" b="1" dirty="0" smtClean="0">
              <a:solidFill>
                <a:srgbClr val="7030A0"/>
              </a:solidFill>
              <a:latin typeface="Helvetica" charset="-52"/>
              <a:ea typeface="Calibri" pitchFamily="34" charset="0"/>
              <a:cs typeface="Times New Roman" pitchFamily="18" charset="0"/>
            </a:endParaRPr>
          </a:p>
          <a:p>
            <a:pPr lvl="0" algn="just"/>
            <a:endParaRPr lang="ru-RU" sz="2400" b="1" dirty="0" smtClean="0">
              <a:solidFill>
                <a:srgbClr val="7030A0"/>
              </a:solidFill>
              <a:latin typeface="Helvetica" charset="-52"/>
              <a:ea typeface="Calibri" pitchFamily="34" charset="0"/>
              <a:cs typeface="Times New Roman" pitchFamily="18" charset="0"/>
            </a:endParaRPr>
          </a:p>
          <a:p>
            <a:pPr lvl="0" algn="just"/>
            <a:endParaRPr lang="ru-RU" sz="2400" b="1" dirty="0">
              <a:solidFill>
                <a:srgbClr val="7030A0"/>
              </a:solidFill>
              <a:latin typeface="Helvetica" charset="-52"/>
              <a:ea typeface="Calibri" pitchFamily="34" charset="0"/>
              <a:cs typeface="Times New Roman" pitchFamily="18" charset="0"/>
            </a:endParaRPr>
          </a:p>
          <a:p>
            <a:pPr lvl="0" algn="just"/>
            <a:endParaRPr lang="ru-RU" sz="2400" b="1" dirty="0">
              <a:solidFill>
                <a:srgbClr val="7030A0"/>
              </a:solidFill>
              <a:latin typeface="Helvetica" charset="-52"/>
              <a:ea typeface="Calibri" pitchFamily="34" charset="0"/>
              <a:cs typeface="Times New Roman" pitchFamily="18" charset="0"/>
            </a:endParaRPr>
          </a:p>
        </p:txBody>
      </p:sp>
      <p:sp>
        <p:nvSpPr>
          <p:cNvPr id="2" name="Прямоугольник 1"/>
          <p:cNvSpPr/>
          <p:nvPr/>
        </p:nvSpPr>
        <p:spPr>
          <a:xfrm>
            <a:off x="2029097" y="414952"/>
            <a:ext cx="9165772" cy="646331"/>
          </a:xfrm>
          <a:prstGeom prst="rect">
            <a:avLst/>
          </a:prstGeom>
        </p:spPr>
        <p:txBody>
          <a:bodyPr wrap="square">
            <a:spAutoFit/>
          </a:bodyPr>
          <a:lstStyle/>
          <a:p>
            <a:pPr lvl="0"/>
            <a:r>
              <a:rPr lang="ru-RU" sz="3600" b="1" dirty="0">
                <a:solidFill>
                  <a:srgbClr val="0070C0"/>
                </a:solidFill>
                <a:latin typeface="Helvetica" charset="-52"/>
                <a:ea typeface="Calibri" pitchFamily="34" charset="0"/>
                <a:cs typeface="Times New Roman" pitchFamily="18" charset="0"/>
              </a:rPr>
              <a:t>Логопед для </a:t>
            </a:r>
            <a:r>
              <a:rPr lang="ru-RU" sz="3600" b="1" dirty="0" smtClean="0">
                <a:solidFill>
                  <a:srgbClr val="0070C0"/>
                </a:solidFill>
                <a:latin typeface="Helvetica" charset="-52"/>
                <a:ea typeface="Calibri" pitchFamily="34" charset="0"/>
                <a:cs typeface="Times New Roman" pitchFamily="18" charset="0"/>
              </a:rPr>
              <a:t>ребёнка 5-ти лет</a:t>
            </a:r>
            <a:endParaRPr lang="ru-RU" sz="2800" dirty="0">
              <a:solidFill>
                <a:srgbClr val="FF0000"/>
              </a:solidFill>
            </a:endParaRPr>
          </a:p>
        </p:txBody>
      </p:sp>
    </p:spTree>
    <p:extLst>
      <p:ext uri="{BB962C8B-B14F-4D97-AF65-F5344CB8AC3E}">
        <p14:creationId xmlns:p14="http://schemas.microsoft.com/office/powerpoint/2010/main" val="1475930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695</Words>
  <Application>Microsoft Office PowerPoint</Application>
  <PresentationFormat>Широкоэкранный</PresentationFormat>
  <Paragraphs>92</Paragraphs>
  <Slides>12</Slides>
  <Notes>0</Notes>
  <HiddenSlides>0</HiddenSlides>
  <MMClips>1</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12</vt:i4>
      </vt:variant>
    </vt:vector>
  </HeadingPairs>
  <TitlesOfParts>
    <vt:vector size="19" baseType="lpstr">
      <vt:lpstr>Arial</vt:lpstr>
      <vt:lpstr>Calibri</vt:lpstr>
      <vt:lpstr>Calibri Light</vt:lpstr>
      <vt:lpstr>Helvetica</vt:lpstr>
      <vt:lpstr>Times New Roman</vt:lpstr>
      <vt:lpstr>Wingdings</vt:lpstr>
      <vt:lpstr>Тема Office</vt:lpstr>
      <vt:lpstr>Презентация PowerPoint</vt:lpstr>
      <vt:lpstr>Презентация PowerPoint</vt:lpstr>
      <vt:lpstr>Презентация PowerPoint</vt:lpstr>
      <vt:lpstr>Когда же стоит беспокоится и в каком возрасте можно и нужно обращаться к логопеду?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dc:creator>
  <cp:lastModifiedBy>Пользователь Windows</cp:lastModifiedBy>
  <cp:revision>11</cp:revision>
  <dcterms:created xsi:type="dcterms:W3CDTF">2025-06-04T12:05:24Z</dcterms:created>
  <dcterms:modified xsi:type="dcterms:W3CDTF">2025-06-05T10:38:36Z</dcterms:modified>
</cp:coreProperties>
</file>